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56" r:id="rId3"/>
    <p:sldId id="257" r:id="rId4"/>
    <p:sldId id="258" r:id="rId5"/>
    <p:sldId id="262" r:id="rId6"/>
    <p:sldId id="259" r:id="rId7"/>
    <p:sldId id="260" r:id="rId8"/>
    <p:sldId id="261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140" d="100"/>
          <a:sy n="140" d="100"/>
        </p:scale>
        <p:origin x="-120" y="-6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6388" y="739588"/>
            <a:ext cx="8513762" cy="2729753"/>
          </a:xfrm>
        </p:spPr>
        <p:txBody>
          <a:bodyPr>
            <a:noAutofit/>
          </a:bodyPr>
          <a:lstStyle>
            <a:lvl1pPr algn="l">
              <a:lnSpc>
                <a:spcPts val="10800"/>
              </a:lnSpc>
              <a:defRPr sz="10000" b="1" spc="-2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388" y="3505200"/>
            <a:ext cx="4683050" cy="1344706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44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75294"/>
            <a:ext cx="1600200" cy="365125"/>
          </a:xfrm>
        </p:spPr>
        <p:txBody>
          <a:bodyPr/>
          <a:lstStyle>
            <a:lvl1pPr>
              <a:defRPr sz="1100">
                <a:solidFill>
                  <a:schemeClr val="tx2"/>
                </a:solidFill>
              </a:defRPr>
            </a:lvl1pPr>
          </a:lstStyle>
          <a:p>
            <a:fld id="{B81D5584-1A9D-9945-A0C9-1C40EF37B591}" type="datetimeFigureOut">
              <a:rPr lang="en-US" smtClean="0"/>
              <a:t>11/9/15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275294"/>
            <a:ext cx="5638800" cy="365125"/>
          </a:xfrm>
        </p:spPr>
        <p:txBody>
          <a:bodyPr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6275294"/>
            <a:ext cx="609600" cy="365125"/>
          </a:xfr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fld id="{DAA1EE5C-A3E3-6A42-8AE5-7DCF51398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3" y="1227427"/>
            <a:ext cx="3657600" cy="566738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94096">
            <a:off x="4845353" y="975801"/>
            <a:ext cx="3496570" cy="4747249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823" y="1799793"/>
            <a:ext cx="3657600" cy="3991408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5584-1A9D-9945-A0C9-1C40EF37B591}" type="datetimeFigureOut">
              <a:rPr lang="en-US" smtClean="0"/>
              <a:t>11/9/15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EE5C-A3E3-6A42-8AE5-7DCF51398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011" y="4329953"/>
            <a:ext cx="7907151" cy="927847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5584-1A9D-9945-A0C9-1C40EF37B591}" type="datetimeFigureOut">
              <a:rPr lang="en-US" smtClean="0"/>
              <a:t>11/9/15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EE5C-A3E3-6A42-8AE5-7DCF51398C7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34196" y="5257800"/>
            <a:ext cx="7904950" cy="990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rot="319004">
            <a:off x="2075968" y="741009"/>
            <a:ext cx="4914362" cy="3240064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4"/>
          </p:nvPr>
        </p:nvSpPr>
        <p:spPr>
          <a:xfrm rot="21346724">
            <a:off x="436037" y="494284"/>
            <a:ext cx="4663440" cy="3030003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011" y="4329953"/>
            <a:ext cx="7907151" cy="927847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5584-1A9D-9945-A0C9-1C40EF37B591}" type="datetimeFigureOut">
              <a:rPr lang="en-US" smtClean="0"/>
              <a:t>11/9/15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EE5C-A3E3-6A42-8AE5-7DCF51398C7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34196" y="5257800"/>
            <a:ext cx="7904950" cy="990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rot="152337">
            <a:off x="4118577" y="735553"/>
            <a:ext cx="4663440" cy="3030003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5584-1A9D-9945-A0C9-1C40EF37B591}" type="datetimeFigureOut">
              <a:rPr lang="en-US" smtClean="0"/>
              <a:t>11/9/15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EE5C-A3E3-6A42-8AE5-7DCF51398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2400" y="685801"/>
            <a:ext cx="757518" cy="5440680"/>
          </a:xfrm>
        </p:spPr>
        <p:txBody>
          <a:bodyPr vert="eaVert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1825" y="685801"/>
            <a:ext cx="6561137" cy="5440680"/>
          </a:xfrm>
        </p:spPr>
        <p:txBody>
          <a:bodyPr vert="eaVer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5584-1A9D-9945-A0C9-1C40EF37B591}" type="datetimeFigureOut">
              <a:rPr lang="en-US" smtClean="0"/>
              <a:t>11/9/15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EE5C-A3E3-6A42-8AE5-7DCF51398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22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5584-1A9D-9945-A0C9-1C40EF37B591}" type="datetimeFigureOut">
              <a:rPr lang="en-US" smtClean="0"/>
              <a:t>11/9/15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EE5C-A3E3-6A42-8AE5-7DCF51398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151" y="4822206"/>
            <a:ext cx="8511989" cy="1446975"/>
          </a:xfrm>
        </p:spPr>
        <p:txBody>
          <a:bodyPr lIns="0" tIns="0" rIns="0" bIns="0" anchor="t">
            <a:noAutofit/>
          </a:bodyPr>
          <a:lstStyle>
            <a:lvl1pPr algn="l">
              <a:lnSpc>
                <a:spcPts val="13800"/>
              </a:lnSpc>
              <a:defRPr sz="13500" b="1" cap="none" spc="-2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3525980"/>
            <a:ext cx="8355714" cy="1270752"/>
          </a:xfrm>
        </p:spPr>
        <p:txBody>
          <a:bodyPr lIns="0" tIns="0" rIns="0" bIns="0" anchor="b">
            <a:normAutofit/>
          </a:bodyPr>
          <a:lstStyle>
            <a:lvl1pPr marL="0" indent="0" algn="l">
              <a:buNone/>
              <a:defRPr sz="4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151" y="4822206"/>
            <a:ext cx="8511989" cy="1446975"/>
          </a:xfrm>
        </p:spPr>
        <p:txBody>
          <a:bodyPr lIns="0" tIns="0" rIns="0" bIns="0" anchor="t">
            <a:noAutofit/>
          </a:bodyPr>
          <a:lstStyle>
            <a:lvl1pPr algn="l">
              <a:lnSpc>
                <a:spcPts val="13800"/>
              </a:lnSpc>
              <a:defRPr sz="13500" b="1" cap="none" spc="-2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3525980"/>
            <a:ext cx="4428426" cy="1270752"/>
          </a:xfrm>
        </p:spPr>
        <p:txBody>
          <a:bodyPr lIns="0" tIns="0" rIns="0" bIns="0" anchor="b">
            <a:normAutofit/>
          </a:bodyPr>
          <a:lstStyle>
            <a:lvl1pPr marL="0" indent="0" algn="l">
              <a:buNone/>
              <a:defRPr sz="4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3"/>
          </p:nvPr>
        </p:nvSpPr>
        <p:spPr>
          <a:xfrm rot="21263043">
            <a:off x="5231118" y="261015"/>
            <a:ext cx="3433660" cy="4204035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2012" y="2057400"/>
            <a:ext cx="3863788" cy="4068763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1646" y="2057400"/>
            <a:ext cx="3867912" cy="4068763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5584-1A9D-9945-A0C9-1C40EF37B591}" type="datetimeFigureOut">
              <a:rPr lang="en-US" smtClean="0"/>
              <a:t>11/9/15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EE5C-A3E3-6A42-8AE5-7DCF51398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582706"/>
            <a:ext cx="7918450" cy="78889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5545" y="1546412"/>
            <a:ext cx="3867912" cy="464950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936" y="2147887"/>
            <a:ext cx="3867912" cy="395128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313" y="1545018"/>
            <a:ext cx="3867912" cy="466344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313" y="2147887"/>
            <a:ext cx="3867912" cy="395128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5584-1A9D-9945-A0C9-1C40EF37B591}" type="datetimeFigureOut">
              <a:rPr lang="en-US" smtClean="0"/>
              <a:t>11/9/15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EE5C-A3E3-6A42-8AE5-7DCF51398C7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5584-1A9D-9945-A0C9-1C40EF37B591}" type="datetimeFigureOut">
              <a:rPr lang="en-US" smtClean="0"/>
              <a:t>11/9/15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EE5C-A3E3-6A42-8AE5-7DCF51398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5584-1A9D-9945-A0C9-1C40EF37B591}" type="datetimeFigureOut">
              <a:rPr lang="en-US" smtClean="0"/>
              <a:t>11/9/15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EE5C-A3E3-6A42-8AE5-7DCF51398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5" y="1720103"/>
            <a:ext cx="3657600" cy="1162050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650" y="658906"/>
            <a:ext cx="3819338" cy="546725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825" y="2877671"/>
            <a:ext cx="3657600" cy="2339788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5584-1A9D-9945-A0C9-1C40EF37B591}" type="datetimeFigureOut">
              <a:rPr lang="en-US" smtClean="0"/>
              <a:t>11/9/15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EE5C-A3E3-6A42-8AE5-7DCF51398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2775" y="582706"/>
            <a:ext cx="7918450" cy="7888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8358" y="2044700"/>
            <a:ext cx="7167284" cy="40814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75294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B81D5584-1A9D-9945-A0C9-1C40EF37B591}" type="datetimeFigureOut">
              <a:rPr lang="en-US" smtClean="0"/>
              <a:t>11/9/15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5318" y="6275294"/>
            <a:ext cx="5643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275294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fld id="{DAA1EE5C-A3E3-6A42-8AE5-7DCF51398C7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SzPct val="90000"/>
        <a:buFont typeface="Wingdings 2" pitchFamily="18" charset="2"/>
        <a:buChar char="Ü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SzPct val="90000"/>
        <a:buFont typeface="Wingdings 2" pitchFamily="18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status of Blue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Implementation of Blue is effective since October</a:t>
            </a:r>
          </a:p>
          <a:p>
            <a:r>
              <a:rPr lang="en-US" dirty="0" smtClean="0"/>
              <a:t>Presentations to Colleges/Schools and Departments are currently ongoing</a:t>
            </a:r>
          </a:p>
          <a:p>
            <a:r>
              <a:rPr lang="en-US" dirty="0" smtClean="0"/>
              <a:t>The Electronic Course Assessment Implementation (ECAI) committee (subcommittee of the FDAI committee) is supervising the implementation, in conjunction with the Provost’s Office and OIT</a:t>
            </a:r>
          </a:p>
          <a:p>
            <a:r>
              <a:rPr lang="en-US" dirty="0" smtClean="0"/>
              <a:t>ECAI is the point of contact for the Faculty Senate with regard to all issues about electronic evaluation</a:t>
            </a:r>
          </a:p>
          <a:p>
            <a:r>
              <a:rPr lang="en-US" dirty="0" smtClean="0"/>
              <a:t>You can </a:t>
            </a:r>
            <a:r>
              <a:rPr lang="en-US" dirty="0"/>
              <a:t>find </a:t>
            </a:r>
            <a:r>
              <a:rPr lang="en-US" dirty="0" smtClean="0"/>
              <a:t>information about online course evaluation </a:t>
            </a:r>
            <a:r>
              <a:rPr lang="en-US" dirty="0"/>
              <a:t>at: https://</a:t>
            </a:r>
            <a:r>
              <a:rPr lang="en-US" dirty="0" err="1"/>
              <a:t>www.uaf.edu</a:t>
            </a:r>
            <a:r>
              <a:rPr lang="en-US" dirty="0"/>
              <a:t>/provost/blue/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303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Adoption of Blue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implications</a:t>
            </a:r>
          </a:p>
          <a:p>
            <a:r>
              <a:rPr lang="en-US" dirty="0" smtClean="0"/>
              <a:t>What could be done to improve confidence on the survey for each class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Implications of adopting Blue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Inter-system comparison</a:t>
            </a:r>
          </a:p>
          <a:p>
            <a:r>
              <a:rPr lang="en-US" dirty="0" smtClean="0"/>
              <a:t>Consistency of evaluation over time</a:t>
            </a:r>
          </a:p>
          <a:p>
            <a:r>
              <a:rPr lang="en-US" dirty="0" smtClean="0"/>
              <a:t>Quality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Intra-system comparison</a:t>
            </a:r>
          </a:p>
          <a:p>
            <a:r>
              <a:rPr lang="en-US" dirty="0" smtClean="0"/>
              <a:t>Representativeness</a:t>
            </a:r>
          </a:p>
          <a:p>
            <a:r>
              <a:rPr lang="en-US" dirty="0" smtClean="0"/>
              <a:t>Accuracy</a:t>
            </a:r>
          </a:p>
          <a:p>
            <a:r>
              <a:rPr lang="en-US" dirty="0" smtClean="0"/>
              <a:t>Quality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Inter-system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solidFill>
                  <a:srgbClr val="EBD5F3"/>
                </a:solidFill>
              </a:rPr>
              <a:t>Q: How </a:t>
            </a:r>
            <a:r>
              <a:rPr lang="en-US" dirty="0" smtClean="0">
                <a:solidFill>
                  <a:srgbClr val="EBD5F3"/>
                </a:solidFill>
              </a:rPr>
              <a:t>my evaluation in Blue measures against IAS?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Qualitatively</a:t>
            </a:r>
            <a:r>
              <a:rPr lang="en-US" dirty="0" smtClean="0"/>
              <a:t>, the two questionnaire are different (no “effectiveness of teaching” is assessed).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Quantitatively, the scores are expected to be different because the structure and the content of the surveys are different.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Each Blue survey should be compared to Campus-wide Blue aggregate data.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Few rounds of evaluation will be needed to be able to make comparison with IAS, if needed.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Revise unit criteria for tenure and promotion.</a:t>
            </a:r>
          </a:p>
          <a:p>
            <a:pPr lvl="1">
              <a:lnSpc>
                <a:spcPct val="110000"/>
              </a:lnSpc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Inter-system comparison: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8358" y="1600200"/>
            <a:ext cx="7167284" cy="48768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1800" dirty="0" smtClean="0">
                <a:solidFill>
                  <a:srgbClr val="EBD5F3"/>
                </a:solidFill>
              </a:rPr>
              <a:t>Q: S</a:t>
            </a:r>
            <a:r>
              <a:rPr sz="1800" dirty="0" smtClean="0">
                <a:solidFill>
                  <a:srgbClr val="EBD5F3"/>
                </a:solidFill>
              </a:rPr>
              <a:t>tudents </a:t>
            </a:r>
            <a:r>
              <a:rPr sz="1800" dirty="0" smtClean="0">
                <a:solidFill>
                  <a:srgbClr val="EBD5F3"/>
                </a:solidFill>
              </a:rPr>
              <a:t>who are strongly negative about the course or the instructor </a:t>
            </a:r>
            <a:r>
              <a:rPr lang="en-US" sz="1800" dirty="0" smtClean="0">
                <a:solidFill>
                  <a:srgbClr val="EBD5F3"/>
                </a:solidFill>
              </a:rPr>
              <a:t>have been</a:t>
            </a:r>
            <a:r>
              <a:rPr sz="1800" dirty="0" smtClean="0">
                <a:solidFill>
                  <a:srgbClr val="EBD5F3"/>
                </a:solidFill>
              </a:rPr>
              <a:t> the most likely group to complete the online evaluation</a:t>
            </a:r>
            <a:r>
              <a:rPr lang="en-US" sz="1800" dirty="0" smtClean="0">
                <a:solidFill>
                  <a:srgbClr val="EBD5F3"/>
                </a:solidFill>
              </a:rPr>
              <a:t>.</a:t>
            </a:r>
          </a:p>
          <a:p>
            <a:pPr lvl="1">
              <a:lnSpc>
                <a:spcPct val="120000"/>
              </a:lnSpc>
            </a:pPr>
            <a:r>
              <a:rPr lang="en-US" sz="1600" dirty="0"/>
              <a:t>Results from many studies on this topic have proven this to be a misconception, with results from online evaluations shown to be as trustworthy as those from paper-based evaluations (Liu, 2005; Thorpe, 2002; Johnson, 2002)</a:t>
            </a:r>
            <a:r>
              <a:rPr lang="en-US" sz="1600" dirty="0" smtClean="0"/>
              <a:t>.</a:t>
            </a:r>
          </a:p>
          <a:p>
            <a:pPr lvl="1">
              <a:lnSpc>
                <a:spcPct val="120000"/>
              </a:lnSpc>
            </a:pPr>
            <a:r>
              <a:rPr lang="en-US" sz="1600" dirty="0" smtClean="0"/>
              <a:t>A </a:t>
            </a:r>
            <a:r>
              <a:rPr lang="en-US" sz="1600" dirty="0"/>
              <a:t>large scale study of the results of the Individual Development and Educational Assessment (IDEA) student rating system between 2002 and 2008 (Benton et al., October, 2010) examined a total of 651,587 classes that used paper-based evaluations and 53,000 classes that used web-based evaluations. This comparison showed no meaningful differences between survey methods. </a:t>
            </a:r>
            <a:endParaRPr lang="en-US" sz="1600" dirty="0">
              <a:solidFill>
                <a:srgbClr val="EBD5F3"/>
              </a:solidFill>
            </a:endParaRPr>
          </a:p>
          <a:p>
            <a:pPr marL="342900" lvl="1" indent="0">
              <a:lnSpc>
                <a:spcPct val="120000"/>
              </a:lnSpc>
              <a:buNone/>
            </a:pPr>
            <a:r>
              <a:rPr sz="1600" dirty="0" smtClean="0">
                <a:solidFill>
                  <a:srgbClr val="EBD5F3"/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Intra-system comparison: </a:t>
            </a:r>
            <a:r>
              <a:rPr dirty="0" smtClean="0"/>
              <a:t>representativeness </a:t>
            </a:r>
            <a:br>
              <a:rPr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 smtClean="0">
                <a:solidFill>
                  <a:srgbClr val="EBD5F3"/>
                </a:solidFill>
              </a:rPr>
              <a:t>Q: T</a:t>
            </a:r>
            <a:r>
              <a:rPr dirty="0" smtClean="0">
                <a:solidFill>
                  <a:srgbClr val="EBD5F3"/>
                </a:solidFill>
              </a:rPr>
              <a:t>hose </a:t>
            </a:r>
            <a:r>
              <a:rPr dirty="0" smtClean="0">
                <a:solidFill>
                  <a:srgbClr val="EBD5F3"/>
                </a:solidFill>
              </a:rPr>
              <a:t>who </a:t>
            </a:r>
            <a:r>
              <a:rPr lang="en-US" dirty="0" smtClean="0">
                <a:solidFill>
                  <a:srgbClr val="EBD5F3"/>
                </a:solidFill>
              </a:rPr>
              <a:t>have </a:t>
            </a:r>
            <a:r>
              <a:rPr dirty="0" smtClean="0">
                <a:solidFill>
                  <a:srgbClr val="EBD5F3"/>
                </a:solidFill>
              </a:rPr>
              <a:t>respond</a:t>
            </a:r>
            <a:r>
              <a:rPr lang="en-US" dirty="0" smtClean="0">
                <a:solidFill>
                  <a:srgbClr val="EBD5F3"/>
                </a:solidFill>
              </a:rPr>
              <a:t>ed</a:t>
            </a:r>
            <a:r>
              <a:rPr dirty="0" smtClean="0">
                <a:solidFill>
                  <a:srgbClr val="EBD5F3"/>
                </a:solidFill>
              </a:rPr>
              <a:t> to the survey have very different views than those </a:t>
            </a:r>
            <a:r>
              <a:rPr dirty="0" smtClean="0">
                <a:solidFill>
                  <a:srgbClr val="EBD5F3"/>
                </a:solidFill>
              </a:rPr>
              <a:t>who</a:t>
            </a:r>
            <a:r>
              <a:rPr lang="en-US" dirty="0" smtClean="0">
                <a:solidFill>
                  <a:srgbClr val="EBD5F3"/>
                </a:solidFill>
              </a:rPr>
              <a:t> have not</a:t>
            </a:r>
            <a:r>
              <a:rPr dirty="0" smtClean="0">
                <a:solidFill>
                  <a:srgbClr val="EBD5F3"/>
                </a:solidFill>
              </a:rPr>
              <a:t>, </a:t>
            </a:r>
            <a:r>
              <a:rPr lang="en-US" dirty="0" smtClean="0">
                <a:solidFill>
                  <a:srgbClr val="EBD5F3"/>
                </a:solidFill>
              </a:rPr>
              <a:t>hence</a:t>
            </a:r>
            <a:r>
              <a:rPr dirty="0" smtClean="0">
                <a:solidFill>
                  <a:srgbClr val="EBD5F3"/>
                </a:solidFill>
              </a:rPr>
              <a:t> </a:t>
            </a:r>
            <a:r>
              <a:rPr dirty="0" smtClean="0">
                <a:solidFill>
                  <a:srgbClr val="EBD5F3"/>
                </a:solidFill>
              </a:rPr>
              <a:t>the results from the survey would not reflect the opinion of the population as a whole</a:t>
            </a:r>
            <a:r>
              <a:rPr dirty="0" smtClean="0">
                <a:solidFill>
                  <a:srgbClr val="EBD5F3"/>
                </a:solidFill>
              </a:rPr>
              <a:t>.</a:t>
            </a:r>
            <a:endParaRPr lang="en-US" dirty="0" smtClean="0">
              <a:solidFill>
                <a:srgbClr val="EBD5F3"/>
              </a:solidFill>
            </a:endParaRPr>
          </a:p>
          <a:p>
            <a:pPr lvl="1">
              <a:lnSpc>
                <a:spcPct val="110000"/>
              </a:lnSpc>
            </a:pPr>
            <a:endParaRPr lang="en-US" dirty="0">
              <a:solidFill>
                <a:srgbClr val="EBD5F3"/>
              </a:solidFill>
              <a:latin typeface="Century Gothic"/>
              <a:cs typeface="Century Gothic"/>
            </a:endParaRP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Century Gothic"/>
                <a:cs typeface="Century Gothic"/>
              </a:rPr>
              <a:t>T</a:t>
            </a:r>
            <a:r>
              <a:rPr dirty="0" smtClean="0">
                <a:latin typeface="Century Gothic"/>
                <a:cs typeface="Century Gothic"/>
              </a:rPr>
              <a:t>he </a:t>
            </a:r>
            <a:r>
              <a:rPr dirty="0" smtClean="0">
                <a:latin typeface="Century Gothic"/>
                <a:cs typeface="Century Gothic"/>
              </a:rPr>
              <a:t>link between response rate and non-response bias has not been establish</a:t>
            </a:r>
            <a:r>
              <a:rPr lang="en-US" dirty="0" smtClean="0">
                <a:latin typeface="Century Gothic"/>
                <a:cs typeface="Century Gothic"/>
              </a:rPr>
              <a:t>ed (</a:t>
            </a:r>
            <a:r>
              <a:rPr lang="en-US" dirty="0"/>
              <a:t>Marketing Research and Intelligence Association, October 2003 </a:t>
            </a:r>
            <a:r>
              <a:rPr lang="en-US" dirty="0" smtClean="0"/>
              <a:t>and 2011; </a:t>
            </a:r>
            <a:r>
              <a:rPr lang="fr-FR" dirty="0" err="1"/>
              <a:t>Curtin</a:t>
            </a:r>
            <a:r>
              <a:rPr lang="fr-FR" dirty="0"/>
              <a:t> et al., </a:t>
            </a:r>
            <a:r>
              <a:rPr lang="fr-FR" dirty="0" smtClean="0"/>
              <a:t>2000, </a:t>
            </a:r>
            <a:r>
              <a:rPr lang="nl-NL" dirty="0"/>
              <a:t>Langer, 2003; </a:t>
            </a:r>
            <a:r>
              <a:rPr lang="nl-NL" dirty="0" err="1"/>
              <a:t>Holbrook</a:t>
            </a:r>
            <a:r>
              <a:rPr lang="nl-NL" dirty="0"/>
              <a:t> et al., </a:t>
            </a:r>
            <a:r>
              <a:rPr lang="nl-NL" dirty="0" smtClean="0"/>
              <a:t>2005)</a:t>
            </a:r>
            <a:r>
              <a:rPr lang="en-US" dirty="0" smtClean="0">
                <a:latin typeface="Century Gothic"/>
                <a:cs typeface="Century Gothic"/>
              </a:rPr>
              <a:t>.</a:t>
            </a:r>
            <a:r>
              <a:rPr dirty="0" smtClean="0">
                <a:latin typeface="Century Gothic"/>
                <a:cs typeface="Century Gothic"/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Intra-system comparison: accuracy</a:t>
            </a:r>
            <a:r>
              <a:rPr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Q: S</a:t>
            </a:r>
            <a:r>
              <a:rPr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mall</a:t>
            </a:r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r>
              <a:rPr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sample size</a:t>
            </a:r>
            <a:r>
              <a:rPr lang="en-US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r>
              <a:rPr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leads to greater margin of error of the results</a:t>
            </a:r>
            <a:r>
              <a:rPr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.</a:t>
            </a:r>
            <a:endParaRPr lang="en-US" dirty="0" smtClean="0">
              <a:solidFill>
                <a:schemeClr val="accent4">
                  <a:lumMod val="20000"/>
                  <a:lumOff val="80000"/>
                </a:schemeClr>
              </a:solidFill>
            </a:endParaRPr>
          </a:p>
          <a:p>
            <a:pPr lvl="1"/>
            <a:endParaRPr lang="en-US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  <a:p>
            <a:pPr lvl="1"/>
            <a:r>
              <a:rPr lang="en-US" dirty="0" smtClean="0"/>
              <a:t>Depends </a:t>
            </a:r>
            <a:r>
              <a:rPr lang="en-US" dirty="0" smtClean="0"/>
              <a:t>on the class size and the opinions’ </a:t>
            </a:r>
            <a:r>
              <a:rPr lang="en-US" dirty="0" err="1" smtClean="0"/>
              <a:t>skewness</a:t>
            </a:r>
            <a:r>
              <a:rPr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can be done to increase confidence toward this system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Response analysis will reveal biases and potential correlation with the polled cohort.</a:t>
            </a:r>
          </a:p>
          <a:p>
            <a:r>
              <a:rPr lang="en-US" dirty="0" smtClean="0"/>
              <a:t>Results of the analysis will be shared with students and instructors. </a:t>
            </a:r>
          </a:p>
          <a:p>
            <a:r>
              <a:rPr lang="en-US" dirty="0" smtClean="0"/>
              <a:t>If the wording and/or the content of one or more questions appear to skew quality of responses, those questions will be re-evaluated and re-worded or eliminated/substituted.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can be done to increase confidence toward this system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Response rates:</a:t>
            </a:r>
          </a:p>
          <a:p>
            <a:pPr lvl="1"/>
            <a:r>
              <a:rPr lang="en-US" i="1" dirty="0"/>
              <a:t>Showing evaluation matters </a:t>
            </a:r>
            <a:endParaRPr lang="en-US" i="1" dirty="0" smtClean="0"/>
          </a:p>
          <a:p>
            <a:pPr lvl="1"/>
            <a:r>
              <a:rPr lang="en-US" i="1" dirty="0" smtClean="0"/>
              <a:t>Communication</a:t>
            </a:r>
          </a:p>
          <a:p>
            <a:pPr lvl="1"/>
            <a:r>
              <a:rPr lang="en-US" i="1" dirty="0" smtClean="0"/>
              <a:t>Making it easy for students</a:t>
            </a:r>
          </a:p>
          <a:p>
            <a:pPr lvl="1"/>
            <a:r>
              <a:rPr lang="en-US" i="1" dirty="0" smtClean="0"/>
              <a:t>Providing incentives</a:t>
            </a:r>
          </a:p>
          <a:p>
            <a:pPr lvl="1"/>
            <a:endParaRPr lang="en-US" i="1" dirty="0"/>
          </a:p>
          <a:p>
            <a:r>
              <a:rPr lang="en-US" dirty="0" smtClean="0"/>
              <a:t>UAF evaluation portal: </a:t>
            </a:r>
            <a:r>
              <a:rPr lang="en-US" i="1" dirty="0" err="1" smtClean="0"/>
              <a:t>www.uaf.edu</a:t>
            </a:r>
            <a:r>
              <a:rPr lang="en-US" i="1" dirty="0" smtClean="0"/>
              <a:t>/</a:t>
            </a:r>
            <a:r>
              <a:rPr lang="en-US" i="1" dirty="0" err="1" smtClean="0"/>
              <a:t>inspireus</a:t>
            </a:r>
            <a:endParaRPr lang="en-US" i="1" dirty="0" smtClean="0"/>
          </a:p>
          <a:p>
            <a:endParaRPr lang="en-US" dirty="0"/>
          </a:p>
          <a:p>
            <a:r>
              <a:rPr lang="en-US" dirty="0" smtClean="0"/>
              <a:t>Intensify the use of Blue:</a:t>
            </a:r>
          </a:p>
          <a:p>
            <a:pPr lvl="1"/>
            <a:r>
              <a:rPr lang="en-US" dirty="0" smtClean="0"/>
              <a:t>Mid-term evaluation</a:t>
            </a:r>
          </a:p>
          <a:p>
            <a:pPr lvl="1"/>
            <a:r>
              <a:rPr lang="en-US" dirty="0" smtClean="0"/>
              <a:t>Department-specific questions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54638C"/>
      </a:dk2>
      <a:lt2>
        <a:srgbClr val="8D9AB3"/>
      </a:lt2>
      <a:accent1>
        <a:srgbClr val="FFAF03"/>
      </a:accent1>
      <a:accent2>
        <a:srgbClr val="FDE689"/>
      </a:accent2>
      <a:accent3>
        <a:srgbClr val="9E82E7"/>
      </a:accent3>
      <a:accent4>
        <a:srgbClr val="9735BB"/>
      </a:accent4>
      <a:accent5>
        <a:srgbClr val="BF2B2B"/>
      </a:accent5>
      <a:accent6>
        <a:srgbClr val="ED7307"/>
      </a:accent6>
      <a:hlink>
        <a:srgbClr val="FFAF03"/>
      </a:hlink>
      <a:folHlink>
        <a:srgbClr val="FDE689"/>
      </a:folHlink>
    </a:clrScheme>
    <a:fontScheme name="Twilight">
      <a:majorFont>
        <a:latin typeface="Century Gothic"/>
        <a:ea typeface=""/>
        <a:cs typeface=""/>
        <a:font script="Jpan" typeface="ＭＳ Ｐゴシック"/>
      </a:majorFont>
      <a:minorFont>
        <a:latin typeface="Century Gothic"/>
        <a:ea typeface=""/>
        <a:cs typeface=""/>
        <a:font script="Jpan" typeface="ＭＳ Ｐゴシック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0000"/>
              </a:schemeClr>
            </a:gs>
            <a:gs pos="100000">
              <a:schemeClr val="phClr">
                <a:tint val="100000"/>
                <a:shade val="94000"/>
                <a:satMod val="13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60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38100" dist="12700" dir="5400000">
              <a:srgbClr val="FFFFFF">
                <a:alpha val="75000"/>
              </a:srgbClr>
            </a:innerShdw>
            <a:outerShdw blurRad="88900" dist="50800" dir="5400000" sx="102000" sy="102000" algn="tr" rotWithShape="0">
              <a:srgbClr val="808080">
                <a:alpha val="50000"/>
              </a:srgbClr>
            </a:outerShdw>
          </a:effectLst>
        </a:effectStyle>
        <a:effectStyle>
          <a:effectLst>
            <a:outerShdw blurRad="317500" dist="762000" dir="5400000" sy="45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alanced" dir="tl"/>
          </a:scene3d>
          <a:sp3d extrusionH="12700" prstMaterial="softEdge">
            <a:bevelT w="38100" h="1270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200000"/>
              </a:schemeClr>
              <a:schemeClr val="phClr">
                <a:tint val="30000"/>
                <a:satMod val="30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200000"/>
              </a:schemeClr>
              <a:schemeClr val="phClr">
                <a:tint val="50000"/>
                <a:satMod val="1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437</TotalTime>
  <Words>603</Words>
  <Application>Microsoft Macintosh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Twilight</vt:lpstr>
      <vt:lpstr>Current status of Blue</vt:lpstr>
      <vt:lpstr>Adoption of Blue</vt:lpstr>
      <vt:lpstr>Implications of adopting Blue</vt:lpstr>
      <vt:lpstr>Inter-system comparison</vt:lpstr>
      <vt:lpstr>Inter-system comparison: quality</vt:lpstr>
      <vt:lpstr>Intra-system comparison: representativeness  </vt:lpstr>
      <vt:lpstr>Intra-system comparison: accuracy </vt:lpstr>
      <vt:lpstr>What can be done to increase confidence toward this system </vt:lpstr>
      <vt:lpstr>What can be done to increase confidence toward this system </vt:lpstr>
    </vt:vector>
  </TitlesOfParts>
  <Company>BloodCenter of Wisconsin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Andrea</dc:creator>
  <cp:lastModifiedBy>Andrea Ferrante</cp:lastModifiedBy>
  <cp:revision>22</cp:revision>
  <dcterms:created xsi:type="dcterms:W3CDTF">2015-11-06T07:37:31Z</dcterms:created>
  <dcterms:modified xsi:type="dcterms:W3CDTF">2015-11-09T21:23:58Z</dcterms:modified>
</cp:coreProperties>
</file>