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4"/>
  </p:notesMasterIdLst>
  <p:sldIdLst>
    <p:sldId id="256" r:id="rId2"/>
    <p:sldId id="311" r:id="rId3"/>
    <p:sldId id="306" r:id="rId4"/>
    <p:sldId id="261" r:id="rId5"/>
    <p:sldId id="307" r:id="rId6"/>
    <p:sldId id="259" r:id="rId7"/>
    <p:sldId id="263" r:id="rId8"/>
    <p:sldId id="312" r:id="rId9"/>
    <p:sldId id="329" r:id="rId10"/>
    <p:sldId id="313" r:id="rId11"/>
    <p:sldId id="314" r:id="rId12"/>
    <p:sldId id="315" r:id="rId13"/>
    <p:sldId id="323" r:id="rId14"/>
    <p:sldId id="319" r:id="rId15"/>
    <p:sldId id="320" r:id="rId16"/>
    <p:sldId id="322" r:id="rId17"/>
    <p:sldId id="325" r:id="rId18"/>
    <p:sldId id="327" r:id="rId19"/>
    <p:sldId id="324" r:id="rId20"/>
    <p:sldId id="330" r:id="rId21"/>
    <p:sldId id="331" r:id="rId22"/>
    <p:sldId id="27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2"/>
  </p:normalViewPr>
  <p:slideViewPr>
    <p:cSldViewPr snapToGrid="0" snapToObjects="1">
      <p:cViewPr varScale="1">
        <p:scale>
          <a:sx n="109" d="100"/>
          <a:sy n="109" d="100"/>
        </p:scale>
        <p:origin x="6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B053D2-BEB2-C04D-84AE-6888C0664872}" type="datetimeFigureOut">
              <a:rPr lang="en-US" smtClean="0"/>
              <a:t>8/3/22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E1999-AC38-3A4C-81B5-A48585ED6F70}" type="slidenum">
              <a:rPr lang="en-US" smtClean="0"/>
              <a:t>‹#›</a:t>
            </a:fld>
            <a:endParaRPr lang="en-US" dirty="0"/>
          </a:p>
        </p:txBody>
      </p:sp>
    </p:spTree>
    <p:extLst>
      <p:ext uri="{BB962C8B-B14F-4D97-AF65-F5344CB8AC3E}">
        <p14:creationId xmlns:p14="http://schemas.microsoft.com/office/powerpoint/2010/main" val="1025759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“even if certain Native villages qualify as tribes for purposes of federal law, Congress clearly limited Native village exercise of sovereign jurisdiction over lands and nonmembers in a decisive fashion. The statutory scheme established in ANCSA precludes the treatment of lands received under that Act as Indian country.” Sol. Op.</a:t>
            </a:r>
            <a:r>
              <a:rPr lang="en-US" sz="1200" i="1" dirty="0"/>
              <a:t> M-36975 at 131</a:t>
            </a:r>
            <a:endParaRPr lang="en-US" sz="1200" dirty="0"/>
          </a:p>
          <a:p>
            <a:endParaRPr lang="en-US" dirty="0"/>
          </a:p>
        </p:txBody>
      </p:sp>
      <p:sp>
        <p:nvSpPr>
          <p:cNvPr id="4" name="Slide Number Placeholder 3"/>
          <p:cNvSpPr>
            <a:spLocks noGrp="1"/>
          </p:cNvSpPr>
          <p:nvPr>
            <p:ph type="sldNum" sz="quarter" idx="5"/>
          </p:nvPr>
        </p:nvSpPr>
        <p:spPr/>
        <p:txBody>
          <a:bodyPr/>
          <a:lstStyle/>
          <a:p>
            <a:fld id="{836E1999-AC38-3A4C-81B5-A48585ED6F70}" type="slidenum">
              <a:rPr lang="en-US" smtClean="0"/>
              <a:t>6</a:t>
            </a:fld>
            <a:endParaRPr lang="en-US" dirty="0"/>
          </a:p>
        </p:txBody>
      </p:sp>
    </p:spTree>
    <p:extLst>
      <p:ext uri="{BB962C8B-B14F-4D97-AF65-F5344CB8AC3E}">
        <p14:creationId xmlns:p14="http://schemas.microsoft.com/office/powerpoint/2010/main" val="2207266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6E1999-AC38-3A4C-81B5-A48585ED6F70}" type="slidenum">
              <a:rPr lang="en-US" smtClean="0"/>
              <a:t>15</a:t>
            </a:fld>
            <a:endParaRPr lang="en-US" dirty="0"/>
          </a:p>
        </p:txBody>
      </p:sp>
    </p:spTree>
    <p:extLst>
      <p:ext uri="{BB962C8B-B14F-4D97-AF65-F5344CB8AC3E}">
        <p14:creationId xmlns:p14="http://schemas.microsoft.com/office/powerpoint/2010/main" val="1881214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6E1999-AC38-3A4C-81B5-A48585ED6F70}" type="slidenum">
              <a:rPr lang="en-US" smtClean="0"/>
              <a:t>21</a:t>
            </a:fld>
            <a:endParaRPr lang="en-US" dirty="0"/>
          </a:p>
        </p:txBody>
      </p:sp>
    </p:spTree>
    <p:extLst>
      <p:ext uri="{BB962C8B-B14F-4D97-AF65-F5344CB8AC3E}">
        <p14:creationId xmlns:p14="http://schemas.microsoft.com/office/powerpoint/2010/main" val="256846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45DD1D-AB02-8242-9C93-537889F30094}" type="datetimeFigureOut">
              <a:rPr lang="en-US" smtClean="0"/>
              <a:t>8/3/22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CE770-09E0-BD44-BC57-7F59C23DB370}" type="slidenum">
              <a:rPr lang="en-US" smtClean="0"/>
              <a:t>‹#›</a:t>
            </a:fld>
            <a:endParaRPr lang="en-US" dirty="0"/>
          </a:p>
        </p:txBody>
      </p:sp>
    </p:spTree>
    <p:extLst>
      <p:ext uri="{BB962C8B-B14F-4D97-AF65-F5344CB8AC3E}">
        <p14:creationId xmlns:p14="http://schemas.microsoft.com/office/powerpoint/2010/main" val="158948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8/3/22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682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145DD1D-AB02-8242-9C93-537889F30094}" type="datetimeFigureOut">
              <a:rPr lang="en-US" smtClean="0"/>
              <a:t>8/3/22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CE770-09E0-BD44-BC57-7F59C23DB370}" type="slidenum">
              <a:rPr lang="en-US" smtClean="0"/>
              <a:t>‹#›</a:t>
            </a:fld>
            <a:endParaRPr lang="en-US" dirty="0"/>
          </a:p>
        </p:txBody>
      </p:sp>
    </p:spTree>
    <p:extLst>
      <p:ext uri="{BB962C8B-B14F-4D97-AF65-F5344CB8AC3E}">
        <p14:creationId xmlns:p14="http://schemas.microsoft.com/office/powerpoint/2010/main" val="1518325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145DD1D-AB02-8242-9C93-537889F30094}" type="datetimeFigureOut">
              <a:rPr lang="en-US" smtClean="0"/>
              <a:t>8/3/22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CE770-09E0-BD44-BC57-7F59C23DB370}"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96537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5DD1D-AB02-8242-9C93-537889F30094}" type="datetimeFigureOut">
              <a:rPr lang="en-US" smtClean="0"/>
              <a:t>8/3/22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CE770-09E0-BD44-BC57-7F59C23DB370}" type="slidenum">
              <a:rPr lang="en-US" smtClean="0"/>
              <a:t>‹#›</a:t>
            </a:fld>
            <a:endParaRPr lang="en-US" dirty="0"/>
          </a:p>
        </p:txBody>
      </p:sp>
    </p:spTree>
    <p:extLst>
      <p:ext uri="{BB962C8B-B14F-4D97-AF65-F5344CB8AC3E}">
        <p14:creationId xmlns:p14="http://schemas.microsoft.com/office/powerpoint/2010/main" val="90904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45DD1D-AB02-8242-9C93-537889F30094}" type="datetimeFigureOut">
              <a:rPr lang="en-US" smtClean="0"/>
              <a:t>8/3/22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CE770-09E0-BD44-BC57-7F59C23DB370}" type="slidenum">
              <a:rPr lang="en-US" smtClean="0"/>
              <a:t>‹#›</a:t>
            </a:fld>
            <a:endParaRPr lang="en-US" dirty="0"/>
          </a:p>
        </p:txBody>
      </p:sp>
    </p:spTree>
    <p:extLst>
      <p:ext uri="{BB962C8B-B14F-4D97-AF65-F5344CB8AC3E}">
        <p14:creationId xmlns:p14="http://schemas.microsoft.com/office/powerpoint/2010/main" val="382532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45DD1D-AB02-8242-9C93-537889F30094}" type="datetimeFigureOut">
              <a:rPr lang="en-US" smtClean="0"/>
              <a:t>8/3/22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CE770-09E0-BD44-BC57-7F59C23DB370}" type="slidenum">
              <a:rPr lang="en-US" smtClean="0"/>
              <a:t>‹#›</a:t>
            </a:fld>
            <a:endParaRPr lang="en-US" dirty="0"/>
          </a:p>
        </p:txBody>
      </p:sp>
    </p:spTree>
    <p:extLst>
      <p:ext uri="{BB962C8B-B14F-4D97-AF65-F5344CB8AC3E}">
        <p14:creationId xmlns:p14="http://schemas.microsoft.com/office/powerpoint/2010/main" val="903654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5DD1D-AB02-8242-9C93-537889F30094}" type="datetimeFigureOut">
              <a:rPr lang="en-US" smtClean="0"/>
              <a:t>8/3/22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CE770-09E0-BD44-BC57-7F59C23DB370}" type="slidenum">
              <a:rPr lang="en-US" smtClean="0"/>
              <a:t>‹#›</a:t>
            </a:fld>
            <a:endParaRPr lang="en-US" dirty="0"/>
          </a:p>
        </p:txBody>
      </p:sp>
    </p:spTree>
    <p:extLst>
      <p:ext uri="{BB962C8B-B14F-4D97-AF65-F5344CB8AC3E}">
        <p14:creationId xmlns:p14="http://schemas.microsoft.com/office/powerpoint/2010/main" val="3113821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5DD1D-AB02-8242-9C93-537889F30094}" type="datetimeFigureOut">
              <a:rPr lang="en-US" smtClean="0"/>
              <a:t>8/3/22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CE770-09E0-BD44-BC57-7F59C23DB370}" type="slidenum">
              <a:rPr lang="en-US" smtClean="0"/>
              <a:t>‹#›</a:t>
            </a:fld>
            <a:endParaRPr lang="en-US" dirty="0"/>
          </a:p>
        </p:txBody>
      </p:sp>
    </p:spTree>
    <p:extLst>
      <p:ext uri="{BB962C8B-B14F-4D97-AF65-F5344CB8AC3E}">
        <p14:creationId xmlns:p14="http://schemas.microsoft.com/office/powerpoint/2010/main" val="140830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145DD1D-AB02-8242-9C93-537889F30094}" type="datetimeFigureOut">
              <a:rPr lang="en-US" smtClean="0"/>
              <a:t>8/3/22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CE770-09E0-BD44-BC57-7F59C23DB370}" type="slidenum">
              <a:rPr lang="en-US" smtClean="0"/>
              <a:t>‹#›</a:t>
            </a:fld>
            <a:endParaRPr lang="en-US" dirty="0"/>
          </a:p>
        </p:txBody>
      </p:sp>
    </p:spTree>
    <p:extLst>
      <p:ext uri="{BB962C8B-B14F-4D97-AF65-F5344CB8AC3E}">
        <p14:creationId xmlns:p14="http://schemas.microsoft.com/office/powerpoint/2010/main" val="148175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5DD1D-AB02-8242-9C93-537889F30094}" type="datetimeFigureOut">
              <a:rPr lang="en-US" smtClean="0"/>
              <a:t>8/3/22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CE770-09E0-BD44-BC57-7F59C23DB370}" type="slidenum">
              <a:rPr lang="en-US" smtClean="0"/>
              <a:t>‹#›</a:t>
            </a:fld>
            <a:endParaRPr lang="en-US" dirty="0"/>
          </a:p>
        </p:txBody>
      </p:sp>
    </p:spTree>
    <p:extLst>
      <p:ext uri="{BB962C8B-B14F-4D97-AF65-F5344CB8AC3E}">
        <p14:creationId xmlns:p14="http://schemas.microsoft.com/office/powerpoint/2010/main" val="3209701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45DD1D-AB02-8242-9C93-537889F30094}" type="datetimeFigureOut">
              <a:rPr lang="en-US" smtClean="0"/>
              <a:t>8/3/22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CE770-09E0-BD44-BC57-7F59C23DB370}" type="slidenum">
              <a:rPr lang="en-US" smtClean="0"/>
              <a:t>‹#›</a:t>
            </a:fld>
            <a:endParaRPr lang="en-US" dirty="0"/>
          </a:p>
        </p:txBody>
      </p:sp>
    </p:spTree>
    <p:extLst>
      <p:ext uri="{BB962C8B-B14F-4D97-AF65-F5344CB8AC3E}">
        <p14:creationId xmlns:p14="http://schemas.microsoft.com/office/powerpoint/2010/main" val="172142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45DD1D-AB02-8242-9C93-537889F30094}" type="datetimeFigureOut">
              <a:rPr lang="en-US" smtClean="0"/>
              <a:t>8/3/22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CCE770-09E0-BD44-BC57-7F59C23DB370}" type="slidenum">
              <a:rPr lang="en-US" smtClean="0"/>
              <a:t>‹#›</a:t>
            </a:fld>
            <a:endParaRPr lang="en-US" dirty="0"/>
          </a:p>
        </p:txBody>
      </p:sp>
    </p:spTree>
    <p:extLst>
      <p:ext uri="{BB962C8B-B14F-4D97-AF65-F5344CB8AC3E}">
        <p14:creationId xmlns:p14="http://schemas.microsoft.com/office/powerpoint/2010/main" val="417737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145DD1D-AB02-8242-9C93-537889F30094}" type="datetimeFigureOut">
              <a:rPr lang="en-US" smtClean="0"/>
              <a:t>8/3/22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A8CCE770-09E0-BD44-BC57-7F59C23DB370}" type="slidenum">
              <a:rPr lang="en-US" smtClean="0"/>
              <a:t>‹#›</a:t>
            </a:fld>
            <a:endParaRPr lang="en-US" dirty="0"/>
          </a:p>
        </p:txBody>
      </p:sp>
    </p:spTree>
    <p:extLst>
      <p:ext uri="{BB962C8B-B14F-4D97-AF65-F5344CB8AC3E}">
        <p14:creationId xmlns:p14="http://schemas.microsoft.com/office/powerpoint/2010/main" val="382375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145DD1D-AB02-8242-9C93-537889F30094}" type="datetimeFigureOut">
              <a:rPr lang="en-US" smtClean="0"/>
              <a:t>8/3/22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A8CCE770-09E0-BD44-BC57-7F59C23DB370}" type="slidenum">
              <a:rPr lang="en-US" smtClean="0"/>
              <a:t>‹#›</a:t>
            </a:fld>
            <a:endParaRPr lang="en-US" dirty="0"/>
          </a:p>
        </p:txBody>
      </p:sp>
    </p:spTree>
    <p:extLst>
      <p:ext uri="{BB962C8B-B14F-4D97-AF65-F5344CB8AC3E}">
        <p14:creationId xmlns:p14="http://schemas.microsoft.com/office/powerpoint/2010/main" val="1450467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145DD1D-AB02-8242-9C93-537889F30094}" type="datetimeFigureOut">
              <a:rPr lang="en-US" smtClean="0"/>
              <a:t>8/3/22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A8CCE770-09E0-BD44-BC57-7F59C23DB370}" type="slidenum">
              <a:rPr lang="en-US" smtClean="0"/>
              <a:t>‹#›</a:t>
            </a:fld>
            <a:endParaRPr lang="en-US" dirty="0"/>
          </a:p>
        </p:txBody>
      </p:sp>
    </p:spTree>
    <p:extLst>
      <p:ext uri="{BB962C8B-B14F-4D97-AF65-F5344CB8AC3E}">
        <p14:creationId xmlns:p14="http://schemas.microsoft.com/office/powerpoint/2010/main" val="39667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45DD1D-AB02-8242-9C93-537889F30094}" type="datetimeFigureOut">
              <a:rPr lang="en-US" smtClean="0"/>
              <a:t>8/3/22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CE770-09E0-BD44-BC57-7F59C23DB370}" type="slidenum">
              <a:rPr lang="en-US" smtClean="0"/>
              <a:t>‹#›</a:t>
            </a:fld>
            <a:endParaRPr lang="en-US" dirty="0"/>
          </a:p>
        </p:txBody>
      </p:sp>
    </p:spTree>
    <p:extLst>
      <p:ext uri="{BB962C8B-B14F-4D97-AF65-F5344CB8AC3E}">
        <p14:creationId xmlns:p14="http://schemas.microsoft.com/office/powerpoint/2010/main" val="1247667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145DD1D-AB02-8242-9C93-537889F30094}" type="datetimeFigureOut">
              <a:rPr lang="en-US" smtClean="0"/>
              <a:t>8/3/22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8CCE770-09E0-BD44-BC57-7F59C23DB370}" type="slidenum">
              <a:rPr lang="en-US" smtClean="0"/>
              <a:t>‹#›</a:t>
            </a:fld>
            <a:endParaRPr lang="en-US" dirty="0"/>
          </a:p>
        </p:txBody>
      </p:sp>
    </p:spTree>
    <p:extLst>
      <p:ext uri="{BB962C8B-B14F-4D97-AF65-F5344CB8AC3E}">
        <p14:creationId xmlns:p14="http://schemas.microsoft.com/office/powerpoint/2010/main" val="1018230011"/>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tel:907328399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bit.ly/2XjV6D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50AE3-EE0C-AE56-51F0-A45B9B4E2FC0}"/>
              </a:ext>
            </a:extLst>
          </p:cNvPr>
          <p:cNvSpPr>
            <a:spLocks noGrp="1"/>
          </p:cNvSpPr>
          <p:nvPr>
            <p:ph type="ctrTitle"/>
          </p:nvPr>
        </p:nvSpPr>
        <p:spPr/>
        <p:txBody>
          <a:bodyPr/>
          <a:lstStyle/>
          <a:p>
            <a:r>
              <a:rPr lang="en-US" dirty="0"/>
              <a:t>VAWA 2022</a:t>
            </a:r>
          </a:p>
        </p:txBody>
      </p:sp>
      <p:sp>
        <p:nvSpPr>
          <p:cNvPr id="3" name="Subtitle 2">
            <a:extLst>
              <a:ext uri="{FF2B5EF4-FFF2-40B4-BE49-F238E27FC236}">
                <a16:creationId xmlns:a16="http://schemas.microsoft.com/office/drawing/2014/main" id="{D618A64B-2ADD-E711-41F7-1C45261E39C5}"/>
              </a:ext>
            </a:extLst>
          </p:cNvPr>
          <p:cNvSpPr>
            <a:spLocks noGrp="1"/>
          </p:cNvSpPr>
          <p:nvPr>
            <p:ph type="subTitle" idx="1"/>
          </p:nvPr>
        </p:nvSpPr>
        <p:spPr/>
        <p:txBody>
          <a:bodyPr/>
          <a:lstStyle/>
          <a:p>
            <a:r>
              <a:rPr lang="en-US" dirty="0"/>
              <a:t>The Alaska Tribal Empowerment Subsection</a:t>
            </a:r>
          </a:p>
          <a:p>
            <a:r>
              <a:rPr lang="en-US" dirty="0"/>
              <a:t>Michelle Demmert, Law and Policy Director AKNWRC</a:t>
            </a:r>
          </a:p>
        </p:txBody>
      </p:sp>
    </p:spTree>
    <p:extLst>
      <p:ext uri="{BB962C8B-B14F-4D97-AF65-F5344CB8AC3E}">
        <p14:creationId xmlns:p14="http://schemas.microsoft.com/office/powerpoint/2010/main" val="3592675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573BD-58D1-5406-5A8C-D6E19789CBA9}"/>
              </a:ext>
            </a:extLst>
          </p:cNvPr>
          <p:cNvSpPr>
            <a:spLocks noGrp="1"/>
          </p:cNvSpPr>
          <p:nvPr>
            <p:ph type="title"/>
          </p:nvPr>
        </p:nvSpPr>
        <p:spPr/>
        <p:txBody>
          <a:bodyPr>
            <a:normAutofit fontScale="90000"/>
          </a:bodyPr>
          <a:lstStyle/>
          <a:p>
            <a:r>
              <a:rPr lang="en-US" dirty="0">
                <a:latin typeface="Calibri Light" panose="020F0302020204030204" pitchFamily="34" charset="0"/>
                <a:cs typeface="Calibri Light" panose="020F0302020204030204" pitchFamily="34" charset="0"/>
              </a:rPr>
              <a:t>HOW THE PILOT PROJECT WILL BE IMPLEMENTED</a:t>
            </a:r>
            <a:br>
              <a:rPr lang="en-US" b="1" dirty="0"/>
            </a:br>
            <a:endParaRPr lang="en-US" dirty="0"/>
          </a:p>
        </p:txBody>
      </p:sp>
      <p:sp>
        <p:nvSpPr>
          <p:cNvPr id="3" name="Content Placeholder 2">
            <a:extLst>
              <a:ext uri="{FF2B5EF4-FFF2-40B4-BE49-F238E27FC236}">
                <a16:creationId xmlns:a16="http://schemas.microsoft.com/office/drawing/2014/main" id="{72539F35-55E7-1DF7-AD71-4EA662DE484E}"/>
              </a:ext>
            </a:extLst>
          </p:cNvPr>
          <p:cNvSpPr>
            <a:spLocks noGrp="1"/>
          </p:cNvSpPr>
          <p:nvPr>
            <p:ph idx="1"/>
          </p:nvPr>
        </p:nvSpPr>
        <p:spPr/>
        <p:txBody>
          <a:bodyPr>
            <a:normAutofit/>
          </a:bodyPr>
          <a:lstStyle/>
          <a:p>
            <a:r>
              <a:rPr lang="en-US" dirty="0"/>
              <a:t>Designated pilot project tribes and those working towards becoming a pilot project tribe, </a:t>
            </a:r>
            <a:r>
              <a:rPr lang="en-US" i="1" dirty="0"/>
              <a:t>will be eligible </a:t>
            </a:r>
            <a:r>
              <a:rPr lang="en-US" dirty="0"/>
              <a:t>for programs that will build infrastructure– </a:t>
            </a:r>
            <a:r>
              <a:rPr lang="en-US" u="sng" dirty="0"/>
              <a:t>courts, police, prosecutors and public defenders</a:t>
            </a:r>
            <a:r>
              <a:rPr lang="en-US" dirty="0"/>
              <a:t>– to both address crimes by non-Indians and their citizens. </a:t>
            </a:r>
          </a:p>
          <a:p>
            <a:r>
              <a:rPr lang="en-US" dirty="0"/>
              <a:t>The Pilot Project will take time to implement. Tribes may request to be a pilot at anytime. </a:t>
            </a:r>
          </a:p>
          <a:p>
            <a:r>
              <a:rPr lang="en-US" dirty="0"/>
              <a:t>Benefit of becoming a “Pilot Tribe”</a:t>
            </a:r>
          </a:p>
          <a:p>
            <a:pPr lvl="1"/>
            <a:r>
              <a:rPr lang="en-US" dirty="0"/>
              <a:t>Tribes who participate will be able to arrest and prosecute non-Natives for certain crimes (see below) and will have more resources available to address  crimes  by their citizens.</a:t>
            </a:r>
          </a:p>
          <a:p>
            <a:endParaRPr lang="en-US" dirty="0"/>
          </a:p>
        </p:txBody>
      </p:sp>
    </p:spTree>
    <p:extLst>
      <p:ext uri="{BB962C8B-B14F-4D97-AF65-F5344CB8AC3E}">
        <p14:creationId xmlns:p14="http://schemas.microsoft.com/office/powerpoint/2010/main" val="1993370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B2514-0A24-7EE2-41C0-24319BB18255}"/>
              </a:ext>
            </a:extLst>
          </p:cNvPr>
          <p:cNvSpPr>
            <a:spLocks noGrp="1"/>
          </p:cNvSpPr>
          <p:nvPr>
            <p:ph type="title"/>
          </p:nvPr>
        </p:nvSpPr>
        <p:spPr/>
        <p:txBody>
          <a:bodyPr>
            <a:normAutofit fontScale="90000"/>
          </a:bodyPr>
          <a:lstStyle/>
          <a:p>
            <a:r>
              <a:rPr lang="en-US" dirty="0">
                <a:latin typeface="Calibri Light" panose="020F0302020204030204" pitchFamily="34" charset="0"/>
                <a:cs typeface="Calibri Light" panose="020F0302020204030204" pitchFamily="34" charset="0"/>
              </a:rPr>
              <a:t>What crimes can be prosecuted as part of the Pilot Project?</a:t>
            </a:r>
            <a:br>
              <a:rPr lang="en-US" b="1" i="1" dirty="0"/>
            </a:br>
            <a:endParaRPr lang="en-US" dirty="0"/>
          </a:p>
        </p:txBody>
      </p:sp>
      <p:sp>
        <p:nvSpPr>
          <p:cNvPr id="3" name="Content Placeholder 2">
            <a:extLst>
              <a:ext uri="{FF2B5EF4-FFF2-40B4-BE49-F238E27FC236}">
                <a16:creationId xmlns:a16="http://schemas.microsoft.com/office/drawing/2014/main" id="{3F767111-B589-FC29-8097-82CB26B4DAAA}"/>
              </a:ext>
            </a:extLst>
          </p:cNvPr>
          <p:cNvSpPr>
            <a:spLocks noGrp="1"/>
          </p:cNvSpPr>
          <p:nvPr>
            <p:ph idx="1"/>
          </p:nvPr>
        </p:nvSpPr>
        <p:spPr/>
        <p:txBody>
          <a:bodyPr/>
          <a:lstStyle/>
          <a:p>
            <a:r>
              <a:rPr lang="en-US" dirty="0"/>
              <a:t>Covered crimes are domestic violence, dating violence, child violence, sexual assault, stalking, sex trafficking, obstruction of justice, and assaults against tribal justice personnel. All crimes, except assaults against tribal justice personnel, must be committed against a native victim.</a:t>
            </a:r>
          </a:p>
          <a:p>
            <a:r>
              <a:rPr lang="en-US" dirty="0"/>
              <a:t>Similar to non-Alaska Tribes</a:t>
            </a:r>
          </a:p>
          <a:p>
            <a:endParaRPr lang="en-US" dirty="0"/>
          </a:p>
        </p:txBody>
      </p:sp>
    </p:spTree>
    <p:extLst>
      <p:ext uri="{BB962C8B-B14F-4D97-AF65-F5344CB8AC3E}">
        <p14:creationId xmlns:p14="http://schemas.microsoft.com/office/powerpoint/2010/main" val="3210320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C5F65-8438-E101-1A20-4BED160BBFF7}"/>
              </a:ext>
            </a:extLst>
          </p:cNvPr>
          <p:cNvSpPr>
            <a:spLocks noGrp="1"/>
          </p:cNvSpPr>
          <p:nvPr>
            <p:ph type="title"/>
          </p:nvPr>
        </p:nvSpPr>
        <p:spPr/>
        <p:txBody>
          <a:bodyPr>
            <a:normAutofit fontScale="90000"/>
          </a:bodyPr>
          <a:lstStyle/>
          <a:p>
            <a:r>
              <a:rPr lang="en-US" dirty="0">
                <a:latin typeface="Calibri Light" panose="020F0302020204030204" pitchFamily="34" charset="0"/>
                <a:cs typeface="Calibri Light" panose="020F0302020204030204" pitchFamily="34" charset="0"/>
              </a:rPr>
              <a:t>Which tribes will be participating in the Pilot Project?</a:t>
            </a:r>
            <a:br>
              <a:rPr lang="en-US" b="1" i="1" dirty="0"/>
            </a:br>
            <a:endParaRPr lang="en-US" dirty="0"/>
          </a:p>
        </p:txBody>
      </p:sp>
      <p:sp>
        <p:nvSpPr>
          <p:cNvPr id="3" name="Content Placeholder 2">
            <a:extLst>
              <a:ext uri="{FF2B5EF4-FFF2-40B4-BE49-F238E27FC236}">
                <a16:creationId xmlns:a16="http://schemas.microsoft.com/office/drawing/2014/main" id="{74322D0A-B038-5A99-EE03-45F92B618F9A}"/>
              </a:ext>
            </a:extLst>
          </p:cNvPr>
          <p:cNvSpPr>
            <a:spLocks noGrp="1"/>
          </p:cNvSpPr>
          <p:nvPr>
            <p:ph idx="1"/>
          </p:nvPr>
        </p:nvSpPr>
        <p:spPr/>
        <p:txBody>
          <a:bodyPr/>
          <a:lstStyle/>
          <a:p>
            <a:r>
              <a:rPr lang="en-US" dirty="0"/>
              <a:t>The U.S. Attorney general will select up to five Alaska tribes per year to participate in the pilot program. </a:t>
            </a:r>
          </a:p>
          <a:p>
            <a:pPr marL="0" indent="0">
              <a:buNone/>
            </a:pPr>
            <a:endParaRPr lang="en-US" dirty="0"/>
          </a:p>
          <a:p>
            <a:r>
              <a:rPr lang="en-US" dirty="0"/>
              <a:t>Preference in the selection will be given to tribe: </a:t>
            </a:r>
          </a:p>
          <a:p>
            <a:pPr lvl="1"/>
            <a:r>
              <a:rPr lang="en-US" dirty="0"/>
              <a:t>Occupying villages where the population is predominantly Indian 				</a:t>
            </a:r>
            <a:r>
              <a:rPr lang="en-US" b="1" dirty="0"/>
              <a:t>and </a:t>
            </a:r>
          </a:p>
          <a:p>
            <a:pPr lvl="1"/>
            <a:r>
              <a:rPr lang="en-US" dirty="0"/>
              <a:t>Where there is no permanent state law enforcement presence. The attorney general must also determine that the participating tribe will be able to protect the defendant' s rights under the Indian Civil Rights Act(ICRA).</a:t>
            </a:r>
          </a:p>
          <a:p>
            <a:endParaRPr lang="en-US" dirty="0"/>
          </a:p>
        </p:txBody>
      </p:sp>
    </p:spTree>
    <p:extLst>
      <p:ext uri="{BB962C8B-B14F-4D97-AF65-F5344CB8AC3E}">
        <p14:creationId xmlns:p14="http://schemas.microsoft.com/office/powerpoint/2010/main" val="4146367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E86B4-74E6-5211-161B-12952F16B62D}"/>
              </a:ext>
            </a:extLst>
          </p:cNvPr>
          <p:cNvSpPr>
            <a:spLocks noGrp="1"/>
          </p:cNvSpPr>
          <p:nvPr>
            <p:ph type="title"/>
          </p:nvPr>
        </p:nvSpPr>
        <p:spPr/>
        <p:txBody>
          <a:bodyPr>
            <a:normAutofit fontScale="90000"/>
          </a:bodyPr>
          <a:lstStyle/>
          <a:p>
            <a:r>
              <a:rPr lang="en-US" dirty="0">
                <a:latin typeface="Calibri Light" panose="020F0302020204030204" pitchFamily="34" charset="0"/>
                <a:cs typeface="Calibri Light" panose="020F0302020204030204" pitchFamily="34" charset="0"/>
              </a:rPr>
              <a:t>Can tribes work together to participate in the Pilot Project?</a:t>
            </a:r>
            <a:br>
              <a:rPr lang="en-US" dirty="0">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388E1786-5E15-4B59-D40D-B647F5974468}"/>
              </a:ext>
            </a:extLst>
          </p:cNvPr>
          <p:cNvSpPr>
            <a:spLocks noGrp="1"/>
          </p:cNvSpPr>
          <p:nvPr>
            <p:ph idx="1"/>
          </p:nvPr>
        </p:nvSpPr>
        <p:spPr/>
        <p:txBody>
          <a:bodyPr/>
          <a:lstStyle/>
          <a:p>
            <a:r>
              <a:rPr lang="en-US" dirty="0"/>
              <a:t>Yes. The legislation makes clear that tribes can partner and participate jointly– 2 or more tribes can work together.</a:t>
            </a:r>
          </a:p>
          <a:p>
            <a:r>
              <a:rPr lang="en-US" dirty="0"/>
              <a:t>Tribes are also able to designate a tribal organization to participate on the tribe’ s behalf.</a:t>
            </a:r>
          </a:p>
          <a:p>
            <a:endParaRPr lang="en-US" dirty="0"/>
          </a:p>
        </p:txBody>
      </p:sp>
    </p:spTree>
    <p:extLst>
      <p:ext uri="{BB962C8B-B14F-4D97-AF65-F5344CB8AC3E}">
        <p14:creationId xmlns:p14="http://schemas.microsoft.com/office/powerpoint/2010/main" val="4184968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C46A1-1322-3BA1-1225-7560EE77D34A}"/>
              </a:ext>
            </a:extLst>
          </p:cNvPr>
          <p:cNvSpPr>
            <a:spLocks noGrp="1"/>
          </p:cNvSpPr>
          <p:nvPr>
            <p:ph type="title"/>
          </p:nvPr>
        </p:nvSpPr>
        <p:spPr/>
        <p:txBody>
          <a:bodyPr/>
          <a:lstStyle/>
          <a:p>
            <a:r>
              <a:rPr lang="en-US" dirty="0"/>
              <a:t>What will be required of participating tribes?</a:t>
            </a:r>
          </a:p>
        </p:txBody>
      </p:sp>
      <p:sp>
        <p:nvSpPr>
          <p:cNvPr id="3" name="Content Placeholder 2">
            <a:extLst>
              <a:ext uri="{FF2B5EF4-FFF2-40B4-BE49-F238E27FC236}">
                <a16:creationId xmlns:a16="http://schemas.microsoft.com/office/drawing/2014/main" id="{E592E5B5-E09E-AD0C-4F0E-39734357E621}"/>
              </a:ext>
            </a:extLst>
          </p:cNvPr>
          <p:cNvSpPr>
            <a:spLocks noGrp="1"/>
          </p:cNvSpPr>
          <p:nvPr>
            <p:ph idx="1"/>
          </p:nvPr>
        </p:nvSpPr>
        <p:spPr/>
        <p:txBody>
          <a:bodyPr>
            <a:normAutofit fontScale="92500" lnSpcReduction="10000"/>
          </a:bodyPr>
          <a:lstStyle/>
          <a:p>
            <a:r>
              <a:rPr lang="en-US" dirty="0"/>
              <a:t>Develop a plan for law enforcement,  prosecutors, defense  attorneys,  and  a  tribal court system, or the ability to contract for any of these services for prosecuting non- Indians who commit the designated crimes.</a:t>
            </a:r>
          </a:p>
          <a:p>
            <a:r>
              <a:rPr lang="en-US" dirty="0"/>
              <a:t>Be a court of record (record proceedings) and have a law trained judge to handle these cases.</a:t>
            </a:r>
          </a:p>
          <a:p>
            <a:r>
              <a:rPr lang="en-US" dirty="0"/>
              <a:t>Have a written criminal code that is publicly available and court  rules,  policies,  and procedures as required in ICRA.</a:t>
            </a:r>
          </a:p>
          <a:p>
            <a:r>
              <a:rPr lang="en-US" dirty="0"/>
              <a:t>Evaluate your constitution and update as needed to allow the expanded services</a:t>
            </a:r>
          </a:p>
          <a:p>
            <a:r>
              <a:rPr lang="en-US" dirty="0"/>
              <a:t>Have a plan for incarcerating offenders as necessary.</a:t>
            </a:r>
          </a:p>
          <a:p>
            <a:pPr lvl="1"/>
            <a:r>
              <a:rPr lang="en-US" dirty="0"/>
              <a:t> Consider a plan to provide or refer offenders for treatment and rehabilitation programs and victims services </a:t>
            </a:r>
          </a:p>
        </p:txBody>
      </p:sp>
    </p:spTree>
    <p:extLst>
      <p:ext uri="{BB962C8B-B14F-4D97-AF65-F5344CB8AC3E}">
        <p14:creationId xmlns:p14="http://schemas.microsoft.com/office/powerpoint/2010/main" val="3062114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2F87-9DAC-E7CA-1169-7EC0CCAF8CD4}"/>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How will tribes pay for the costs associated with the Pilot Project?</a:t>
            </a:r>
          </a:p>
        </p:txBody>
      </p:sp>
      <p:sp>
        <p:nvSpPr>
          <p:cNvPr id="3" name="Content Placeholder 2">
            <a:extLst>
              <a:ext uri="{FF2B5EF4-FFF2-40B4-BE49-F238E27FC236}">
                <a16:creationId xmlns:a16="http://schemas.microsoft.com/office/drawing/2014/main" id="{2624534B-AB49-5018-227E-848B2AE98F5B}"/>
              </a:ext>
            </a:extLst>
          </p:cNvPr>
          <p:cNvSpPr>
            <a:spLocks noGrp="1"/>
          </p:cNvSpPr>
          <p:nvPr>
            <p:ph idx="1"/>
          </p:nvPr>
        </p:nvSpPr>
        <p:spPr/>
        <p:txBody>
          <a:bodyPr>
            <a:normAutofit fontScale="92500" lnSpcReduction="10000"/>
          </a:bodyPr>
          <a:lstStyle/>
          <a:p>
            <a:r>
              <a:rPr lang="en-US" dirty="0"/>
              <a:t>The legislation authorizes up to $25 million to support tribal implementation of VAWA’ s jurisdiction provision under a reimbursement program, and tribes in the Alaska pilot project will be eligible to apply for these funds. In addition, tribes can continue to apply for other DOJ grant funds through the consolidated tribal assistance solicitation (CTAS), and other grants that support various aspects of the new programs from the tribal governments, OVW and OVC and</a:t>
            </a:r>
          </a:p>
          <a:p>
            <a:r>
              <a:rPr lang="en-US" dirty="0"/>
              <a:t>BJA grants and yearly funding from the BIA, which can be used for many of the costs associated with the pilot project. The attorney general has up to one year to develop a reimbursement program for eligible costs. It will be vital that Alaska tribes make the case for programs that will help build the necessary infrastructure needed to successfully implement the pilot project and maintain their justice system.</a:t>
            </a:r>
          </a:p>
          <a:p>
            <a:endParaRPr lang="en-US" dirty="0"/>
          </a:p>
        </p:txBody>
      </p:sp>
    </p:spTree>
    <p:extLst>
      <p:ext uri="{BB962C8B-B14F-4D97-AF65-F5344CB8AC3E}">
        <p14:creationId xmlns:p14="http://schemas.microsoft.com/office/powerpoint/2010/main" val="2754510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8880-1E24-707C-27BE-7F9B2103C3F5}"/>
              </a:ext>
            </a:extLst>
          </p:cNvPr>
          <p:cNvSpPr>
            <a:spLocks noGrp="1"/>
          </p:cNvSpPr>
          <p:nvPr>
            <p:ph type="title"/>
          </p:nvPr>
        </p:nvSpPr>
        <p:spPr/>
        <p:txBody>
          <a:bodyPr>
            <a:normAutofit fontScale="90000"/>
          </a:bodyPr>
          <a:lstStyle/>
          <a:p>
            <a:r>
              <a:rPr lang="en-US" dirty="0"/>
              <a:t>Alaska Tribal Public Safety Advisory Committee </a:t>
            </a:r>
            <a:br>
              <a:rPr lang="en-US" dirty="0"/>
            </a:br>
            <a:endParaRPr lang="en-US" dirty="0"/>
          </a:p>
        </p:txBody>
      </p:sp>
      <p:sp>
        <p:nvSpPr>
          <p:cNvPr id="3" name="Content Placeholder 2">
            <a:extLst>
              <a:ext uri="{FF2B5EF4-FFF2-40B4-BE49-F238E27FC236}">
                <a16:creationId xmlns:a16="http://schemas.microsoft.com/office/drawing/2014/main" id="{DF725D94-C7A0-A92F-E1C9-A94E0B6A2C32}"/>
              </a:ext>
            </a:extLst>
          </p:cNvPr>
          <p:cNvSpPr>
            <a:spLocks noGrp="1"/>
          </p:cNvSpPr>
          <p:nvPr>
            <p:ph idx="1"/>
          </p:nvPr>
        </p:nvSpPr>
        <p:spPr>
          <a:xfrm>
            <a:off x="838200" y="1253331"/>
            <a:ext cx="10515600" cy="4351338"/>
          </a:xfrm>
        </p:spPr>
        <p:txBody>
          <a:bodyPr>
            <a:noAutofit/>
          </a:bodyPr>
          <a:lstStyle/>
          <a:p>
            <a:pPr marL="0" indent="0">
              <a:buNone/>
            </a:pPr>
            <a:endParaRPr lang="en-US" sz="2400" dirty="0"/>
          </a:p>
          <a:p>
            <a:pPr lvl="1"/>
            <a:r>
              <a:rPr lang="en-US" dirty="0"/>
              <a:t>Establishment.—Not later than 1 year after the date of enactment of this act, the attorney general, in consultation with the secretary of the interior, affected Indian tribes, and the state, shall establish a committee, to be known as the ‘‘Alaska Tribal Public Safety Advisory Committee’’</a:t>
            </a:r>
          </a:p>
          <a:p>
            <a:pPr lvl="1"/>
            <a:r>
              <a:rPr lang="en-US" dirty="0"/>
              <a:t>Membership.—The committee shall consist of 1 or more representatives from—</a:t>
            </a:r>
          </a:p>
          <a:p>
            <a:pPr lvl="2"/>
            <a:r>
              <a:rPr lang="en-US" sz="2400" dirty="0"/>
              <a:t>Participating tribes and Indian tribes aspiring to participate in the pilot program;</a:t>
            </a:r>
          </a:p>
          <a:p>
            <a:pPr lvl="2"/>
            <a:r>
              <a:rPr lang="en-US" sz="2400" dirty="0"/>
              <a:t>Federal, Tribal, state, and local law enforcement, and</a:t>
            </a:r>
          </a:p>
          <a:p>
            <a:pPr lvl="2"/>
            <a:r>
              <a:rPr lang="en-US" sz="2400" dirty="0"/>
              <a:t>Tribal nonprofit  organizations  providing  victim services.</a:t>
            </a:r>
          </a:p>
          <a:p>
            <a:pPr lvl="2"/>
            <a:endParaRPr lang="en-US" sz="2400" dirty="0"/>
          </a:p>
          <a:p>
            <a:pPr lvl="1"/>
            <a:r>
              <a:rPr lang="en-US" i="1" dirty="0"/>
              <a:t>Nonapplicability of FACA.—The federal advisory committee act (5 U.S.C. App.) Does not apply to the committee.</a:t>
            </a:r>
          </a:p>
        </p:txBody>
      </p:sp>
    </p:spTree>
    <p:extLst>
      <p:ext uri="{BB962C8B-B14F-4D97-AF65-F5344CB8AC3E}">
        <p14:creationId xmlns:p14="http://schemas.microsoft.com/office/powerpoint/2010/main" val="2874934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65D00-1479-A398-705F-8550DB65CF47}"/>
              </a:ext>
            </a:extLst>
          </p:cNvPr>
          <p:cNvSpPr>
            <a:spLocks noGrp="1"/>
          </p:cNvSpPr>
          <p:nvPr>
            <p:ph type="title"/>
          </p:nvPr>
        </p:nvSpPr>
        <p:spPr/>
        <p:txBody>
          <a:bodyPr/>
          <a:lstStyle/>
          <a:p>
            <a:r>
              <a:rPr lang="en-US" dirty="0"/>
              <a:t>DUTIES.—The Committee shall focus on—</a:t>
            </a:r>
            <a:br>
              <a:rPr lang="en-US" dirty="0"/>
            </a:br>
            <a:endParaRPr lang="en-US" dirty="0"/>
          </a:p>
        </p:txBody>
      </p:sp>
      <p:sp>
        <p:nvSpPr>
          <p:cNvPr id="3" name="Content Placeholder 2">
            <a:extLst>
              <a:ext uri="{FF2B5EF4-FFF2-40B4-BE49-F238E27FC236}">
                <a16:creationId xmlns:a16="http://schemas.microsoft.com/office/drawing/2014/main" id="{AEF114A8-9577-12AF-BC64-486A166E8C56}"/>
              </a:ext>
            </a:extLst>
          </p:cNvPr>
          <p:cNvSpPr>
            <a:spLocks noGrp="1"/>
          </p:cNvSpPr>
          <p:nvPr>
            <p:ph idx="1"/>
          </p:nvPr>
        </p:nvSpPr>
        <p:spPr/>
        <p:txBody>
          <a:bodyPr>
            <a:normAutofit/>
          </a:bodyPr>
          <a:lstStyle/>
          <a:p>
            <a:r>
              <a:rPr lang="en-US" sz="2400" dirty="0"/>
              <a:t>Improving the justice systems, crime prevention, and victim services of Indian tribes and the State; and</a:t>
            </a:r>
          </a:p>
          <a:p>
            <a:r>
              <a:rPr lang="en-US" sz="2400" dirty="0"/>
              <a:t>Increasing coordination and communication among Federal, Tribal, State, and local law enforcement </a:t>
            </a:r>
            <a:r>
              <a:rPr lang="en-US" sz="2400"/>
              <a:t>agencies.</a:t>
            </a:r>
            <a:endParaRPr lang="en-US" sz="2400" dirty="0"/>
          </a:p>
        </p:txBody>
      </p:sp>
    </p:spTree>
    <p:extLst>
      <p:ext uri="{BB962C8B-B14F-4D97-AF65-F5344CB8AC3E}">
        <p14:creationId xmlns:p14="http://schemas.microsoft.com/office/powerpoint/2010/main" val="3132234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20300-3609-2755-F0C1-D02BC5463D5D}"/>
              </a:ext>
            </a:extLst>
          </p:cNvPr>
          <p:cNvSpPr>
            <a:spLocks noGrp="1"/>
          </p:cNvSpPr>
          <p:nvPr>
            <p:ph type="title"/>
          </p:nvPr>
        </p:nvSpPr>
        <p:spPr/>
        <p:txBody>
          <a:bodyPr/>
          <a:lstStyle/>
          <a:p>
            <a:r>
              <a:rPr lang="en-US" sz="3600" dirty="0"/>
              <a:t>Alaska Tribal Public Safety Advisory Committee members roles important because:</a:t>
            </a:r>
          </a:p>
        </p:txBody>
      </p:sp>
      <p:sp>
        <p:nvSpPr>
          <p:cNvPr id="3" name="Content Placeholder 2">
            <a:extLst>
              <a:ext uri="{FF2B5EF4-FFF2-40B4-BE49-F238E27FC236}">
                <a16:creationId xmlns:a16="http://schemas.microsoft.com/office/drawing/2014/main" id="{FAC05E2A-57A1-F81C-9388-33B7AA63EB28}"/>
              </a:ext>
            </a:extLst>
          </p:cNvPr>
          <p:cNvSpPr>
            <a:spLocks noGrp="1"/>
          </p:cNvSpPr>
          <p:nvPr>
            <p:ph idx="1"/>
          </p:nvPr>
        </p:nvSpPr>
        <p:spPr/>
        <p:txBody>
          <a:bodyPr/>
          <a:lstStyle/>
          <a:p>
            <a:r>
              <a:rPr lang="en-US" sz="3600" dirty="0"/>
              <a:t>Tribes located in PL 280 States have not had regular consistent funding for justice and law enforcement systems. </a:t>
            </a:r>
          </a:p>
          <a:p>
            <a:r>
              <a:rPr lang="en-US" sz="3600" dirty="0"/>
              <a:t>We need sufficient time, resources and opportunity to provide justice to our communities  </a:t>
            </a:r>
          </a:p>
          <a:p>
            <a:endParaRPr lang="en-US" dirty="0"/>
          </a:p>
        </p:txBody>
      </p:sp>
    </p:spTree>
    <p:extLst>
      <p:ext uri="{BB962C8B-B14F-4D97-AF65-F5344CB8AC3E}">
        <p14:creationId xmlns:p14="http://schemas.microsoft.com/office/powerpoint/2010/main" val="2133174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0176B-CB03-06DA-1931-99E9E3AF35C7}"/>
              </a:ext>
            </a:extLst>
          </p:cNvPr>
          <p:cNvSpPr>
            <a:spLocks noGrp="1"/>
          </p:cNvSpPr>
          <p:nvPr>
            <p:ph type="title"/>
          </p:nvPr>
        </p:nvSpPr>
        <p:spPr/>
        <p:txBody>
          <a:bodyPr/>
          <a:lstStyle/>
          <a:p>
            <a:r>
              <a:rPr lang="en-US" dirty="0"/>
              <a:t>Duties of Public Safety Advisory Committee</a:t>
            </a:r>
          </a:p>
        </p:txBody>
      </p:sp>
      <p:sp>
        <p:nvSpPr>
          <p:cNvPr id="3" name="Content Placeholder 2">
            <a:extLst>
              <a:ext uri="{FF2B5EF4-FFF2-40B4-BE49-F238E27FC236}">
                <a16:creationId xmlns:a16="http://schemas.microsoft.com/office/drawing/2014/main" id="{60A7B0B8-A24D-350B-DC4C-4F049FE2CAB2}"/>
              </a:ext>
            </a:extLst>
          </p:cNvPr>
          <p:cNvSpPr>
            <a:spLocks noGrp="1"/>
          </p:cNvSpPr>
          <p:nvPr>
            <p:ph idx="1"/>
          </p:nvPr>
        </p:nvSpPr>
        <p:spPr>
          <a:xfrm>
            <a:off x="1104293" y="2907012"/>
            <a:ext cx="8946541" cy="4195481"/>
          </a:xfrm>
        </p:spPr>
        <p:txBody>
          <a:bodyPr>
            <a:normAutofit/>
          </a:bodyPr>
          <a:lstStyle/>
          <a:p>
            <a:r>
              <a:rPr lang="en-US" sz="2800" dirty="0"/>
              <a:t>A report will be part of the Advisory Group’s responsibility </a:t>
            </a:r>
          </a:p>
          <a:p>
            <a:r>
              <a:rPr lang="en-US" sz="2800" dirty="0"/>
              <a:t>The Committee will be a working committee reviewing process and making recommendations</a:t>
            </a:r>
          </a:p>
        </p:txBody>
      </p:sp>
    </p:spTree>
    <p:extLst>
      <p:ext uri="{BB962C8B-B14F-4D97-AF65-F5344CB8AC3E}">
        <p14:creationId xmlns:p14="http://schemas.microsoft.com/office/powerpoint/2010/main" val="19048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6583-DBAF-5C44-9F39-DF9590C03F80}"/>
              </a:ext>
            </a:extLst>
          </p:cNvPr>
          <p:cNvSpPr>
            <a:spLocks noGrp="1"/>
          </p:cNvSpPr>
          <p:nvPr>
            <p:ph type="title"/>
          </p:nvPr>
        </p:nvSpPr>
        <p:spPr/>
        <p:txBody>
          <a:bodyPr/>
          <a:lstStyle/>
          <a:p>
            <a:r>
              <a:rPr lang="en-US" dirty="0"/>
              <a:t>The Violence Against Women’s Act</a:t>
            </a:r>
          </a:p>
        </p:txBody>
      </p:sp>
      <p:pic>
        <p:nvPicPr>
          <p:cNvPr id="6" name="Picture Placeholder 5">
            <a:extLst>
              <a:ext uri="{FF2B5EF4-FFF2-40B4-BE49-F238E27FC236}">
                <a16:creationId xmlns:a16="http://schemas.microsoft.com/office/drawing/2014/main" id="{A4C55534-29C1-5C46-A9A9-4A109D405B80}"/>
              </a:ext>
            </a:extLst>
          </p:cNvPr>
          <p:cNvPicPr>
            <a:picLocks noGrp="1" noChangeAspect="1"/>
          </p:cNvPicPr>
          <p:nvPr>
            <p:ph type="pic" idx="1"/>
          </p:nvPr>
        </p:nvPicPr>
        <p:blipFill>
          <a:blip r:embed="rId2"/>
          <a:srcRect t="19064" b="19064"/>
          <a:stretch>
            <a:fillRect/>
          </a:stretch>
        </p:blipFill>
        <p:spPr/>
      </p:pic>
      <p:sp>
        <p:nvSpPr>
          <p:cNvPr id="4" name="Text Placeholder 3">
            <a:extLst>
              <a:ext uri="{FF2B5EF4-FFF2-40B4-BE49-F238E27FC236}">
                <a16:creationId xmlns:a16="http://schemas.microsoft.com/office/drawing/2014/main" id="{2C1E10E7-7EA4-CA4B-BB1D-1FBBDD55BF04}"/>
              </a:ext>
            </a:extLst>
          </p:cNvPr>
          <p:cNvSpPr>
            <a:spLocks noGrp="1"/>
          </p:cNvSpPr>
          <p:nvPr>
            <p:ph type="body" sz="half" idx="2"/>
          </p:nvPr>
        </p:nvSpPr>
        <p:spPr/>
        <p:txBody>
          <a:bodyPr/>
          <a:lstStyle/>
          <a:p>
            <a:r>
              <a:rPr lang="en-US" dirty="0"/>
              <a:t>VAWA</a:t>
            </a:r>
          </a:p>
        </p:txBody>
      </p:sp>
    </p:spTree>
    <p:extLst>
      <p:ext uri="{BB962C8B-B14F-4D97-AF65-F5344CB8AC3E}">
        <p14:creationId xmlns:p14="http://schemas.microsoft.com/office/powerpoint/2010/main" val="2362496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5850A-B39B-BF82-D032-CEB7A314DFAA}"/>
              </a:ext>
            </a:extLst>
          </p:cNvPr>
          <p:cNvSpPr>
            <a:spLocks noGrp="1"/>
          </p:cNvSpPr>
          <p:nvPr>
            <p:ph type="title"/>
          </p:nvPr>
        </p:nvSpPr>
        <p:spPr/>
        <p:txBody>
          <a:bodyPr/>
          <a:lstStyle/>
          <a:p>
            <a:r>
              <a:rPr lang="en-US" sz="2800" dirty="0"/>
              <a:t>President Joe Biden, </a:t>
            </a:r>
            <a:r>
              <a:rPr lang="en-US" sz="2800" i="1" dirty="0"/>
              <a:t>Executive Order 14053 of November 15, 2021, on Improving Public Safety and Criminal Justice for Native Americans and Addressing the Crisis of Missing or Murdered Indigenous People</a:t>
            </a:r>
            <a:br>
              <a:rPr lang="en-US" dirty="0"/>
            </a:br>
            <a:endParaRPr lang="en-US" dirty="0"/>
          </a:p>
        </p:txBody>
      </p:sp>
      <p:sp>
        <p:nvSpPr>
          <p:cNvPr id="3" name="Content Placeholder 2">
            <a:extLst>
              <a:ext uri="{FF2B5EF4-FFF2-40B4-BE49-F238E27FC236}">
                <a16:creationId xmlns:a16="http://schemas.microsoft.com/office/drawing/2014/main" id="{2583CFF1-A886-EAF6-7F00-8E5BFD1D3DDD}"/>
              </a:ext>
            </a:extLst>
          </p:cNvPr>
          <p:cNvSpPr>
            <a:spLocks noGrp="1"/>
          </p:cNvSpPr>
          <p:nvPr>
            <p:ph idx="1"/>
          </p:nvPr>
        </p:nvSpPr>
        <p:spPr>
          <a:xfrm>
            <a:off x="1622729" y="3143251"/>
            <a:ext cx="8946541" cy="3157537"/>
          </a:xfrm>
        </p:spPr>
        <p:txBody>
          <a:bodyPr>
            <a:normAutofit fontScale="92500" lnSpcReduction="20000"/>
          </a:bodyPr>
          <a:lstStyle/>
          <a:p>
            <a:pPr marL="0" indent="0">
              <a:buNone/>
            </a:pPr>
            <a:r>
              <a:rPr lang="en-US" sz="3500" i="1" dirty="0"/>
              <a:t>“For far too long, justice has been elusive for many Native American victims,</a:t>
            </a:r>
            <a:r>
              <a:rPr lang="en-US" sz="3500" dirty="0"/>
              <a:t> </a:t>
            </a:r>
            <a:r>
              <a:rPr lang="en-US" sz="3500" i="1" dirty="0"/>
              <a:t>survivors, and families. Criminal jurisdiction complexities and resource constraints</a:t>
            </a:r>
            <a:r>
              <a:rPr lang="en-US" sz="3500" dirty="0"/>
              <a:t> </a:t>
            </a:r>
            <a:r>
              <a:rPr lang="en-US" sz="3500" i="1" dirty="0"/>
              <a:t>have left many injustices unaddressed. Some progress has been</a:t>
            </a:r>
            <a:r>
              <a:rPr lang="en-US" sz="3500" dirty="0"/>
              <a:t> </a:t>
            </a:r>
            <a:r>
              <a:rPr lang="en-US" sz="3500" i="1" dirty="0"/>
              <a:t>made, particularly on Tribal lands.”</a:t>
            </a:r>
            <a:endParaRPr lang="en-US" sz="3500" dirty="0"/>
          </a:p>
          <a:p>
            <a:endParaRPr lang="en-US" dirty="0"/>
          </a:p>
        </p:txBody>
      </p:sp>
    </p:spTree>
    <p:extLst>
      <p:ext uri="{BB962C8B-B14F-4D97-AF65-F5344CB8AC3E}">
        <p14:creationId xmlns:p14="http://schemas.microsoft.com/office/powerpoint/2010/main" val="3350577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A8FF-9AD2-6447-B3EF-0F6C2F5951C0}"/>
              </a:ext>
            </a:extLst>
          </p:cNvPr>
          <p:cNvSpPr>
            <a:spLocks noGrp="1"/>
          </p:cNvSpPr>
          <p:nvPr>
            <p:ph type="title"/>
          </p:nvPr>
        </p:nvSpPr>
        <p:spPr/>
        <p:txBody>
          <a:bodyPr/>
          <a:lstStyle/>
          <a:p>
            <a:r>
              <a:rPr lang="en-US" dirty="0"/>
              <a:t>VAWA 2022, it is our turn…</a:t>
            </a:r>
          </a:p>
        </p:txBody>
      </p:sp>
      <p:sp>
        <p:nvSpPr>
          <p:cNvPr id="3" name="Content Placeholder 2">
            <a:extLst>
              <a:ext uri="{FF2B5EF4-FFF2-40B4-BE49-F238E27FC236}">
                <a16:creationId xmlns:a16="http://schemas.microsoft.com/office/drawing/2014/main" id="{0933CB24-71CD-602E-4268-3DBF078195C8}"/>
              </a:ext>
            </a:extLst>
          </p:cNvPr>
          <p:cNvSpPr>
            <a:spLocks noGrp="1"/>
          </p:cNvSpPr>
          <p:nvPr>
            <p:ph idx="1"/>
          </p:nvPr>
        </p:nvSpPr>
        <p:spPr/>
        <p:txBody>
          <a:bodyPr>
            <a:normAutofit fontScale="92500" lnSpcReduction="20000"/>
          </a:bodyPr>
          <a:lstStyle/>
          <a:p>
            <a:r>
              <a:rPr lang="en-US" sz="4400" dirty="0"/>
              <a:t>Stay engaged and have your Tribe’s voice heard about best practices. </a:t>
            </a:r>
          </a:p>
          <a:p>
            <a:r>
              <a:rPr lang="en-US" sz="4400" dirty="0"/>
              <a:t>Participate in the ITWG, sign up now</a:t>
            </a:r>
          </a:p>
          <a:p>
            <a:pPr lvl="1"/>
            <a:r>
              <a:rPr lang="en-US" sz="4200" dirty="0"/>
              <a:t>chia@tlpi.org</a:t>
            </a:r>
          </a:p>
          <a:p>
            <a:pPr marL="0" indent="0">
              <a:buNone/>
            </a:pPr>
            <a:r>
              <a:rPr lang="en-US" sz="4400" dirty="0"/>
              <a:t>  </a:t>
            </a:r>
          </a:p>
          <a:p>
            <a:endParaRPr lang="en-US" dirty="0"/>
          </a:p>
        </p:txBody>
      </p:sp>
    </p:spTree>
    <p:extLst>
      <p:ext uri="{BB962C8B-B14F-4D97-AF65-F5344CB8AC3E}">
        <p14:creationId xmlns:p14="http://schemas.microsoft.com/office/powerpoint/2010/main" val="3549067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5"/>
          <p:cNvSpPr txBox="1">
            <a:spLocks noGrp="1"/>
          </p:cNvSpPr>
          <p:nvPr>
            <p:ph type="body" idx="1"/>
          </p:nvPr>
        </p:nvSpPr>
        <p:spPr>
          <a:xfrm>
            <a:off x="3148646" y="2329301"/>
            <a:ext cx="5617002" cy="1582947"/>
          </a:xfrm>
          <a:prstGeom prst="rect">
            <a:avLst/>
          </a:prstGeom>
          <a:noFill/>
          <a:ln>
            <a:noFill/>
          </a:ln>
        </p:spPr>
        <p:txBody>
          <a:bodyPr spcFirstLastPara="1" wrap="square" lIns="91425" tIns="45700" rIns="91425" bIns="45700" anchor="ctr" anchorCtr="0">
            <a:normAutofit fontScale="92500"/>
          </a:bodyPr>
          <a:lstStyle/>
          <a:p>
            <a:pPr marL="0" lvl="0" indent="0" algn="ctr" rtl="0">
              <a:lnSpc>
                <a:spcPct val="112000"/>
              </a:lnSpc>
              <a:spcBef>
                <a:spcPts val="0"/>
              </a:spcBef>
              <a:spcAft>
                <a:spcPts val="0"/>
              </a:spcAft>
              <a:buClr>
                <a:schemeClr val="lt2"/>
              </a:buClr>
              <a:buSzPct val="100000"/>
              <a:buNone/>
            </a:pPr>
            <a:r>
              <a:rPr lang="en-US" dirty="0">
                <a:solidFill>
                  <a:schemeClr val="tx1"/>
                </a:solidFill>
              </a:rPr>
              <a:t>Alaska Native Women’s Resource Center</a:t>
            </a:r>
            <a:br>
              <a:rPr lang="en-US" dirty="0">
                <a:solidFill>
                  <a:schemeClr val="tx1"/>
                </a:solidFill>
              </a:rPr>
            </a:br>
            <a:r>
              <a:rPr lang="en-US" dirty="0">
                <a:solidFill>
                  <a:schemeClr val="tx1"/>
                </a:solidFill>
              </a:rPr>
              <a:t>Ph: </a:t>
            </a:r>
            <a:r>
              <a:rPr lang="en-US" u="sng" dirty="0">
                <a:solidFill>
                  <a:schemeClr val="tx1"/>
                </a:solidFill>
                <a:hlinkClick r:id="rId3">
                  <a:extLst>
                    <a:ext uri="{A12FA001-AC4F-418D-AE19-62706E023703}">
                      <ahyp:hlinkClr xmlns:ahyp="http://schemas.microsoft.com/office/drawing/2018/hyperlinkcolor" val="tx"/>
                    </a:ext>
                  </a:extLst>
                </a:hlinkClick>
              </a:rPr>
              <a:t>907-328-3990</a:t>
            </a:r>
            <a:br>
              <a:rPr lang="en-US" dirty="0">
                <a:solidFill>
                  <a:schemeClr val="tx1"/>
                </a:solidFill>
              </a:rPr>
            </a:br>
            <a:r>
              <a:rPr lang="en-US" dirty="0">
                <a:solidFill>
                  <a:schemeClr val="tx1"/>
                </a:solidFill>
              </a:rPr>
              <a:t>P.O. Box 80382</a:t>
            </a:r>
            <a:br>
              <a:rPr lang="en-US" dirty="0">
                <a:solidFill>
                  <a:schemeClr val="tx1"/>
                </a:solidFill>
              </a:rPr>
            </a:br>
            <a:r>
              <a:rPr lang="en-US" dirty="0">
                <a:solidFill>
                  <a:schemeClr val="tx1"/>
                </a:solidFill>
              </a:rPr>
              <a:t>Fairbanks, Alaska 99708</a:t>
            </a:r>
            <a:endParaRPr dirty="0">
              <a:solidFill>
                <a:schemeClr val="tx1"/>
              </a:solidFill>
            </a:endParaRPr>
          </a:p>
          <a:p>
            <a:pPr marL="0" lvl="0" indent="0" algn="ctr" rtl="0">
              <a:lnSpc>
                <a:spcPct val="112000"/>
              </a:lnSpc>
              <a:spcBef>
                <a:spcPts val="0"/>
              </a:spcBef>
              <a:spcAft>
                <a:spcPts val="0"/>
              </a:spcAft>
              <a:buClr>
                <a:schemeClr val="lt2"/>
              </a:buClr>
              <a:buSzPct val="100000"/>
              <a:buNone/>
            </a:pPr>
            <a:endParaRPr dirty="0">
              <a:solidFill>
                <a:schemeClr val="accent5"/>
              </a:solidFill>
            </a:endParaRPr>
          </a:p>
        </p:txBody>
      </p:sp>
      <p:sp>
        <p:nvSpPr>
          <p:cNvPr id="200" name="Google Shape;200;p15"/>
          <p:cNvSpPr txBox="1"/>
          <p:nvPr/>
        </p:nvSpPr>
        <p:spPr>
          <a:xfrm>
            <a:off x="1736787" y="5859503"/>
            <a:ext cx="8718426"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latin typeface="Libre Franklin"/>
              <a:ea typeface="Libre Franklin"/>
              <a:cs typeface="Libre Franklin"/>
              <a:sym typeface="Libre Franklin"/>
            </a:endParaRPr>
          </a:p>
          <a:p>
            <a:pPr marL="0" marR="0" lvl="0" indent="0" algn="l" rtl="0">
              <a:spcBef>
                <a:spcPts val="0"/>
              </a:spcBef>
              <a:spcAft>
                <a:spcPts val="0"/>
              </a:spcAft>
              <a:buNone/>
            </a:pPr>
            <a:r>
              <a:rPr lang="en-US" sz="900" b="1" dirty="0">
                <a:latin typeface="Libre Franklin"/>
                <a:ea typeface="Libre Franklin"/>
                <a:cs typeface="Libre Franklin"/>
                <a:sym typeface="Libre Franklin"/>
              </a:rPr>
              <a:t>This project was made possible by Grant #90EV-0454-01-00 from the Administration on Children, Youth and Families, Family and Youth Services Bureau, U.S. Department of Health and Human Services. Its contents are solely the responsibility </a:t>
            </a:r>
            <a:r>
              <a:rPr lang="en-US" sz="900" b="1" dirty="0">
                <a:solidFill>
                  <a:schemeClr val="lt1"/>
                </a:solidFill>
                <a:latin typeface="Libre Franklin"/>
                <a:ea typeface="Libre Franklin"/>
                <a:cs typeface="Libre Franklin"/>
                <a:sym typeface="Libre Franklin"/>
              </a:rPr>
              <a:t>of the authors and do not necessarily represent the official views of the U.S. Department of Health and Human Services.</a:t>
            </a:r>
            <a:endParaRPr sz="900" dirty="0">
              <a:solidFill>
                <a:schemeClr val="lt1"/>
              </a:solidFill>
              <a:latin typeface="Libre Franklin"/>
              <a:ea typeface="Libre Franklin"/>
              <a:cs typeface="Libre Franklin"/>
              <a:sym typeface="Libre Franklin"/>
            </a:endParaRPr>
          </a:p>
        </p:txBody>
      </p:sp>
      <p:sp>
        <p:nvSpPr>
          <p:cNvPr id="201" name="Google Shape;201;p15"/>
          <p:cNvSpPr txBox="1"/>
          <p:nvPr/>
        </p:nvSpPr>
        <p:spPr>
          <a:xfrm>
            <a:off x="3148646" y="3913540"/>
            <a:ext cx="5617002" cy="1582947"/>
          </a:xfrm>
          <a:prstGeom prst="rect">
            <a:avLst/>
          </a:prstGeom>
          <a:noFill/>
          <a:ln>
            <a:noFill/>
          </a:ln>
        </p:spPr>
        <p:txBody>
          <a:bodyPr spcFirstLastPara="1" wrap="square" lIns="91425" tIns="45700" rIns="91425" bIns="45700" anchor="ctr" anchorCtr="0">
            <a:normAutofit/>
          </a:bodyPr>
          <a:lstStyle/>
          <a:p>
            <a:pPr marL="0" marR="0" lvl="0" indent="0" algn="ctr" rtl="0">
              <a:lnSpc>
                <a:spcPct val="112000"/>
              </a:lnSpc>
              <a:spcBef>
                <a:spcPts val="0"/>
              </a:spcBef>
              <a:spcAft>
                <a:spcPts val="0"/>
              </a:spcAft>
              <a:buClr>
                <a:schemeClr val="lt2"/>
              </a:buClr>
              <a:buSzPts val="1800"/>
              <a:buFont typeface="Libre Franklin"/>
              <a:buNone/>
            </a:pPr>
            <a:r>
              <a:rPr lang="en-US" sz="1800" dirty="0">
                <a:latin typeface="Libre Franklin"/>
                <a:ea typeface="Libre Franklin"/>
                <a:cs typeface="Libre Franklin"/>
                <a:sym typeface="Libre Franklin"/>
              </a:rPr>
              <a:t>Follow us!</a:t>
            </a:r>
            <a:endParaRPr dirty="0"/>
          </a:p>
          <a:p>
            <a:pPr marL="0" marR="0" lvl="0" indent="0" algn="ctr" rtl="0">
              <a:lnSpc>
                <a:spcPct val="112000"/>
              </a:lnSpc>
              <a:spcBef>
                <a:spcPts val="0"/>
              </a:spcBef>
              <a:spcAft>
                <a:spcPts val="0"/>
              </a:spcAft>
              <a:buClr>
                <a:schemeClr val="lt2"/>
              </a:buClr>
              <a:buSzPts val="1800"/>
              <a:buFont typeface="Libre Franklin"/>
              <a:buNone/>
            </a:pPr>
            <a:r>
              <a:rPr lang="en-US" sz="1800" dirty="0">
                <a:latin typeface="Libre Franklin"/>
                <a:ea typeface="Libre Franklin"/>
                <a:cs typeface="Libre Franklin"/>
                <a:sym typeface="Libre Franklin"/>
              </a:rPr>
              <a:t>https://www.facebook.com/aknwrc</a:t>
            </a:r>
            <a:endParaRPr sz="1800" dirty="0">
              <a:latin typeface="Libre Franklin"/>
              <a:ea typeface="Libre Franklin"/>
              <a:cs typeface="Libre Franklin"/>
              <a:sym typeface="Libre Franklin"/>
            </a:endParaRPr>
          </a:p>
          <a:p>
            <a:pPr marL="0" marR="0" lvl="0" indent="0" algn="ctr" rtl="0">
              <a:lnSpc>
                <a:spcPct val="112000"/>
              </a:lnSpc>
              <a:spcBef>
                <a:spcPts val="0"/>
              </a:spcBef>
              <a:spcAft>
                <a:spcPts val="0"/>
              </a:spcAft>
              <a:buClr>
                <a:schemeClr val="lt2"/>
              </a:buClr>
              <a:buSzPts val="1800"/>
              <a:buFont typeface="Libre Franklin"/>
              <a:buNone/>
            </a:pPr>
            <a:r>
              <a:rPr lang="en-US" sz="1800" dirty="0">
                <a:latin typeface="Libre Franklin"/>
                <a:ea typeface="Libre Franklin"/>
                <a:cs typeface="Libre Franklin"/>
                <a:sym typeface="Libre Franklin"/>
              </a:rPr>
              <a:t>Mailing list: </a:t>
            </a:r>
            <a:r>
              <a:rPr lang="en-US" sz="1800" u="sng" dirty="0">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https://bit.ly/2XjV6Dr</a:t>
            </a:r>
            <a:endParaRPr sz="1800" dirty="0">
              <a:latin typeface="Libre Franklin"/>
              <a:ea typeface="Libre Franklin"/>
              <a:cs typeface="Libre Franklin"/>
              <a:sym typeface="Libre Franklin"/>
            </a:endParaRPr>
          </a:p>
          <a:p>
            <a:pPr marL="0" marR="0" lvl="0" indent="0" algn="ctr" rtl="0">
              <a:lnSpc>
                <a:spcPct val="112000"/>
              </a:lnSpc>
              <a:spcBef>
                <a:spcPts val="0"/>
              </a:spcBef>
              <a:spcAft>
                <a:spcPts val="0"/>
              </a:spcAft>
              <a:buClr>
                <a:schemeClr val="lt2"/>
              </a:buClr>
              <a:buSzPts val="1800"/>
              <a:buFont typeface="Libre Franklin"/>
              <a:buNone/>
            </a:pPr>
            <a:r>
              <a:rPr lang="en-US" sz="1800" dirty="0">
                <a:latin typeface="Libre Franklin"/>
                <a:ea typeface="Libre Franklin"/>
                <a:cs typeface="Libre Franklin"/>
                <a:sym typeface="Libre Franklin"/>
              </a:rPr>
              <a:t>Website: www.aknwrc.org </a:t>
            </a:r>
            <a:endParaRPr dirty="0"/>
          </a:p>
          <a:p>
            <a:pPr marL="0" marR="0" lvl="0" indent="0" algn="ctr" rtl="0">
              <a:lnSpc>
                <a:spcPct val="112000"/>
              </a:lnSpc>
              <a:spcBef>
                <a:spcPts val="0"/>
              </a:spcBef>
              <a:spcAft>
                <a:spcPts val="0"/>
              </a:spcAft>
              <a:buClr>
                <a:schemeClr val="lt2"/>
              </a:buClr>
              <a:buSzPts val="1800"/>
              <a:buFont typeface="Libre Franklin"/>
              <a:buNone/>
            </a:pPr>
            <a:endParaRPr sz="1800" dirty="0">
              <a:solidFill>
                <a:schemeClr val="accent5"/>
              </a:solidFill>
              <a:latin typeface="Libre Franklin"/>
              <a:ea typeface="Libre Franklin"/>
              <a:cs typeface="Libre Franklin"/>
              <a:sym typeface="Libre Franklin"/>
            </a:endParaRPr>
          </a:p>
        </p:txBody>
      </p:sp>
      <p:pic>
        <p:nvPicPr>
          <p:cNvPr id="202" name="Google Shape;202;p15"/>
          <p:cNvPicPr preferRelativeResize="0"/>
          <p:nvPr/>
        </p:nvPicPr>
        <p:blipFill>
          <a:blip r:embed="rId5">
            <a:alphaModFix/>
          </a:blip>
          <a:stretch>
            <a:fillRect/>
          </a:stretch>
        </p:blipFill>
        <p:spPr>
          <a:xfrm>
            <a:off x="1544975" y="223400"/>
            <a:ext cx="8644850" cy="2024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F530F-831C-E549-81F7-0749F45E1633}"/>
              </a:ext>
            </a:extLst>
          </p:cNvPr>
          <p:cNvSpPr>
            <a:spLocks noGrp="1"/>
          </p:cNvSpPr>
          <p:nvPr>
            <p:ph type="title"/>
          </p:nvPr>
        </p:nvSpPr>
        <p:spPr/>
        <p:txBody>
          <a:bodyPr/>
          <a:lstStyle/>
          <a:p>
            <a:r>
              <a:rPr lang="en-US" dirty="0"/>
              <a:t>VAWA 2013</a:t>
            </a:r>
          </a:p>
        </p:txBody>
      </p:sp>
      <p:sp>
        <p:nvSpPr>
          <p:cNvPr id="3" name="Content Placeholder 2">
            <a:extLst>
              <a:ext uri="{FF2B5EF4-FFF2-40B4-BE49-F238E27FC236}">
                <a16:creationId xmlns:a16="http://schemas.microsoft.com/office/drawing/2014/main" id="{761D1FF4-3AED-5544-BCEA-1AED7A57C6CF}"/>
              </a:ext>
            </a:extLst>
          </p:cNvPr>
          <p:cNvSpPr>
            <a:spLocks noGrp="1"/>
          </p:cNvSpPr>
          <p:nvPr>
            <p:ph idx="1"/>
          </p:nvPr>
        </p:nvSpPr>
        <p:spPr/>
        <p:txBody>
          <a:bodyPr/>
          <a:lstStyle/>
          <a:p>
            <a:pPr marL="0" indent="0">
              <a:buNone/>
            </a:pPr>
            <a:r>
              <a:rPr lang="en-US" dirty="0"/>
              <a:t>Historic Amendment </a:t>
            </a:r>
          </a:p>
          <a:p>
            <a:r>
              <a:rPr lang="en-US" dirty="0"/>
              <a:t>Restored inherent tribal authority of Indian Tribes to prosecute non-native defendants for certain crimes (partial Oliphant fix) – known as Special Domestic Violence Criminal Jurisdiction </a:t>
            </a:r>
          </a:p>
          <a:p>
            <a:r>
              <a:rPr lang="en-US" dirty="0"/>
              <a:t>Limited in Scope Domestic Violence  with certain requirements and Violations of a Protection Order </a:t>
            </a:r>
          </a:p>
          <a:p>
            <a:endParaRPr lang="en-US" dirty="0"/>
          </a:p>
        </p:txBody>
      </p:sp>
    </p:spTree>
    <p:extLst>
      <p:ext uri="{BB962C8B-B14F-4D97-AF65-F5344CB8AC3E}">
        <p14:creationId xmlns:p14="http://schemas.microsoft.com/office/powerpoint/2010/main" val="200496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F0C7-5EEF-6705-4B4A-0D68C242D6EC}"/>
              </a:ext>
            </a:extLst>
          </p:cNvPr>
          <p:cNvSpPr>
            <a:spLocks noGrp="1"/>
          </p:cNvSpPr>
          <p:nvPr>
            <p:ph type="title"/>
          </p:nvPr>
        </p:nvSpPr>
        <p:spPr/>
        <p:txBody>
          <a:bodyPr/>
          <a:lstStyle/>
          <a:p>
            <a:r>
              <a:rPr lang="en-US" dirty="0"/>
              <a:t>VAWA 2013:  Re-Affirmation of Tribal Authority</a:t>
            </a:r>
          </a:p>
        </p:txBody>
      </p:sp>
      <p:sp>
        <p:nvSpPr>
          <p:cNvPr id="3" name="Content Placeholder 2">
            <a:extLst>
              <a:ext uri="{FF2B5EF4-FFF2-40B4-BE49-F238E27FC236}">
                <a16:creationId xmlns:a16="http://schemas.microsoft.com/office/drawing/2014/main" id="{EF74983C-DAC5-5C83-5EC8-8AB8FD65CAA2}"/>
              </a:ext>
            </a:extLst>
          </p:cNvPr>
          <p:cNvSpPr>
            <a:spLocks noGrp="1"/>
          </p:cNvSpPr>
          <p:nvPr>
            <p:ph idx="1"/>
          </p:nvPr>
        </p:nvSpPr>
        <p:spPr/>
        <p:txBody>
          <a:bodyPr/>
          <a:lstStyle/>
          <a:p>
            <a:r>
              <a:rPr lang="en-US" dirty="0"/>
              <a:t>Reaffirmed a Tribe’s ability to prosecute non-Indians who had an intimate partner relationship and a crime of:</a:t>
            </a:r>
          </a:p>
          <a:p>
            <a:pPr lvl="1"/>
            <a:r>
              <a:rPr lang="en-US" dirty="0"/>
              <a:t>Domestic violence</a:t>
            </a:r>
          </a:p>
          <a:p>
            <a:pPr lvl="1"/>
            <a:r>
              <a:rPr lang="en-US" dirty="0"/>
              <a:t>Violation of a qualifying protection order</a:t>
            </a:r>
          </a:p>
          <a:p>
            <a:pPr marL="914400" lvl="2" indent="0">
              <a:buNone/>
            </a:pPr>
            <a:r>
              <a:rPr lang="en-US" dirty="0"/>
              <a:t>(limitations existed for both crimes)</a:t>
            </a:r>
          </a:p>
          <a:p>
            <a:pPr lvl="1"/>
            <a:endParaRPr lang="en-US" dirty="0"/>
          </a:p>
          <a:p>
            <a:pPr lvl="1"/>
            <a:endParaRPr lang="en-US" dirty="0"/>
          </a:p>
          <a:p>
            <a:pPr marL="457200" lvl="1" indent="0">
              <a:buNone/>
            </a:pPr>
            <a:r>
              <a:rPr lang="en-US" dirty="0"/>
              <a:t>(Amended the Indian Civil Rights Act 25 U.S.C.  1304)</a:t>
            </a:r>
          </a:p>
          <a:p>
            <a:pPr marL="0" indent="0">
              <a:buNone/>
            </a:pPr>
            <a:r>
              <a:rPr lang="en-US" dirty="0"/>
              <a:t>	</a:t>
            </a:r>
          </a:p>
        </p:txBody>
      </p:sp>
    </p:spTree>
    <p:extLst>
      <p:ext uri="{BB962C8B-B14F-4D97-AF65-F5344CB8AC3E}">
        <p14:creationId xmlns:p14="http://schemas.microsoft.com/office/powerpoint/2010/main" val="405616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F530F-831C-E549-81F7-0749F45E1633}"/>
              </a:ext>
            </a:extLst>
          </p:cNvPr>
          <p:cNvSpPr>
            <a:spLocks noGrp="1"/>
          </p:cNvSpPr>
          <p:nvPr>
            <p:ph type="title"/>
          </p:nvPr>
        </p:nvSpPr>
        <p:spPr/>
        <p:txBody>
          <a:bodyPr/>
          <a:lstStyle/>
          <a:p>
            <a:r>
              <a:rPr lang="en-US" dirty="0"/>
              <a:t>VAWA 2013: lessons learned</a:t>
            </a:r>
          </a:p>
        </p:txBody>
      </p:sp>
      <p:sp>
        <p:nvSpPr>
          <p:cNvPr id="3" name="Content Placeholder 2">
            <a:extLst>
              <a:ext uri="{FF2B5EF4-FFF2-40B4-BE49-F238E27FC236}">
                <a16:creationId xmlns:a16="http://schemas.microsoft.com/office/drawing/2014/main" id="{761D1FF4-3AED-5544-BCEA-1AED7A57C6CF}"/>
              </a:ext>
            </a:extLst>
          </p:cNvPr>
          <p:cNvSpPr>
            <a:spLocks noGrp="1"/>
          </p:cNvSpPr>
          <p:nvPr>
            <p:ph idx="1"/>
          </p:nvPr>
        </p:nvSpPr>
        <p:spPr/>
        <p:txBody>
          <a:bodyPr>
            <a:normAutofit/>
          </a:bodyPr>
          <a:lstStyle/>
          <a:p>
            <a:r>
              <a:rPr lang="en-US" dirty="0"/>
              <a:t>Limited in Scope </a:t>
            </a:r>
          </a:p>
          <a:p>
            <a:pPr marL="0" indent="0">
              <a:buNone/>
            </a:pPr>
            <a:r>
              <a:rPr lang="en-US" dirty="0"/>
              <a:t>	• Domestic Violence</a:t>
            </a:r>
            <a:br>
              <a:rPr lang="en-US" dirty="0"/>
            </a:br>
            <a:r>
              <a:rPr lang="en-US" dirty="0"/>
              <a:t>	• Dating Violence</a:t>
            </a:r>
            <a:br>
              <a:rPr lang="en-US" dirty="0"/>
            </a:br>
            <a:r>
              <a:rPr lang="en-US" dirty="0"/>
              <a:t>	• Violations of a Protection Order </a:t>
            </a:r>
          </a:p>
          <a:p>
            <a:pPr>
              <a:buFont typeface="Wingdings" pitchFamily="2" charset="2"/>
              <a:buChar char="Ø"/>
            </a:pPr>
            <a:r>
              <a:rPr lang="en-US" dirty="0"/>
              <a:t>Defendant must have close ties to Indian Country </a:t>
            </a:r>
          </a:p>
          <a:p>
            <a:pPr lvl="1"/>
            <a:r>
              <a:rPr lang="en-US" dirty="0"/>
              <a:t>Resides in Indian Country of tribe, </a:t>
            </a:r>
          </a:p>
          <a:p>
            <a:pPr lvl="1"/>
            <a:r>
              <a:rPr lang="en-US" dirty="0"/>
              <a:t>Employed in the Indian Country of tribe, or </a:t>
            </a:r>
          </a:p>
          <a:p>
            <a:pPr lvl="1"/>
            <a:r>
              <a:rPr lang="en-US" dirty="0"/>
              <a:t>A spouse, intimate partner or dating partner of a tribal member or non-member Indian who resides in the Indian Country of the tribe </a:t>
            </a:r>
          </a:p>
          <a:p>
            <a:endParaRPr lang="en-US" dirty="0"/>
          </a:p>
        </p:txBody>
      </p:sp>
    </p:spTree>
    <p:extLst>
      <p:ext uri="{BB962C8B-B14F-4D97-AF65-F5344CB8AC3E}">
        <p14:creationId xmlns:p14="http://schemas.microsoft.com/office/powerpoint/2010/main" val="964509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70C2A-06BF-006E-2F7D-99B1798CA21E}"/>
              </a:ext>
            </a:extLst>
          </p:cNvPr>
          <p:cNvSpPr>
            <a:spLocks noGrp="1"/>
          </p:cNvSpPr>
          <p:nvPr>
            <p:ph type="title"/>
          </p:nvPr>
        </p:nvSpPr>
        <p:spPr/>
        <p:txBody>
          <a:bodyPr/>
          <a:lstStyle/>
          <a:p>
            <a:r>
              <a:rPr lang="en-US" dirty="0"/>
              <a:t>How were Alaska Native Tribes left out of VAWA 2013?</a:t>
            </a:r>
          </a:p>
        </p:txBody>
      </p:sp>
      <p:sp>
        <p:nvSpPr>
          <p:cNvPr id="3" name="Content Placeholder 2">
            <a:extLst>
              <a:ext uri="{FF2B5EF4-FFF2-40B4-BE49-F238E27FC236}">
                <a16:creationId xmlns:a16="http://schemas.microsoft.com/office/drawing/2014/main" id="{B1AF18D7-51CF-2876-9EE9-E6E8C288550E}"/>
              </a:ext>
            </a:extLst>
          </p:cNvPr>
          <p:cNvSpPr>
            <a:spLocks noGrp="1"/>
          </p:cNvSpPr>
          <p:nvPr>
            <p:ph idx="1"/>
          </p:nvPr>
        </p:nvSpPr>
        <p:spPr/>
        <p:txBody>
          <a:bodyPr>
            <a:normAutofit lnSpcReduction="10000"/>
          </a:bodyPr>
          <a:lstStyle/>
          <a:p>
            <a:r>
              <a:rPr lang="en-US" sz="2400" dirty="0"/>
              <a:t>VAWA 2013 required the crime occurred within the Tribe’s Indian Country.</a:t>
            </a:r>
          </a:p>
          <a:p>
            <a:pPr lvl="1"/>
            <a:r>
              <a:rPr lang="en-US" dirty="0"/>
              <a:t>Because of the AK Native Claims Settlement Act, tribal land transferred to ‘for profit’ state created  corporations.</a:t>
            </a:r>
          </a:p>
          <a:p>
            <a:pPr lvl="1"/>
            <a:r>
              <a:rPr lang="en-US" dirty="0"/>
              <a:t>Alaska Tribes still exist per 1993 Solicitor Opinion</a:t>
            </a:r>
          </a:p>
          <a:p>
            <a:pPr lvl="1"/>
            <a:r>
              <a:rPr lang="en-US" dirty="0"/>
              <a:t>Jurisdiction tied to “Indian Country”</a:t>
            </a:r>
          </a:p>
          <a:p>
            <a:pPr lvl="1"/>
            <a:r>
              <a:rPr lang="en-US" i="1" dirty="0"/>
              <a:t>Alaska v. Native Village of Venetie</a:t>
            </a:r>
            <a:r>
              <a:rPr lang="en-US" dirty="0"/>
              <a:t>, 32 522 U.S. 520 (1998) concludes there is very little Indian country in Alaska (as defined by the Indian Country Act, 18 U.S. C. § 1151).</a:t>
            </a:r>
            <a:r>
              <a:rPr lang="en-US" dirty="0">
                <a:effectLst/>
              </a:rPr>
              <a:t> </a:t>
            </a:r>
          </a:p>
          <a:p>
            <a:pPr lvl="1"/>
            <a:endParaRPr lang="en-US" dirty="0"/>
          </a:p>
          <a:p>
            <a:r>
              <a:rPr lang="en-US" u="sng" dirty="0"/>
              <a:t>Effect on Alaska:</a:t>
            </a:r>
            <a:r>
              <a:rPr lang="en-US" dirty="0"/>
              <a:t>	228 out of 229 tribes left out of some of these provisions.  </a:t>
            </a:r>
          </a:p>
          <a:p>
            <a:pPr lvl="1"/>
            <a:endParaRPr lang="en-US" dirty="0"/>
          </a:p>
        </p:txBody>
      </p:sp>
    </p:spTree>
    <p:extLst>
      <p:ext uri="{BB962C8B-B14F-4D97-AF65-F5344CB8AC3E}">
        <p14:creationId xmlns:p14="http://schemas.microsoft.com/office/powerpoint/2010/main" val="2791568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0CAB-7FF6-624A-BF83-E10A269664FB}"/>
              </a:ext>
            </a:extLst>
          </p:cNvPr>
          <p:cNvSpPr>
            <a:spLocks noGrp="1"/>
          </p:cNvSpPr>
          <p:nvPr>
            <p:ph type="title"/>
          </p:nvPr>
        </p:nvSpPr>
        <p:spPr/>
        <p:txBody>
          <a:bodyPr/>
          <a:lstStyle/>
          <a:p>
            <a:pPr lvl="0"/>
            <a:r>
              <a:rPr lang="en-US" sz="3600" dirty="0">
                <a:latin typeface="Calibri Light" panose="020F0302020204030204" pitchFamily="34" charset="0"/>
                <a:cs typeface="Calibri Light" panose="020F0302020204030204" pitchFamily="34" charset="0"/>
              </a:rPr>
              <a:t>The purposes of the Alaska Tribal Public Safety Empowerment Subsection are:</a:t>
            </a:r>
          </a:p>
        </p:txBody>
      </p:sp>
      <p:sp>
        <p:nvSpPr>
          <p:cNvPr id="3" name="Content Placeholder 2">
            <a:extLst>
              <a:ext uri="{FF2B5EF4-FFF2-40B4-BE49-F238E27FC236}">
                <a16:creationId xmlns:a16="http://schemas.microsoft.com/office/drawing/2014/main" id="{D9D91266-B0A3-5304-6BBF-91B89A490235}"/>
              </a:ext>
            </a:extLst>
          </p:cNvPr>
          <p:cNvSpPr>
            <a:spLocks noGrp="1"/>
          </p:cNvSpPr>
          <p:nvPr>
            <p:ph idx="1"/>
          </p:nvPr>
        </p:nvSpPr>
        <p:spPr/>
        <p:txBody>
          <a:bodyPr/>
          <a:lstStyle/>
          <a:p>
            <a:pPr lvl="1"/>
            <a:r>
              <a:rPr lang="en-US" sz="2800" dirty="0"/>
              <a:t>to increase coordination and communication among Federal, State, Tribal, and local law enforcement agencies; and</a:t>
            </a:r>
          </a:p>
          <a:p>
            <a:pPr lvl="1"/>
            <a:r>
              <a:rPr lang="en-US" sz="2800" dirty="0"/>
              <a:t>to empower Indian Tribes to effectively respond to cases of domestic violence, dating violence, stalking, sex trafficking, sexual violence, and missing or murdered Alaska Natives through the exercise of special Tribal criminal jurisdiction.</a:t>
            </a:r>
          </a:p>
          <a:p>
            <a:endParaRPr lang="en-US" dirty="0"/>
          </a:p>
        </p:txBody>
      </p:sp>
    </p:spTree>
    <p:extLst>
      <p:ext uri="{BB962C8B-B14F-4D97-AF65-F5344CB8AC3E}">
        <p14:creationId xmlns:p14="http://schemas.microsoft.com/office/powerpoint/2010/main" val="2528810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C3BC1-233A-01C1-E269-0C0A7CA84F1B}"/>
              </a:ext>
            </a:extLst>
          </p:cNvPr>
          <p:cNvSpPr>
            <a:spLocks noGrp="1"/>
          </p:cNvSpPr>
          <p:nvPr>
            <p:ph type="title"/>
          </p:nvPr>
        </p:nvSpPr>
        <p:spPr/>
        <p:txBody>
          <a:bodyPr/>
          <a:lstStyle/>
          <a:p>
            <a:r>
              <a:rPr lang="en-US" dirty="0"/>
              <a:t>What does VAWA 2022 do for Alaska Tribes?</a:t>
            </a:r>
          </a:p>
        </p:txBody>
      </p:sp>
      <p:sp>
        <p:nvSpPr>
          <p:cNvPr id="3" name="Content Placeholder 2">
            <a:extLst>
              <a:ext uri="{FF2B5EF4-FFF2-40B4-BE49-F238E27FC236}">
                <a16:creationId xmlns:a16="http://schemas.microsoft.com/office/drawing/2014/main" id="{488BBBE6-6AAA-BFC2-53EA-CFEA83565349}"/>
              </a:ext>
            </a:extLst>
          </p:cNvPr>
          <p:cNvSpPr>
            <a:spLocks noGrp="1"/>
          </p:cNvSpPr>
          <p:nvPr>
            <p:ph idx="1"/>
          </p:nvPr>
        </p:nvSpPr>
        <p:spPr/>
        <p:txBody>
          <a:bodyPr>
            <a:normAutofit/>
          </a:bodyPr>
          <a:lstStyle/>
          <a:p>
            <a:r>
              <a:rPr lang="en-US" dirty="0"/>
              <a:t>The law clarifies Alaska tribal authority to address civil and criminal matters, including  protection  orders,  involving Alaska natives in the village or within their authority.</a:t>
            </a:r>
          </a:p>
          <a:p>
            <a:r>
              <a:rPr lang="en-US" dirty="0"/>
              <a:t>The law also creates a limited criminal jurisdiction pilot project modeled after the successful pilot project implemented by tribes outside Alaska that was included in VAWA 2013 .</a:t>
            </a:r>
          </a:p>
          <a:p>
            <a:r>
              <a:rPr lang="en-US" dirty="0"/>
              <a:t>The law defines the territorial jurisdiction of an Alaska tribe. Instead of the usual reference of “ Indian country” an Alaska tribe's jurisdiction is the “village,” which means the Alaska Native Village Statistical area covering all or any portion of a native village … as depicted on the “tribal statistical area program verification map of the bureau of the census.”</a:t>
            </a:r>
          </a:p>
          <a:p>
            <a:endParaRPr lang="en-US" dirty="0"/>
          </a:p>
        </p:txBody>
      </p:sp>
    </p:spTree>
    <p:extLst>
      <p:ext uri="{BB962C8B-B14F-4D97-AF65-F5344CB8AC3E}">
        <p14:creationId xmlns:p14="http://schemas.microsoft.com/office/powerpoint/2010/main" val="134859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B6ED-5668-682D-59CE-308401E8ADB0}"/>
              </a:ext>
            </a:extLst>
          </p:cNvPr>
          <p:cNvSpPr>
            <a:spLocks noGrp="1"/>
          </p:cNvSpPr>
          <p:nvPr>
            <p:ph type="title"/>
          </p:nvPr>
        </p:nvSpPr>
        <p:spPr>
          <a:xfrm>
            <a:off x="1070873" y="2325706"/>
            <a:ext cx="8825657" cy="1915647"/>
          </a:xfrm>
        </p:spPr>
        <p:txBody>
          <a:bodyPr/>
          <a:lstStyle/>
          <a:p>
            <a:r>
              <a:rPr lang="en-US" dirty="0"/>
              <a:t>2010 Census Tribal Statistical Areas Program (TSAP) Verification Maps For The Alaska Native Village Statistical Areas</a:t>
            </a:r>
            <a:br>
              <a:rPr lang="en-US" dirty="0"/>
            </a:br>
            <a:endParaRPr lang="en-US" dirty="0"/>
          </a:p>
        </p:txBody>
      </p:sp>
      <p:sp>
        <p:nvSpPr>
          <p:cNvPr id="3" name="Text Placeholder 2">
            <a:extLst>
              <a:ext uri="{FF2B5EF4-FFF2-40B4-BE49-F238E27FC236}">
                <a16:creationId xmlns:a16="http://schemas.microsoft.com/office/drawing/2014/main" id="{BA1D0F51-F72B-CE41-6554-C280DBCBBB2F}"/>
              </a:ext>
            </a:extLst>
          </p:cNvPr>
          <p:cNvSpPr>
            <a:spLocks noGrp="1"/>
          </p:cNvSpPr>
          <p:nvPr>
            <p:ph type="body" idx="1"/>
          </p:nvPr>
        </p:nvSpPr>
        <p:spPr/>
        <p:txBody>
          <a:bodyPr/>
          <a:lstStyle/>
          <a:p>
            <a:r>
              <a:rPr lang="en-US" dirty="0"/>
              <a:t>https://www.census.gov/geographies/reference-maps/2010/geo/tsap-verification-maps.html</a:t>
            </a:r>
          </a:p>
        </p:txBody>
      </p:sp>
    </p:spTree>
    <p:extLst>
      <p:ext uri="{BB962C8B-B14F-4D97-AF65-F5344CB8AC3E}">
        <p14:creationId xmlns:p14="http://schemas.microsoft.com/office/powerpoint/2010/main" val="1099749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{0035314D-CD7A-5A48-B8AC-88027C45C94A}tf10001062</Template>
  <TotalTime>14701</TotalTime>
  <Words>1715</Words>
  <Application>Microsoft Macintosh PowerPoint</Application>
  <PresentationFormat>Widescreen</PresentationFormat>
  <Paragraphs>106</Paragraphs>
  <Slides>22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Century Gothic</vt:lpstr>
      <vt:lpstr>Libre Franklin</vt:lpstr>
      <vt:lpstr>Wingdings</vt:lpstr>
      <vt:lpstr>Wingdings 3</vt:lpstr>
      <vt:lpstr>Ion</vt:lpstr>
      <vt:lpstr>VAWA 2022</vt:lpstr>
      <vt:lpstr>The Violence Against Women’s Act</vt:lpstr>
      <vt:lpstr>VAWA 2013</vt:lpstr>
      <vt:lpstr>VAWA 2013:  Re-Affirmation of Tribal Authority</vt:lpstr>
      <vt:lpstr>VAWA 2013: lessons learned</vt:lpstr>
      <vt:lpstr>How were Alaska Native Tribes left out of VAWA 2013?</vt:lpstr>
      <vt:lpstr>The purposes of the Alaska Tribal Public Safety Empowerment Subsection are:</vt:lpstr>
      <vt:lpstr>What does VAWA 2022 do for Alaska Tribes?</vt:lpstr>
      <vt:lpstr>2010 Census Tribal Statistical Areas Program (TSAP) Verification Maps For The Alaska Native Village Statistical Areas </vt:lpstr>
      <vt:lpstr>HOW THE PILOT PROJECT WILL BE IMPLEMENTED </vt:lpstr>
      <vt:lpstr>What crimes can be prosecuted as part of the Pilot Project? </vt:lpstr>
      <vt:lpstr>Which tribes will be participating in the Pilot Project? </vt:lpstr>
      <vt:lpstr>Can tribes work together to participate in the Pilot Project? </vt:lpstr>
      <vt:lpstr>What will be required of participating tribes?</vt:lpstr>
      <vt:lpstr>How will tribes pay for the costs associated with the Pilot Project?</vt:lpstr>
      <vt:lpstr>Alaska Tribal Public Safety Advisory Committee  </vt:lpstr>
      <vt:lpstr>DUTIES.—The Committee shall focus on— </vt:lpstr>
      <vt:lpstr>Alaska Tribal Public Safety Advisory Committee members roles important because:</vt:lpstr>
      <vt:lpstr>Duties of Public Safety Advisory Committee</vt:lpstr>
      <vt:lpstr>President Joe Biden, Executive Order 14053 of November 15, 2021, on Improving Public Safety and Criminal Justice for Native Americans and Addressing the Crisis of Missing or Murdered Indigenous People </vt:lpstr>
      <vt:lpstr>VAWA 2022, it is our turn…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VAWA 2022</dc:title>
  <dc:creator>Michelle Demmert</dc:creator>
  <cp:lastModifiedBy>Michelle Demmert</cp:lastModifiedBy>
  <cp:revision>9</cp:revision>
  <dcterms:created xsi:type="dcterms:W3CDTF">2022-06-02T19:31:47Z</dcterms:created>
  <dcterms:modified xsi:type="dcterms:W3CDTF">2022-08-04T01:57:46Z</dcterms:modified>
</cp:coreProperties>
</file>