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62" r:id="rId3"/>
  </p:sldMasterIdLst>
  <p:notesMasterIdLst>
    <p:notesMasterId r:id="rId30"/>
  </p:notesMasterIdLst>
  <p:sldIdLst>
    <p:sldId id="354" r:id="rId4"/>
    <p:sldId id="385" r:id="rId5"/>
    <p:sldId id="387" r:id="rId6"/>
    <p:sldId id="386" r:id="rId7"/>
    <p:sldId id="390" r:id="rId8"/>
    <p:sldId id="396" r:id="rId9"/>
    <p:sldId id="391" r:id="rId10"/>
    <p:sldId id="397" r:id="rId11"/>
    <p:sldId id="392" r:id="rId12"/>
    <p:sldId id="398" r:id="rId13"/>
    <p:sldId id="393" r:id="rId14"/>
    <p:sldId id="399" r:id="rId15"/>
    <p:sldId id="394" r:id="rId16"/>
    <p:sldId id="400" r:id="rId17"/>
    <p:sldId id="395" r:id="rId18"/>
    <p:sldId id="401" r:id="rId19"/>
    <p:sldId id="357" r:id="rId20"/>
    <p:sldId id="336" r:id="rId21"/>
    <p:sldId id="352" r:id="rId22"/>
    <p:sldId id="335" r:id="rId23"/>
    <p:sldId id="380" r:id="rId24"/>
    <p:sldId id="381" r:id="rId25"/>
    <p:sldId id="333" r:id="rId26"/>
    <p:sldId id="370" r:id="rId27"/>
    <p:sldId id="376" r:id="rId28"/>
    <p:sldId id="329" r:id="rId29"/>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 id="{A59A50A5-207B-4B95-AC44-F335FFD609D0}">
          <p14:sldIdLst/>
        </p14:section>
        <p14:section name="Matt Lysakowski" id="{51A5AE30-A372-4654-AE41-BFE35638E26A}">
          <p14:sldIdLst/>
        </p14:section>
        <p14:section name="Marcia Good" id="{15C10B79-AEB7-41D4-B33E-4C382EF437FE}">
          <p14:sldIdLst/>
        </p14:section>
        <p14:section name="Ingrid Cumberlidge" id="{EDC52698-A339-4579-8585-0FD459B68D4E}">
          <p14:sldIdLst>
            <p14:sldId id="354"/>
            <p14:sldId id="385"/>
            <p14:sldId id="387"/>
            <p14:sldId id="386"/>
            <p14:sldId id="390"/>
            <p14:sldId id="396"/>
            <p14:sldId id="391"/>
            <p14:sldId id="397"/>
            <p14:sldId id="392"/>
            <p14:sldId id="398"/>
            <p14:sldId id="393"/>
            <p14:sldId id="399"/>
            <p14:sldId id="394"/>
            <p14:sldId id="400"/>
            <p14:sldId id="395"/>
            <p14:sldId id="401"/>
            <p14:sldId id="357"/>
            <p14:sldId id="336"/>
            <p14:sldId id="352"/>
            <p14:sldId id="335"/>
            <p14:sldId id="380"/>
            <p14:sldId id="381"/>
            <p14:sldId id="333"/>
            <p14:sldId id="370"/>
            <p14:sldId id="376"/>
            <p14:sldId id="329"/>
          </p14:sldIdLst>
        </p14:section>
      </p14:sectionLst>
    </p:ext>
    <p:ext uri="{EFAFB233-063F-42B5-8137-9DF3F51BA10A}">
      <p15:sldGuideLst xmlns:p15="http://schemas.microsoft.com/office/powerpoint/2012/main">
        <p15:guide id="1" orient="horz" pos="4296">
          <p15:clr>
            <a:srgbClr val="A4A3A4"/>
          </p15:clr>
        </p15:guide>
        <p15:guide id="2" orient="horz">
          <p15:clr>
            <a:srgbClr val="A4A3A4"/>
          </p15:clr>
        </p15:guide>
        <p15:guide id="3" orient="horz" pos="3455">
          <p15:clr>
            <a:srgbClr val="A4A3A4"/>
          </p15:clr>
        </p15:guide>
        <p15:guide id="4" orient="horz" pos="2631">
          <p15:clr>
            <a:srgbClr val="A4A3A4"/>
          </p15:clr>
        </p15:guide>
        <p15:guide id="5" orient="horz" pos="3216">
          <p15:clr>
            <a:srgbClr val="A4A3A4"/>
          </p15:clr>
        </p15:guide>
        <p15:guide id="6" pos="7392">
          <p15:clr>
            <a:srgbClr val="A4A3A4"/>
          </p15:clr>
        </p15:guide>
        <p15:guide id="7" pos="3840">
          <p15:clr>
            <a:srgbClr val="A4A3A4"/>
          </p15:clr>
        </p15:guide>
        <p15:guide id="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3A06"/>
    <a:srgbClr val="99CC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1609" autoAdjust="0"/>
    <p:restoredTop sz="93265" autoAdjust="0"/>
  </p:normalViewPr>
  <p:slideViewPr>
    <p:cSldViewPr snapToGrid="0" snapToObjects="1">
      <p:cViewPr varScale="1">
        <p:scale>
          <a:sx n="61" d="100"/>
          <a:sy n="61" d="100"/>
        </p:scale>
        <p:origin x="248" y="60"/>
      </p:cViewPr>
      <p:guideLst>
        <p:guide orient="horz" pos="4296"/>
        <p:guide orient="horz"/>
        <p:guide orient="horz" pos="3455"/>
        <p:guide orient="horz" pos="2631"/>
        <p:guide orient="horz" pos="3216"/>
        <p:guide pos="7392"/>
        <p:guide pos="3840"/>
        <p:guide/>
      </p:guideLst>
    </p:cSldViewPr>
  </p:slideViewPr>
  <p:notesTextViewPr>
    <p:cViewPr>
      <p:scale>
        <a:sx n="3" d="2"/>
        <a:sy n="3" d="2"/>
      </p:scale>
      <p:origin x="0" y="0"/>
    </p:cViewPr>
  </p:notesTextViewPr>
  <p:notesViewPr>
    <p:cSldViewPr snapToGrid="0" snapToObjects="1">
      <p:cViewPr varScale="1">
        <p:scale>
          <a:sx n="74" d="100"/>
          <a:sy n="74" d="100"/>
        </p:scale>
        <p:origin x="1818"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1.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2BB6AAF-2250-4E9E-8B0B-697732715C7B}"/>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eaLnBrk="1" fontAlgn="auto" hangingPunct="1">
              <a:spcBef>
                <a:spcPts val="0"/>
              </a:spcBef>
              <a:spcAft>
                <a:spcPts val="0"/>
              </a:spcAft>
              <a:defRPr sz="1200" dirty="0">
                <a:latin typeface="+mn-lt"/>
                <a:ea typeface="+mn-ea"/>
                <a:cs typeface="+mn-cs"/>
              </a:defRPr>
            </a:lvl1pPr>
          </a:lstStyle>
          <a:p>
            <a:pPr>
              <a:defRPr/>
            </a:pPr>
            <a:endParaRPr lang="en-US" dirty="0"/>
          </a:p>
        </p:txBody>
      </p:sp>
      <p:sp>
        <p:nvSpPr>
          <p:cNvPr id="3" name="Date Placeholder 2">
            <a:extLst>
              <a:ext uri="{FF2B5EF4-FFF2-40B4-BE49-F238E27FC236}">
                <a16:creationId xmlns:a16="http://schemas.microsoft.com/office/drawing/2014/main" id="{294D1DFC-830B-4372-976E-3DFCFCDF0821}"/>
              </a:ext>
            </a:extLst>
          </p:cNvPr>
          <p:cNvSpPr>
            <a:spLocks noGrp="1"/>
          </p:cNvSpPr>
          <p:nvPr>
            <p:ph type="dt" idx="1"/>
          </p:nvPr>
        </p:nvSpPr>
        <p:spPr>
          <a:xfrm>
            <a:off x="3970938" y="0"/>
            <a:ext cx="3037840" cy="466434"/>
          </a:xfrm>
          <a:prstGeom prst="rect">
            <a:avLst/>
          </a:prstGeom>
        </p:spPr>
        <p:txBody>
          <a:bodyPr vert="horz" wrap="square" lIns="93177" tIns="46589" rIns="93177" bIns="46589" numCol="1" anchor="t" anchorCtr="0" compatLnSpc="1">
            <a:prstTxWarp prst="textNoShape">
              <a:avLst/>
            </a:prstTxWarp>
          </a:bodyPr>
          <a:lstStyle>
            <a:lvl1pPr algn="r" eaLnBrk="1" hangingPunct="1">
              <a:defRPr sz="1200">
                <a:ea typeface="ＭＳ Ｐゴシック" panose="020B0600070205080204" pitchFamily="34" charset="-128"/>
              </a:defRPr>
            </a:lvl1pPr>
          </a:lstStyle>
          <a:p>
            <a:pPr>
              <a:defRPr/>
            </a:pPr>
            <a:fld id="{225F21D5-6A17-4CB5-804E-8FA73EAA6478}" type="datetimeFigureOut">
              <a:rPr lang="en-US" altLang="en-US"/>
              <a:pPr>
                <a:defRPr/>
              </a:pPr>
              <a:t>8/4/2022</a:t>
            </a:fld>
            <a:endParaRPr lang="en-US" altLang="en-US" dirty="0"/>
          </a:p>
        </p:txBody>
      </p:sp>
      <p:sp>
        <p:nvSpPr>
          <p:cNvPr id="4" name="Slide Image Placeholder 3">
            <a:extLst>
              <a:ext uri="{FF2B5EF4-FFF2-40B4-BE49-F238E27FC236}">
                <a16:creationId xmlns:a16="http://schemas.microsoft.com/office/drawing/2014/main" id="{6E6F945E-4A8F-4CA2-A951-1DA87AE494BC}"/>
              </a:ext>
            </a:extLst>
          </p:cNvPr>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a:extLst>
              <a:ext uri="{FF2B5EF4-FFF2-40B4-BE49-F238E27FC236}">
                <a16:creationId xmlns:a16="http://schemas.microsoft.com/office/drawing/2014/main" id="{1C9AB797-F884-46C8-96DB-480ACCB83F4B}"/>
              </a:ext>
            </a:extLst>
          </p:cNvPr>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C2E8FA52-D6B4-4D27-8A8E-BBCF24644286}"/>
              </a:ext>
            </a:extLst>
          </p:cNvPr>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eaLnBrk="1" fontAlgn="auto" hangingPunct="1">
              <a:spcBef>
                <a:spcPts val="0"/>
              </a:spcBef>
              <a:spcAft>
                <a:spcPts val="0"/>
              </a:spcAft>
              <a:defRPr sz="1200" dirty="0">
                <a:latin typeface="+mn-lt"/>
                <a:ea typeface="+mn-ea"/>
                <a:cs typeface="+mn-cs"/>
              </a:defRPr>
            </a:lvl1pPr>
          </a:lstStyle>
          <a:p>
            <a:pPr>
              <a:defRPr/>
            </a:pPr>
            <a:endParaRPr lang="en-US" dirty="0"/>
          </a:p>
        </p:txBody>
      </p:sp>
      <p:sp>
        <p:nvSpPr>
          <p:cNvPr id="7" name="Slide Number Placeholder 6">
            <a:extLst>
              <a:ext uri="{FF2B5EF4-FFF2-40B4-BE49-F238E27FC236}">
                <a16:creationId xmlns:a16="http://schemas.microsoft.com/office/drawing/2014/main" id="{202B7206-DD8E-46BF-ABE3-608D8D26BE8A}"/>
              </a:ext>
            </a:extLst>
          </p:cNvPr>
          <p:cNvSpPr>
            <a:spLocks noGrp="1"/>
          </p:cNvSpPr>
          <p:nvPr>
            <p:ph type="sldNum" sz="quarter" idx="5"/>
          </p:nvPr>
        </p:nvSpPr>
        <p:spPr>
          <a:xfrm>
            <a:off x="3970938" y="8829967"/>
            <a:ext cx="3037840" cy="466433"/>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vl1pPr>
          </a:lstStyle>
          <a:p>
            <a:pPr>
              <a:defRPr/>
            </a:pPr>
            <a:fld id="{0A1C0EC4-08EE-4365-BD52-65D4477428B3}"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600" dirty="0"/>
              <a:t> </a:t>
            </a:r>
          </a:p>
        </p:txBody>
      </p:sp>
      <p:sp>
        <p:nvSpPr>
          <p:cNvPr id="4" name="Slide Number Placeholder 3"/>
          <p:cNvSpPr>
            <a:spLocks noGrp="1"/>
          </p:cNvSpPr>
          <p:nvPr>
            <p:ph type="sldNum" sz="quarter" idx="5"/>
          </p:nvPr>
        </p:nvSpPr>
        <p:spPr/>
        <p:txBody>
          <a:bodyPr/>
          <a:lstStyle/>
          <a:p>
            <a:pPr>
              <a:defRPr/>
            </a:pPr>
            <a:fld id="{0A1C0EC4-08EE-4365-BD52-65D4477428B3}" type="slidenum">
              <a:rPr lang="en-US" altLang="en-US" smtClean="0"/>
              <a:pPr>
                <a:defRPr/>
              </a:pPr>
              <a:t>1</a:t>
            </a:fld>
            <a:endParaRPr lang="en-US" altLang="en-US" dirty="0"/>
          </a:p>
        </p:txBody>
      </p:sp>
    </p:spTree>
    <p:extLst>
      <p:ext uri="{BB962C8B-B14F-4D97-AF65-F5344CB8AC3E}">
        <p14:creationId xmlns:p14="http://schemas.microsoft.com/office/powerpoint/2010/main" val="33660447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700" dirty="0"/>
              <a:t>o</a:t>
            </a:r>
          </a:p>
        </p:txBody>
      </p:sp>
      <p:sp>
        <p:nvSpPr>
          <p:cNvPr id="4" name="Slide Number Placeholder 3"/>
          <p:cNvSpPr>
            <a:spLocks noGrp="1"/>
          </p:cNvSpPr>
          <p:nvPr>
            <p:ph type="sldNum" sz="quarter" idx="5"/>
          </p:nvPr>
        </p:nvSpPr>
        <p:spPr/>
        <p:txBody>
          <a:bodyPr/>
          <a:lstStyle/>
          <a:p>
            <a:pPr>
              <a:defRPr/>
            </a:pPr>
            <a:fld id="{0A1C0EC4-08EE-4365-BD52-65D4477428B3}" type="slidenum">
              <a:rPr lang="en-US" altLang="en-US" smtClean="0"/>
              <a:pPr>
                <a:defRPr/>
              </a:pPr>
              <a:t>10</a:t>
            </a:fld>
            <a:endParaRPr lang="en-US" altLang="en-US" dirty="0"/>
          </a:p>
        </p:txBody>
      </p:sp>
    </p:spTree>
    <p:extLst>
      <p:ext uri="{BB962C8B-B14F-4D97-AF65-F5344CB8AC3E}">
        <p14:creationId xmlns:p14="http://schemas.microsoft.com/office/powerpoint/2010/main" val="33705376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700" dirty="0"/>
          </a:p>
        </p:txBody>
      </p:sp>
      <p:sp>
        <p:nvSpPr>
          <p:cNvPr id="4" name="Slide Number Placeholder 3"/>
          <p:cNvSpPr>
            <a:spLocks noGrp="1"/>
          </p:cNvSpPr>
          <p:nvPr>
            <p:ph type="sldNum" sz="quarter" idx="5"/>
          </p:nvPr>
        </p:nvSpPr>
        <p:spPr/>
        <p:txBody>
          <a:bodyPr/>
          <a:lstStyle/>
          <a:p>
            <a:pPr>
              <a:defRPr/>
            </a:pPr>
            <a:fld id="{0A1C0EC4-08EE-4365-BD52-65D4477428B3}" type="slidenum">
              <a:rPr lang="en-US" altLang="en-US" smtClean="0"/>
              <a:pPr>
                <a:defRPr/>
              </a:pPr>
              <a:t>11</a:t>
            </a:fld>
            <a:endParaRPr lang="en-US" altLang="en-US" dirty="0"/>
          </a:p>
        </p:txBody>
      </p:sp>
    </p:spTree>
    <p:extLst>
      <p:ext uri="{BB962C8B-B14F-4D97-AF65-F5344CB8AC3E}">
        <p14:creationId xmlns:p14="http://schemas.microsoft.com/office/powerpoint/2010/main" val="13142474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700" dirty="0"/>
              <a:t>o</a:t>
            </a:r>
          </a:p>
        </p:txBody>
      </p:sp>
      <p:sp>
        <p:nvSpPr>
          <p:cNvPr id="4" name="Slide Number Placeholder 3"/>
          <p:cNvSpPr>
            <a:spLocks noGrp="1"/>
          </p:cNvSpPr>
          <p:nvPr>
            <p:ph type="sldNum" sz="quarter" idx="5"/>
          </p:nvPr>
        </p:nvSpPr>
        <p:spPr/>
        <p:txBody>
          <a:bodyPr/>
          <a:lstStyle/>
          <a:p>
            <a:pPr>
              <a:defRPr/>
            </a:pPr>
            <a:fld id="{0A1C0EC4-08EE-4365-BD52-65D4477428B3}" type="slidenum">
              <a:rPr lang="en-US" altLang="en-US" smtClean="0"/>
              <a:pPr>
                <a:defRPr/>
              </a:pPr>
              <a:t>12</a:t>
            </a:fld>
            <a:endParaRPr lang="en-US" altLang="en-US" dirty="0"/>
          </a:p>
        </p:txBody>
      </p:sp>
    </p:spTree>
    <p:extLst>
      <p:ext uri="{BB962C8B-B14F-4D97-AF65-F5344CB8AC3E}">
        <p14:creationId xmlns:p14="http://schemas.microsoft.com/office/powerpoint/2010/main" val="19335075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700" dirty="0"/>
          </a:p>
        </p:txBody>
      </p:sp>
      <p:sp>
        <p:nvSpPr>
          <p:cNvPr id="4" name="Slide Number Placeholder 3"/>
          <p:cNvSpPr>
            <a:spLocks noGrp="1"/>
          </p:cNvSpPr>
          <p:nvPr>
            <p:ph type="sldNum" sz="quarter" idx="5"/>
          </p:nvPr>
        </p:nvSpPr>
        <p:spPr/>
        <p:txBody>
          <a:bodyPr/>
          <a:lstStyle/>
          <a:p>
            <a:pPr>
              <a:defRPr/>
            </a:pPr>
            <a:fld id="{0A1C0EC4-08EE-4365-BD52-65D4477428B3}" type="slidenum">
              <a:rPr lang="en-US" altLang="en-US" smtClean="0"/>
              <a:pPr>
                <a:defRPr/>
              </a:pPr>
              <a:t>13</a:t>
            </a:fld>
            <a:endParaRPr lang="en-US" altLang="en-US" dirty="0"/>
          </a:p>
        </p:txBody>
      </p:sp>
    </p:spTree>
    <p:extLst>
      <p:ext uri="{BB962C8B-B14F-4D97-AF65-F5344CB8AC3E}">
        <p14:creationId xmlns:p14="http://schemas.microsoft.com/office/powerpoint/2010/main" val="1313949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700" dirty="0"/>
          </a:p>
        </p:txBody>
      </p:sp>
      <p:sp>
        <p:nvSpPr>
          <p:cNvPr id="4" name="Slide Number Placeholder 3"/>
          <p:cNvSpPr>
            <a:spLocks noGrp="1"/>
          </p:cNvSpPr>
          <p:nvPr>
            <p:ph type="sldNum" sz="quarter" idx="5"/>
          </p:nvPr>
        </p:nvSpPr>
        <p:spPr/>
        <p:txBody>
          <a:bodyPr/>
          <a:lstStyle/>
          <a:p>
            <a:pPr>
              <a:defRPr/>
            </a:pPr>
            <a:fld id="{0A1C0EC4-08EE-4365-BD52-65D4477428B3}" type="slidenum">
              <a:rPr lang="en-US" altLang="en-US" smtClean="0"/>
              <a:pPr>
                <a:defRPr/>
              </a:pPr>
              <a:t>14</a:t>
            </a:fld>
            <a:endParaRPr lang="en-US" altLang="en-US" dirty="0"/>
          </a:p>
        </p:txBody>
      </p:sp>
    </p:spTree>
    <p:extLst>
      <p:ext uri="{BB962C8B-B14F-4D97-AF65-F5344CB8AC3E}">
        <p14:creationId xmlns:p14="http://schemas.microsoft.com/office/powerpoint/2010/main" val="2421773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700" dirty="0"/>
          </a:p>
        </p:txBody>
      </p:sp>
      <p:sp>
        <p:nvSpPr>
          <p:cNvPr id="4" name="Slide Number Placeholder 3"/>
          <p:cNvSpPr>
            <a:spLocks noGrp="1"/>
          </p:cNvSpPr>
          <p:nvPr>
            <p:ph type="sldNum" sz="quarter" idx="5"/>
          </p:nvPr>
        </p:nvSpPr>
        <p:spPr/>
        <p:txBody>
          <a:bodyPr/>
          <a:lstStyle/>
          <a:p>
            <a:pPr>
              <a:defRPr/>
            </a:pPr>
            <a:fld id="{0A1C0EC4-08EE-4365-BD52-65D4477428B3}" type="slidenum">
              <a:rPr lang="en-US" altLang="en-US" smtClean="0"/>
              <a:pPr>
                <a:defRPr/>
              </a:pPr>
              <a:t>15</a:t>
            </a:fld>
            <a:endParaRPr lang="en-US" altLang="en-US" dirty="0"/>
          </a:p>
        </p:txBody>
      </p:sp>
    </p:spTree>
    <p:extLst>
      <p:ext uri="{BB962C8B-B14F-4D97-AF65-F5344CB8AC3E}">
        <p14:creationId xmlns:p14="http://schemas.microsoft.com/office/powerpoint/2010/main" val="31525979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700" dirty="0"/>
          </a:p>
        </p:txBody>
      </p:sp>
      <p:sp>
        <p:nvSpPr>
          <p:cNvPr id="4" name="Slide Number Placeholder 3"/>
          <p:cNvSpPr>
            <a:spLocks noGrp="1"/>
          </p:cNvSpPr>
          <p:nvPr>
            <p:ph type="sldNum" sz="quarter" idx="5"/>
          </p:nvPr>
        </p:nvSpPr>
        <p:spPr/>
        <p:txBody>
          <a:bodyPr/>
          <a:lstStyle/>
          <a:p>
            <a:pPr>
              <a:defRPr/>
            </a:pPr>
            <a:fld id="{0A1C0EC4-08EE-4365-BD52-65D4477428B3}" type="slidenum">
              <a:rPr lang="en-US" altLang="en-US" smtClean="0"/>
              <a:pPr>
                <a:defRPr/>
              </a:pPr>
              <a:t>16</a:t>
            </a:fld>
            <a:endParaRPr lang="en-US" altLang="en-US" dirty="0"/>
          </a:p>
        </p:txBody>
      </p:sp>
    </p:spTree>
    <p:extLst>
      <p:ext uri="{BB962C8B-B14F-4D97-AF65-F5344CB8AC3E}">
        <p14:creationId xmlns:p14="http://schemas.microsoft.com/office/powerpoint/2010/main" val="37052274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700" dirty="0"/>
          </a:p>
        </p:txBody>
      </p:sp>
      <p:sp>
        <p:nvSpPr>
          <p:cNvPr id="4" name="Slide Number Placeholder 3"/>
          <p:cNvSpPr>
            <a:spLocks noGrp="1"/>
          </p:cNvSpPr>
          <p:nvPr>
            <p:ph type="sldNum" sz="quarter" idx="5"/>
          </p:nvPr>
        </p:nvSpPr>
        <p:spPr/>
        <p:txBody>
          <a:bodyPr/>
          <a:lstStyle/>
          <a:p>
            <a:pPr>
              <a:defRPr/>
            </a:pPr>
            <a:fld id="{0A1C0EC4-08EE-4365-BD52-65D4477428B3}" type="slidenum">
              <a:rPr lang="en-US" altLang="en-US" smtClean="0"/>
              <a:pPr>
                <a:defRPr/>
              </a:pPr>
              <a:t>17</a:t>
            </a:fld>
            <a:endParaRPr lang="en-US" altLang="en-US" dirty="0"/>
          </a:p>
        </p:txBody>
      </p:sp>
    </p:spTree>
    <p:extLst>
      <p:ext uri="{BB962C8B-B14F-4D97-AF65-F5344CB8AC3E}">
        <p14:creationId xmlns:p14="http://schemas.microsoft.com/office/powerpoint/2010/main" val="17639478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5"/>
          </p:nvPr>
        </p:nvSpPr>
        <p:spPr/>
        <p:txBody>
          <a:bodyPr/>
          <a:lstStyle/>
          <a:p>
            <a:pPr>
              <a:defRPr/>
            </a:pPr>
            <a:fld id="{0A1C0EC4-08EE-4365-BD52-65D4477428B3}" type="slidenum">
              <a:rPr lang="en-US" altLang="en-US" smtClean="0"/>
              <a:pPr>
                <a:defRPr/>
              </a:pPr>
              <a:t>18</a:t>
            </a:fld>
            <a:endParaRPr lang="en-US" altLang="en-US" dirty="0"/>
          </a:p>
        </p:txBody>
      </p:sp>
    </p:spTree>
    <p:extLst>
      <p:ext uri="{BB962C8B-B14F-4D97-AF65-F5344CB8AC3E}">
        <p14:creationId xmlns:p14="http://schemas.microsoft.com/office/powerpoint/2010/main" val="34576103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A1C0EC4-08EE-4365-BD52-65D4477428B3}" type="slidenum">
              <a:rPr lang="en-US" altLang="en-US" smtClean="0"/>
              <a:pPr>
                <a:defRPr/>
              </a:pPr>
              <a:t>19</a:t>
            </a:fld>
            <a:endParaRPr lang="en-US" altLang="en-US" dirty="0"/>
          </a:p>
        </p:txBody>
      </p:sp>
    </p:spTree>
    <p:extLst>
      <p:ext uri="{BB962C8B-B14F-4D97-AF65-F5344CB8AC3E}">
        <p14:creationId xmlns:p14="http://schemas.microsoft.com/office/powerpoint/2010/main" val="1963436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700" dirty="0"/>
          </a:p>
        </p:txBody>
      </p:sp>
      <p:sp>
        <p:nvSpPr>
          <p:cNvPr id="4" name="Slide Number Placeholder 3"/>
          <p:cNvSpPr>
            <a:spLocks noGrp="1"/>
          </p:cNvSpPr>
          <p:nvPr>
            <p:ph type="sldNum" sz="quarter" idx="5"/>
          </p:nvPr>
        </p:nvSpPr>
        <p:spPr/>
        <p:txBody>
          <a:bodyPr/>
          <a:lstStyle/>
          <a:p>
            <a:pPr>
              <a:defRPr/>
            </a:pPr>
            <a:fld id="{0A1C0EC4-08EE-4365-BD52-65D4477428B3}" type="slidenum">
              <a:rPr lang="en-US" altLang="en-US" smtClean="0"/>
              <a:pPr>
                <a:defRPr/>
              </a:pPr>
              <a:t>2</a:t>
            </a:fld>
            <a:endParaRPr lang="en-US" altLang="en-US" dirty="0"/>
          </a:p>
        </p:txBody>
      </p:sp>
    </p:spTree>
    <p:extLst>
      <p:ext uri="{BB962C8B-B14F-4D97-AF65-F5344CB8AC3E}">
        <p14:creationId xmlns:p14="http://schemas.microsoft.com/office/powerpoint/2010/main" val="156605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3887788"/>
          </a:xfrm>
        </p:spPr>
        <p:txBody>
          <a:bodyPr/>
          <a:lstStyle/>
          <a:p>
            <a:endParaRPr lang="en-US" sz="1600" dirty="0"/>
          </a:p>
        </p:txBody>
      </p:sp>
      <p:sp>
        <p:nvSpPr>
          <p:cNvPr id="4" name="Slide Number Placeholder 3"/>
          <p:cNvSpPr>
            <a:spLocks noGrp="1"/>
          </p:cNvSpPr>
          <p:nvPr>
            <p:ph type="sldNum" sz="quarter" idx="5"/>
          </p:nvPr>
        </p:nvSpPr>
        <p:spPr/>
        <p:txBody>
          <a:bodyPr/>
          <a:lstStyle/>
          <a:p>
            <a:pPr>
              <a:defRPr/>
            </a:pPr>
            <a:fld id="{0A1C0EC4-08EE-4365-BD52-65D4477428B3}" type="slidenum">
              <a:rPr lang="en-US" altLang="en-US" smtClean="0"/>
              <a:pPr>
                <a:defRPr/>
              </a:pPr>
              <a:t>20</a:t>
            </a:fld>
            <a:endParaRPr lang="en-US" altLang="en-US" dirty="0"/>
          </a:p>
        </p:txBody>
      </p:sp>
    </p:spTree>
    <p:extLst>
      <p:ext uri="{BB962C8B-B14F-4D97-AF65-F5344CB8AC3E}">
        <p14:creationId xmlns:p14="http://schemas.microsoft.com/office/powerpoint/2010/main" val="4248715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5"/>
          </p:nvPr>
        </p:nvSpPr>
        <p:spPr/>
        <p:txBody>
          <a:bodyPr/>
          <a:lstStyle/>
          <a:p>
            <a:pPr>
              <a:defRPr/>
            </a:pPr>
            <a:fld id="{0A1C0EC4-08EE-4365-BD52-65D4477428B3}" type="slidenum">
              <a:rPr lang="en-US" altLang="en-US" smtClean="0"/>
              <a:pPr>
                <a:defRPr/>
              </a:pPr>
              <a:t>21</a:t>
            </a:fld>
            <a:endParaRPr lang="en-US" altLang="en-US" dirty="0"/>
          </a:p>
        </p:txBody>
      </p:sp>
    </p:spTree>
    <p:extLst>
      <p:ext uri="{BB962C8B-B14F-4D97-AF65-F5344CB8AC3E}">
        <p14:creationId xmlns:p14="http://schemas.microsoft.com/office/powerpoint/2010/main" val="17079267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5"/>
          </p:nvPr>
        </p:nvSpPr>
        <p:spPr/>
        <p:txBody>
          <a:bodyPr/>
          <a:lstStyle/>
          <a:p>
            <a:pPr>
              <a:defRPr/>
            </a:pPr>
            <a:fld id="{0A1C0EC4-08EE-4365-BD52-65D4477428B3}" type="slidenum">
              <a:rPr lang="en-US" altLang="en-US" smtClean="0"/>
              <a:pPr>
                <a:defRPr/>
              </a:pPr>
              <a:t>22</a:t>
            </a:fld>
            <a:endParaRPr lang="en-US" altLang="en-US" dirty="0"/>
          </a:p>
        </p:txBody>
      </p:sp>
    </p:spTree>
    <p:extLst>
      <p:ext uri="{BB962C8B-B14F-4D97-AF65-F5344CB8AC3E}">
        <p14:creationId xmlns:p14="http://schemas.microsoft.com/office/powerpoint/2010/main" val="14538363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5"/>
          </p:nvPr>
        </p:nvSpPr>
        <p:spPr/>
        <p:txBody>
          <a:bodyPr/>
          <a:lstStyle/>
          <a:p>
            <a:pPr>
              <a:defRPr/>
            </a:pPr>
            <a:fld id="{0A1C0EC4-08EE-4365-BD52-65D4477428B3}" type="slidenum">
              <a:rPr lang="en-US" altLang="en-US" smtClean="0"/>
              <a:pPr>
                <a:defRPr/>
              </a:pPr>
              <a:t>23</a:t>
            </a:fld>
            <a:endParaRPr lang="en-US" altLang="en-US" dirty="0"/>
          </a:p>
        </p:txBody>
      </p:sp>
    </p:spTree>
    <p:extLst>
      <p:ext uri="{BB962C8B-B14F-4D97-AF65-F5344CB8AC3E}">
        <p14:creationId xmlns:p14="http://schemas.microsoft.com/office/powerpoint/2010/main" val="35042099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5"/>
          </p:nvPr>
        </p:nvSpPr>
        <p:spPr/>
        <p:txBody>
          <a:bodyPr/>
          <a:lstStyle/>
          <a:p>
            <a:pPr>
              <a:defRPr/>
            </a:pPr>
            <a:fld id="{0A1C0EC4-08EE-4365-BD52-65D4477428B3}" type="slidenum">
              <a:rPr lang="en-US" altLang="en-US" smtClean="0"/>
              <a:pPr>
                <a:defRPr/>
              </a:pPr>
              <a:t>24</a:t>
            </a:fld>
            <a:endParaRPr lang="en-US" altLang="en-US" dirty="0"/>
          </a:p>
        </p:txBody>
      </p:sp>
    </p:spTree>
    <p:extLst>
      <p:ext uri="{BB962C8B-B14F-4D97-AF65-F5344CB8AC3E}">
        <p14:creationId xmlns:p14="http://schemas.microsoft.com/office/powerpoint/2010/main" val="34548604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5"/>
          </p:nvPr>
        </p:nvSpPr>
        <p:spPr/>
        <p:txBody>
          <a:bodyPr/>
          <a:lstStyle/>
          <a:p>
            <a:pPr>
              <a:defRPr/>
            </a:pPr>
            <a:fld id="{0A1C0EC4-08EE-4365-BD52-65D4477428B3}" type="slidenum">
              <a:rPr lang="en-US" altLang="en-US" smtClean="0"/>
              <a:pPr>
                <a:defRPr/>
              </a:pPr>
              <a:t>25</a:t>
            </a:fld>
            <a:endParaRPr lang="en-US" altLang="en-US" dirty="0"/>
          </a:p>
        </p:txBody>
      </p:sp>
    </p:spTree>
    <p:extLst>
      <p:ext uri="{BB962C8B-B14F-4D97-AF65-F5344CB8AC3E}">
        <p14:creationId xmlns:p14="http://schemas.microsoft.com/office/powerpoint/2010/main" val="26810518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A1C0EC4-08EE-4365-BD52-65D4477428B3}" type="slidenum">
              <a:rPr lang="en-US" altLang="en-US" smtClean="0"/>
              <a:pPr>
                <a:defRPr/>
              </a:pPr>
              <a:t>26</a:t>
            </a:fld>
            <a:endParaRPr lang="en-US" altLang="en-US" dirty="0"/>
          </a:p>
        </p:txBody>
      </p:sp>
    </p:spTree>
    <p:extLst>
      <p:ext uri="{BB962C8B-B14F-4D97-AF65-F5344CB8AC3E}">
        <p14:creationId xmlns:p14="http://schemas.microsoft.com/office/powerpoint/2010/main" val="3966654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700" dirty="0"/>
          </a:p>
        </p:txBody>
      </p:sp>
      <p:sp>
        <p:nvSpPr>
          <p:cNvPr id="4" name="Slide Number Placeholder 3"/>
          <p:cNvSpPr>
            <a:spLocks noGrp="1"/>
          </p:cNvSpPr>
          <p:nvPr>
            <p:ph type="sldNum" sz="quarter" idx="5"/>
          </p:nvPr>
        </p:nvSpPr>
        <p:spPr/>
        <p:txBody>
          <a:bodyPr/>
          <a:lstStyle/>
          <a:p>
            <a:pPr>
              <a:defRPr/>
            </a:pPr>
            <a:fld id="{0A1C0EC4-08EE-4365-BD52-65D4477428B3}" type="slidenum">
              <a:rPr lang="en-US" altLang="en-US" smtClean="0"/>
              <a:pPr>
                <a:defRPr/>
              </a:pPr>
              <a:t>3</a:t>
            </a:fld>
            <a:endParaRPr lang="en-US" altLang="en-US" dirty="0"/>
          </a:p>
        </p:txBody>
      </p:sp>
    </p:spTree>
    <p:extLst>
      <p:ext uri="{BB962C8B-B14F-4D97-AF65-F5344CB8AC3E}">
        <p14:creationId xmlns:p14="http://schemas.microsoft.com/office/powerpoint/2010/main" val="4134309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700" dirty="0"/>
          </a:p>
        </p:txBody>
      </p:sp>
      <p:sp>
        <p:nvSpPr>
          <p:cNvPr id="4" name="Slide Number Placeholder 3"/>
          <p:cNvSpPr>
            <a:spLocks noGrp="1"/>
          </p:cNvSpPr>
          <p:nvPr>
            <p:ph type="sldNum" sz="quarter" idx="5"/>
          </p:nvPr>
        </p:nvSpPr>
        <p:spPr/>
        <p:txBody>
          <a:bodyPr/>
          <a:lstStyle/>
          <a:p>
            <a:pPr>
              <a:defRPr/>
            </a:pPr>
            <a:fld id="{0A1C0EC4-08EE-4365-BD52-65D4477428B3}" type="slidenum">
              <a:rPr lang="en-US" altLang="en-US" smtClean="0"/>
              <a:pPr>
                <a:defRPr/>
              </a:pPr>
              <a:t>4</a:t>
            </a:fld>
            <a:endParaRPr lang="en-US" altLang="en-US" dirty="0"/>
          </a:p>
        </p:txBody>
      </p:sp>
    </p:spTree>
    <p:extLst>
      <p:ext uri="{BB962C8B-B14F-4D97-AF65-F5344CB8AC3E}">
        <p14:creationId xmlns:p14="http://schemas.microsoft.com/office/powerpoint/2010/main" val="24492642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700" dirty="0"/>
          </a:p>
        </p:txBody>
      </p:sp>
      <p:sp>
        <p:nvSpPr>
          <p:cNvPr id="4" name="Slide Number Placeholder 3"/>
          <p:cNvSpPr>
            <a:spLocks noGrp="1"/>
          </p:cNvSpPr>
          <p:nvPr>
            <p:ph type="sldNum" sz="quarter" idx="5"/>
          </p:nvPr>
        </p:nvSpPr>
        <p:spPr/>
        <p:txBody>
          <a:bodyPr/>
          <a:lstStyle/>
          <a:p>
            <a:pPr>
              <a:defRPr/>
            </a:pPr>
            <a:fld id="{0A1C0EC4-08EE-4365-BD52-65D4477428B3}" type="slidenum">
              <a:rPr lang="en-US" altLang="en-US" smtClean="0"/>
              <a:pPr>
                <a:defRPr/>
              </a:pPr>
              <a:t>5</a:t>
            </a:fld>
            <a:endParaRPr lang="en-US" altLang="en-US" dirty="0"/>
          </a:p>
        </p:txBody>
      </p:sp>
    </p:spTree>
    <p:extLst>
      <p:ext uri="{BB962C8B-B14F-4D97-AF65-F5344CB8AC3E}">
        <p14:creationId xmlns:p14="http://schemas.microsoft.com/office/powerpoint/2010/main" val="25767930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700" dirty="0"/>
          </a:p>
        </p:txBody>
      </p:sp>
      <p:sp>
        <p:nvSpPr>
          <p:cNvPr id="4" name="Slide Number Placeholder 3"/>
          <p:cNvSpPr>
            <a:spLocks noGrp="1"/>
          </p:cNvSpPr>
          <p:nvPr>
            <p:ph type="sldNum" sz="quarter" idx="5"/>
          </p:nvPr>
        </p:nvSpPr>
        <p:spPr/>
        <p:txBody>
          <a:bodyPr/>
          <a:lstStyle/>
          <a:p>
            <a:pPr>
              <a:defRPr/>
            </a:pPr>
            <a:fld id="{0A1C0EC4-08EE-4365-BD52-65D4477428B3}" type="slidenum">
              <a:rPr lang="en-US" altLang="en-US" smtClean="0"/>
              <a:pPr>
                <a:defRPr/>
              </a:pPr>
              <a:t>6</a:t>
            </a:fld>
            <a:endParaRPr lang="en-US" altLang="en-US" dirty="0"/>
          </a:p>
        </p:txBody>
      </p:sp>
    </p:spTree>
    <p:extLst>
      <p:ext uri="{BB962C8B-B14F-4D97-AF65-F5344CB8AC3E}">
        <p14:creationId xmlns:p14="http://schemas.microsoft.com/office/powerpoint/2010/main" val="39872893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700" dirty="0"/>
          </a:p>
        </p:txBody>
      </p:sp>
      <p:sp>
        <p:nvSpPr>
          <p:cNvPr id="4" name="Slide Number Placeholder 3"/>
          <p:cNvSpPr>
            <a:spLocks noGrp="1"/>
          </p:cNvSpPr>
          <p:nvPr>
            <p:ph type="sldNum" sz="quarter" idx="5"/>
          </p:nvPr>
        </p:nvSpPr>
        <p:spPr/>
        <p:txBody>
          <a:bodyPr/>
          <a:lstStyle/>
          <a:p>
            <a:pPr>
              <a:defRPr/>
            </a:pPr>
            <a:fld id="{0A1C0EC4-08EE-4365-BD52-65D4477428B3}" type="slidenum">
              <a:rPr lang="en-US" altLang="en-US" smtClean="0"/>
              <a:pPr>
                <a:defRPr/>
              </a:pPr>
              <a:t>7</a:t>
            </a:fld>
            <a:endParaRPr lang="en-US" altLang="en-US" dirty="0"/>
          </a:p>
        </p:txBody>
      </p:sp>
    </p:spTree>
    <p:extLst>
      <p:ext uri="{BB962C8B-B14F-4D97-AF65-F5344CB8AC3E}">
        <p14:creationId xmlns:p14="http://schemas.microsoft.com/office/powerpoint/2010/main" val="6005696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700" dirty="0"/>
          </a:p>
        </p:txBody>
      </p:sp>
      <p:sp>
        <p:nvSpPr>
          <p:cNvPr id="4" name="Slide Number Placeholder 3"/>
          <p:cNvSpPr>
            <a:spLocks noGrp="1"/>
          </p:cNvSpPr>
          <p:nvPr>
            <p:ph type="sldNum" sz="quarter" idx="5"/>
          </p:nvPr>
        </p:nvSpPr>
        <p:spPr/>
        <p:txBody>
          <a:bodyPr/>
          <a:lstStyle/>
          <a:p>
            <a:pPr>
              <a:defRPr/>
            </a:pPr>
            <a:fld id="{0A1C0EC4-08EE-4365-BD52-65D4477428B3}" type="slidenum">
              <a:rPr lang="en-US" altLang="en-US" smtClean="0"/>
              <a:pPr>
                <a:defRPr/>
              </a:pPr>
              <a:t>8</a:t>
            </a:fld>
            <a:endParaRPr lang="en-US" altLang="en-US" dirty="0"/>
          </a:p>
        </p:txBody>
      </p:sp>
    </p:spTree>
    <p:extLst>
      <p:ext uri="{BB962C8B-B14F-4D97-AF65-F5344CB8AC3E}">
        <p14:creationId xmlns:p14="http://schemas.microsoft.com/office/powerpoint/2010/main" val="5774666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700" dirty="0"/>
          </a:p>
        </p:txBody>
      </p:sp>
      <p:sp>
        <p:nvSpPr>
          <p:cNvPr id="4" name="Slide Number Placeholder 3"/>
          <p:cNvSpPr>
            <a:spLocks noGrp="1"/>
          </p:cNvSpPr>
          <p:nvPr>
            <p:ph type="sldNum" sz="quarter" idx="5"/>
          </p:nvPr>
        </p:nvSpPr>
        <p:spPr/>
        <p:txBody>
          <a:bodyPr/>
          <a:lstStyle/>
          <a:p>
            <a:pPr>
              <a:defRPr/>
            </a:pPr>
            <a:fld id="{0A1C0EC4-08EE-4365-BD52-65D4477428B3}" type="slidenum">
              <a:rPr lang="en-US" altLang="en-US" smtClean="0"/>
              <a:pPr>
                <a:defRPr/>
              </a:pPr>
              <a:t>9</a:t>
            </a:fld>
            <a:endParaRPr lang="en-US" altLang="en-US" dirty="0"/>
          </a:p>
        </p:txBody>
      </p:sp>
    </p:spTree>
    <p:extLst>
      <p:ext uri="{BB962C8B-B14F-4D97-AF65-F5344CB8AC3E}">
        <p14:creationId xmlns:p14="http://schemas.microsoft.com/office/powerpoint/2010/main" val="3650815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8A88F4B2-FC61-40F4-A4C8-60AB3EABFFA0}" type="datetimeFigureOut">
              <a:rPr lang="en-US" smtClean="0"/>
              <a:t>8/4/2022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2382FFC-7995-4011-B6E3-74A0736884A9}" type="slidenum">
              <a:rPr lang="en-US" smtClean="0"/>
              <a:t>‹#›</a:t>
            </a:fld>
            <a:endParaRPr lang="en-US" dirty="0"/>
          </a:p>
        </p:txBody>
      </p:sp>
    </p:spTree>
    <p:extLst>
      <p:ext uri="{BB962C8B-B14F-4D97-AF65-F5344CB8AC3E}">
        <p14:creationId xmlns:p14="http://schemas.microsoft.com/office/powerpoint/2010/main" val="3868246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A88F4B2-FC61-40F4-A4C8-60AB3EABFFA0}" type="datetimeFigureOut">
              <a:rPr lang="en-US" smtClean="0"/>
              <a:t>8/4/2022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2382FFC-7995-4011-B6E3-74A0736884A9}" type="slidenum">
              <a:rPr lang="en-US" smtClean="0"/>
              <a:t>‹#›</a:t>
            </a:fld>
            <a:endParaRPr lang="en-US" dirty="0"/>
          </a:p>
        </p:txBody>
      </p:sp>
    </p:spTree>
    <p:extLst>
      <p:ext uri="{BB962C8B-B14F-4D97-AF65-F5344CB8AC3E}">
        <p14:creationId xmlns:p14="http://schemas.microsoft.com/office/powerpoint/2010/main" val="3332331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A88F4B2-FC61-40F4-A4C8-60AB3EABFFA0}" type="datetimeFigureOut">
              <a:rPr lang="en-US" smtClean="0"/>
              <a:t>8/4/2022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2382FFC-7995-4011-B6E3-74A0736884A9}" type="slidenum">
              <a:rPr lang="en-US" smtClean="0"/>
              <a:t>‹#›</a:t>
            </a:fld>
            <a:endParaRPr lang="en-US" dirty="0"/>
          </a:p>
        </p:txBody>
      </p:sp>
    </p:spTree>
    <p:extLst>
      <p:ext uri="{BB962C8B-B14F-4D97-AF65-F5344CB8AC3E}">
        <p14:creationId xmlns:p14="http://schemas.microsoft.com/office/powerpoint/2010/main" val="3272944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A88F4B2-FC61-40F4-A4C8-60AB3EABFFA0}" type="datetimeFigureOut">
              <a:rPr lang="en-US" smtClean="0"/>
              <a:t>8/4/2022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2382FFC-7995-4011-B6E3-74A0736884A9}" type="slidenum">
              <a:rPr lang="en-US" smtClean="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052769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A88F4B2-FC61-40F4-A4C8-60AB3EABFFA0}" type="datetimeFigureOut">
              <a:rPr lang="en-US" smtClean="0"/>
              <a:t>8/4/2022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2382FFC-7995-4011-B6E3-74A0736884A9}" type="slidenum">
              <a:rPr lang="en-US" smtClean="0"/>
              <a:t>‹#›</a:t>
            </a:fld>
            <a:endParaRPr lang="en-US" dirty="0"/>
          </a:p>
        </p:txBody>
      </p:sp>
    </p:spTree>
    <p:extLst>
      <p:ext uri="{BB962C8B-B14F-4D97-AF65-F5344CB8AC3E}">
        <p14:creationId xmlns:p14="http://schemas.microsoft.com/office/powerpoint/2010/main" val="26398523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A88F4B2-FC61-40F4-A4C8-60AB3EABFFA0}" type="datetimeFigureOut">
              <a:rPr lang="en-US" smtClean="0"/>
              <a:t>8/4/2022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2382FFC-7995-4011-B6E3-74A0736884A9}" type="slidenum">
              <a:rPr lang="en-US" smtClean="0"/>
              <a:t>‹#›</a:t>
            </a:fld>
            <a:endParaRPr lang="en-US" dirty="0"/>
          </a:p>
        </p:txBody>
      </p:sp>
    </p:spTree>
    <p:extLst>
      <p:ext uri="{BB962C8B-B14F-4D97-AF65-F5344CB8AC3E}">
        <p14:creationId xmlns:p14="http://schemas.microsoft.com/office/powerpoint/2010/main" val="404732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A88F4B2-FC61-40F4-A4C8-60AB3EABFFA0}" type="datetimeFigureOut">
              <a:rPr lang="en-US" smtClean="0"/>
              <a:t>8/4/2022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2382FFC-7995-4011-B6E3-74A0736884A9}" type="slidenum">
              <a:rPr lang="en-US" smtClean="0"/>
              <a:t>‹#›</a:t>
            </a:fld>
            <a:endParaRPr lang="en-US" dirty="0"/>
          </a:p>
        </p:txBody>
      </p:sp>
    </p:spTree>
    <p:extLst>
      <p:ext uri="{BB962C8B-B14F-4D97-AF65-F5344CB8AC3E}">
        <p14:creationId xmlns:p14="http://schemas.microsoft.com/office/powerpoint/2010/main" val="913097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88F4B2-FC61-40F4-A4C8-60AB3EABFFA0}" type="datetimeFigureOut">
              <a:rPr lang="en-US" smtClean="0"/>
              <a:t>8/4/2022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382FFC-7995-4011-B6E3-74A0736884A9}" type="slidenum">
              <a:rPr lang="en-US" smtClean="0"/>
              <a:t>‹#›</a:t>
            </a:fld>
            <a:endParaRPr lang="en-US" dirty="0"/>
          </a:p>
        </p:txBody>
      </p:sp>
    </p:spTree>
    <p:extLst>
      <p:ext uri="{BB962C8B-B14F-4D97-AF65-F5344CB8AC3E}">
        <p14:creationId xmlns:p14="http://schemas.microsoft.com/office/powerpoint/2010/main" val="3532542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88F4B2-FC61-40F4-A4C8-60AB3EABFFA0}" type="datetimeFigureOut">
              <a:rPr lang="en-US" smtClean="0"/>
              <a:t>8/4/2022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382FFC-7995-4011-B6E3-74A0736884A9}" type="slidenum">
              <a:rPr lang="en-US" smtClean="0"/>
              <a:t>‹#›</a:t>
            </a:fld>
            <a:endParaRPr lang="en-US" dirty="0"/>
          </a:p>
        </p:txBody>
      </p:sp>
    </p:spTree>
    <p:extLst>
      <p:ext uri="{BB962C8B-B14F-4D97-AF65-F5344CB8AC3E}">
        <p14:creationId xmlns:p14="http://schemas.microsoft.com/office/powerpoint/2010/main" val="3378438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88F4B2-FC61-40F4-A4C8-60AB3EABFFA0}" type="datetimeFigureOut">
              <a:rPr lang="en-US" smtClean="0"/>
              <a:t>8/4/2022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382FFC-7995-4011-B6E3-74A0736884A9}" type="slidenum">
              <a:rPr lang="en-US" smtClean="0"/>
              <a:t>‹#›</a:t>
            </a:fld>
            <a:endParaRPr lang="en-US" dirty="0"/>
          </a:p>
        </p:txBody>
      </p:sp>
    </p:spTree>
    <p:extLst>
      <p:ext uri="{BB962C8B-B14F-4D97-AF65-F5344CB8AC3E}">
        <p14:creationId xmlns:p14="http://schemas.microsoft.com/office/powerpoint/2010/main" val="1708007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A88F4B2-FC61-40F4-A4C8-60AB3EABFFA0}" type="datetimeFigureOut">
              <a:rPr lang="en-US" smtClean="0"/>
              <a:t>8/4/2022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382FFC-7995-4011-B6E3-74A0736884A9}" type="slidenum">
              <a:rPr lang="en-US" smtClean="0"/>
              <a:t>‹#›</a:t>
            </a:fld>
            <a:endParaRPr lang="en-US" dirty="0"/>
          </a:p>
        </p:txBody>
      </p:sp>
    </p:spTree>
    <p:extLst>
      <p:ext uri="{BB962C8B-B14F-4D97-AF65-F5344CB8AC3E}">
        <p14:creationId xmlns:p14="http://schemas.microsoft.com/office/powerpoint/2010/main" val="4020661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A88F4B2-FC61-40F4-A4C8-60AB3EABFFA0}" type="datetimeFigureOut">
              <a:rPr lang="en-US" smtClean="0"/>
              <a:t>8/4/2022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2382FFC-7995-4011-B6E3-74A0736884A9}" type="slidenum">
              <a:rPr lang="en-US" smtClean="0"/>
              <a:t>‹#›</a:t>
            </a:fld>
            <a:endParaRPr lang="en-US" dirty="0"/>
          </a:p>
        </p:txBody>
      </p:sp>
    </p:spTree>
    <p:extLst>
      <p:ext uri="{BB962C8B-B14F-4D97-AF65-F5344CB8AC3E}">
        <p14:creationId xmlns:p14="http://schemas.microsoft.com/office/powerpoint/2010/main" val="1378452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88F4B2-FC61-40F4-A4C8-60AB3EABFFA0}" type="datetimeFigureOut">
              <a:rPr lang="en-US" smtClean="0"/>
              <a:t>8/4/2022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2382FFC-7995-4011-B6E3-74A0736884A9}" type="slidenum">
              <a:rPr lang="en-US" smtClean="0"/>
              <a:t>‹#›</a:t>
            </a:fld>
            <a:endParaRPr lang="en-US" dirty="0"/>
          </a:p>
        </p:txBody>
      </p:sp>
    </p:spTree>
    <p:extLst>
      <p:ext uri="{BB962C8B-B14F-4D97-AF65-F5344CB8AC3E}">
        <p14:creationId xmlns:p14="http://schemas.microsoft.com/office/powerpoint/2010/main" val="4255949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A88F4B2-FC61-40F4-A4C8-60AB3EABFFA0}" type="datetimeFigureOut">
              <a:rPr lang="en-US" smtClean="0"/>
              <a:t>8/4/2022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2382FFC-7995-4011-B6E3-74A0736884A9}" type="slidenum">
              <a:rPr lang="en-US" smtClean="0"/>
              <a:t>‹#›</a:t>
            </a:fld>
            <a:endParaRPr lang="en-US" dirty="0"/>
          </a:p>
        </p:txBody>
      </p:sp>
    </p:spTree>
    <p:extLst>
      <p:ext uri="{BB962C8B-B14F-4D97-AF65-F5344CB8AC3E}">
        <p14:creationId xmlns:p14="http://schemas.microsoft.com/office/powerpoint/2010/main" val="2737718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88F4B2-FC61-40F4-A4C8-60AB3EABFFA0}" type="datetimeFigureOut">
              <a:rPr lang="en-US" smtClean="0"/>
              <a:t>8/4/2022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2382FFC-7995-4011-B6E3-74A0736884A9}" type="slidenum">
              <a:rPr lang="en-US" smtClean="0"/>
              <a:t>‹#›</a:t>
            </a:fld>
            <a:endParaRPr lang="en-US" dirty="0"/>
          </a:p>
        </p:txBody>
      </p:sp>
    </p:spTree>
    <p:extLst>
      <p:ext uri="{BB962C8B-B14F-4D97-AF65-F5344CB8AC3E}">
        <p14:creationId xmlns:p14="http://schemas.microsoft.com/office/powerpoint/2010/main" val="3892756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A88F4B2-FC61-40F4-A4C8-60AB3EABFFA0}" type="datetimeFigureOut">
              <a:rPr lang="en-US" smtClean="0"/>
              <a:t>8/4/2022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2382FFC-7995-4011-B6E3-74A0736884A9}" type="slidenum">
              <a:rPr lang="en-US" smtClean="0"/>
              <a:t>‹#›</a:t>
            </a:fld>
            <a:endParaRPr lang="en-US" dirty="0"/>
          </a:p>
        </p:txBody>
      </p:sp>
    </p:spTree>
    <p:extLst>
      <p:ext uri="{BB962C8B-B14F-4D97-AF65-F5344CB8AC3E}">
        <p14:creationId xmlns:p14="http://schemas.microsoft.com/office/powerpoint/2010/main" val="3673340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A88F4B2-FC61-40F4-A4C8-60AB3EABFFA0}" type="datetimeFigureOut">
              <a:rPr lang="en-US" smtClean="0"/>
              <a:t>8/4/2022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2382FFC-7995-4011-B6E3-74A0736884A9}" type="slidenum">
              <a:rPr lang="en-US" smtClean="0"/>
              <a:t>‹#›</a:t>
            </a:fld>
            <a:endParaRPr lang="en-US" dirty="0"/>
          </a:p>
        </p:txBody>
      </p:sp>
    </p:spTree>
    <p:extLst>
      <p:ext uri="{BB962C8B-B14F-4D97-AF65-F5344CB8AC3E}">
        <p14:creationId xmlns:p14="http://schemas.microsoft.com/office/powerpoint/2010/main" val="1678058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8A88F4B2-FC61-40F4-A4C8-60AB3EABFFA0}" type="datetimeFigureOut">
              <a:rPr lang="en-US" smtClean="0"/>
              <a:t>8/4/2022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E2382FFC-7995-4011-B6E3-74A0736884A9}" type="slidenum">
              <a:rPr lang="en-US" smtClean="0"/>
              <a:t>‹#›</a:t>
            </a:fld>
            <a:endParaRPr lang="en-US" dirty="0"/>
          </a:p>
        </p:txBody>
      </p:sp>
    </p:spTree>
    <p:extLst>
      <p:ext uri="{BB962C8B-B14F-4D97-AF65-F5344CB8AC3E}">
        <p14:creationId xmlns:p14="http://schemas.microsoft.com/office/powerpoint/2010/main" val="1311594969"/>
      </p:ext>
    </p:extLst>
  </p:cSld>
  <p:clrMap bg1="dk1" tx1="lt1" bg2="dk2" tx2="lt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 id="2147483874" r:id="rId12"/>
    <p:sldLayoutId id="2147483875" r:id="rId13"/>
    <p:sldLayoutId id="2147483876" r:id="rId14"/>
    <p:sldLayoutId id="2147483877" r:id="rId15"/>
    <p:sldLayoutId id="2147483878" r:id="rId16"/>
    <p:sldLayoutId id="2147483879"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mailto:USAAK.MMIP@usdoj.gov" TargetMode="External"/><Relationship Id="rId5" Type="http://schemas.openxmlformats.org/officeDocument/2006/relationships/hyperlink" Target="mailto:Ingrid.Cumberlidge@usdoj.gov" TargetMode="External"/><Relationship Id="rId4" Type="http://schemas.openxmlformats.org/officeDocument/2006/relationships/hyperlink" Target="mailto:john.kuhn@usdoj.gov"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hyperlink" Target="https://dps.alaska.gov/AST/ABI/MissingPerson"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hyperlink" Target="mailto:USAAK.MMIP@usdoj.gov" TargetMode="External"/><Relationship Id="rId5" Type="http://schemas.openxmlformats.org/officeDocument/2006/relationships/hyperlink" Target="mailto:Ingrid.Cumberlidge@usdoj.gov" TargetMode="External"/><Relationship Id="rId4" Type="http://schemas.openxmlformats.org/officeDocument/2006/relationships/hyperlink" Target="mailto:john.kuhn@usdoj.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26531D8-8B50-42A6-B868-2EACDDCEBC51}"/>
              </a:ext>
            </a:extLst>
          </p:cNvPr>
          <p:cNvPicPr>
            <a:picLocks noChangeAspect="1"/>
          </p:cNvPicPr>
          <p:nvPr/>
        </p:nvPicPr>
        <p:blipFill>
          <a:blip r:embed="rId3"/>
          <a:srcRect/>
          <a:stretch/>
        </p:blipFill>
        <p:spPr>
          <a:xfrm>
            <a:off x="658889" y="3518349"/>
            <a:ext cx="3015271" cy="301527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Rectangle 4">
            <a:extLst>
              <a:ext uri="{FF2B5EF4-FFF2-40B4-BE49-F238E27FC236}">
                <a16:creationId xmlns:a16="http://schemas.microsoft.com/office/drawing/2014/main" id="{4C248BBF-0193-4189-B20F-C722E06675E3}"/>
              </a:ext>
            </a:extLst>
          </p:cNvPr>
          <p:cNvSpPr/>
          <p:nvPr/>
        </p:nvSpPr>
        <p:spPr>
          <a:xfrm>
            <a:off x="141432" y="324380"/>
            <a:ext cx="11909135" cy="1938992"/>
          </a:xfrm>
          <a:prstGeom prst="rect">
            <a:avLst/>
          </a:prstGeom>
        </p:spPr>
        <p:txBody>
          <a:bodyPr wrap="square">
            <a:spAutoFit/>
          </a:bodyPr>
          <a:lstStyle/>
          <a:p>
            <a:pPr algn="ctr"/>
            <a:r>
              <a:rPr lang="en-US" sz="4000" b="1" dirty="0"/>
              <a:t>TCC 38</a:t>
            </a:r>
            <a:r>
              <a:rPr lang="en-US" sz="4000" b="1" baseline="30000" dirty="0"/>
              <a:t>th</a:t>
            </a:r>
            <a:r>
              <a:rPr lang="en-US" sz="4000" b="1" dirty="0"/>
              <a:t> Annual Tribal Court Conference </a:t>
            </a:r>
          </a:p>
          <a:p>
            <a:pPr algn="ctr"/>
            <a:r>
              <a:rPr lang="en-US" sz="4000" b="1" dirty="0"/>
              <a:t>Savanna’s Act and Missing &amp; Murdered Indigenous Persons-Tribal Community Response Plan </a:t>
            </a:r>
          </a:p>
        </p:txBody>
      </p:sp>
      <p:sp>
        <p:nvSpPr>
          <p:cNvPr id="6" name="TextBox 5">
            <a:extLst>
              <a:ext uri="{FF2B5EF4-FFF2-40B4-BE49-F238E27FC236}">
                <a16:creationId xmlns:a16="http://schemas.microsoft.com/office/drawing/2014/main" id="{E5BF917B-9F4A-43C8-A930-BC7B7D6B302C}"/>
              </a:ext>
            </a:extLst>
          </p:cNvPr>
          <p:cNvSpPr txBox="1"/>
          <p:nvPr/>
        </p:nvSpPr>
        <p:spPr>
          <a:xfrm>
            <a:off x="4721353" y="2609470"/>
            <a:ext cx="6278742" cy="3970318"/>
          </a:xfrm>
          <a:prstGeom prst="rect">
            <a:avLst/>
          </a:prstGeom>
          <a:noFill/>
        </p:spPr>
        <p:txBody>
          <a:bodyPr wrap="square" rtlCol="0">
            <a:spAutoFit/>
          </a:bodyPr>
          <a:lstStyle/>
          <a:p>
            <a:pPr algn="ctr"/>
            <a:r>
              <a:rPr lang="en-US" sz="2800" b="1" dirty="0">
                <a:latin typeface="+mj-lt"/>
              </a:rPr>
              <a:t>      Lane Tucker</a:t>
            </a:r>
            <a:r>
              <a:rPr lang="en-US" sz="2400" dirty="0">
                <a:latin typeface="+mj-lt"/>
              </a:rPr>
              <a:t>		 </a:t>
            </a:r>
          </a:p>
          <a:p>
            <a:pPr algn="ctr"/>
            <a:r>
              <a:rPr lang="en-US" sz="2400" dirty="0">
                <a:latin typeface="+mj-lt"/>
              </a:rPr>
              <a:t>United States Attorney</a:t>
            </a:r>
          </a:p>
          <a:p>
            <a:pPr algn="ctr"/>
            <a:r>
              <a:rPr lang="en-US" sz="2400" dirty="0">
                <a:latin typeface="+mj-lt"/>
              </a:rPr>
              <a:t>District of Alaska</a:t>
            </a:r>
          </a:p>
          <a:p>
            <a:pPr algn="ctr"/>
            <a:r>
              <a:rPr lang="en-US" sz="2400" dirty="0">
                <a:latin typeface="+mj-lt"/>
                <a:hlinkClick r:id="rId4"/>
              </a:rPr>
              <a:t>Lane.Tucker@usdoj.gov</a:t>
            </a:r>
            <a:r>
              <a:rPr lang="en-US" sz="2400" dirty="0">
                <a:latin typeface="+mj-lt"/>
              </a:rPr>
              <a:t> </a:t>
            </a:r>
          </a:p>
          <a:p>
            <a:pPr algn="ctr"/>
            <a:endParaRPr lang="en-US" sz="2400" dirty="0">
              <a:latin typeface="+mj-lt"/>
            </a:endParaRPr>
          </a:p>
          <a:p>
            <a:pPr algn="ctr"/>
            <a:r>
              <a:rPr lang="en-US" sz="2400" dirty="0">
                <a:latin typeface="+mj-lt"/>
              </a:rPr>
              <a:t>                        </a:t>
            </a:r>
            <a:r>
              <a:rPr lang="en-US" sz="2800" b="1" dirty="0">
                <a:latin typeface="+mj-lt"/>
              </a:rPr>
              <a:t>Ingrid Cumberlidge</a:t>
            </a:r>
            <a:r>
              <a:rPr lang="en-US" sz="2800" dirty="0">
                <a:latin typeface="+mj-lt"/>
              </a:rPr>
              <a:t>	</a:t>
            </a:r>
            <a:r>
              <a:rPr lang="en-US" sz="2400" dirty="0">
                <a:latin typeface="+mj-lt"/>
              </a:rPr>
              <a:t>			 </a:t>
            </a:r>
          </a:p>
          <a:p>
            <a:pPr algn="ctr"/>
            <a:r>
              <a:rPr lang="en-US" sz="2400" dirty="0">
                <a:latin typeface="+mj-lt"/>
              </a:rPr>
              <a:t>         US DOJ MMIP Coordinator      	   </a:t>
            </a:r>
          </a:p>
          <a:p>
            <a:pPr algn="ctr"/>
            <a:r>
              <a:rPr lang="en-US" sz="2400" dirty="0">
                <a:latin typeface="+mj-lt"/>
              </a:rPr>
              <a:t> US Attorney’s Office-District of Alaska</a:t>
            </a:r>
          </a:p>
          <a:p>
            <a:pPr algn="ctr"/>
            <a:r>
              <a:rPr lang="en-US" sz="2400" dirty="0">
                <a:latin typeface="+mj-lt"/>
                <a:hlinkClick r:id="rId5"/>
              </a:rPr>
              <a:t>Ingrid.Cumberlidge@usdoj.gov</a:t>
            </a:r>
            <a:r>
              <a:rPr lang="en-US" sz="2400" dirty="0">
                <a:latin typeface="+mj-lt"/>
              </a:rPr>
              <a:t>  </a:t>
            </a:r>
          </a:p>
          <a:p>
            <a:pPr algn="ctr"/>
            <a:r>
              <a:rPr lang="en-US" sz="2400" dirty="0">
                <a:solidFill>
                  <a:schemeClr val="accent6"/>
                </a:solidFill>
                <a:latin typeface="+mj-lt"/>
                <a:hlinkClick r:id="rId6">
                  <a:extLst>
                    <a:ext uri="{A12FA001-AC4F-418D-AE19-62706E023703}">
                      <ahyp:hlinkClr xmlns:ahyp="http://schemas.microsoft.com/office/drawing/2018/hyperlinkcolor" val="tx"/>
                    </a:ext>
                  </a:extLst>
                </a:hlinkClick>
              </a:rPr>
              <a:t> USAAK.MMIP@usdoj.gov</a:t>
            </a:r>
            <a:endParaRPr lang="en-US" sz="2400" dirty="0">
              <a:latin typeface="+mj-lt"/>
            </a:endParaRPr>
          </a:p>
        </p:txBody>
      </p:sp>
    </p:spTree>
    <p:extLst>
      <p:ext uri="{BB962C8B-B14F-4D97-AF65-F5344CB8AC3E}">
        <p14:creationId xmlns:p14="http://schemas.microsoft.com/office/powerpoint/2010/main" val="408169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0FC69D4-5464-4143-9601-068D81FC5352}"/>
              </a:ext>
            </a:extLst>
          </p:cNvPr>
          <p:cNvSpPr txBox="1"/>
          <p:nvPr/>
        </p:nvSpPr>
        <p:spPr>
          <a:xfrm>
            <a:off x="357351" y="253161"/>
            <a:ext cx="11445765" cy="1384995"/>
          </a:xfrm>
          <a:prstGeom prst="rect">
            <a:avLst/>
          </a:prstGeom>
          <a:noFill/>
        </p:spPr>
        <p:txBody>
          <a:bodyPr wrap="square" rtlCol="0">
            <a:spAutoFit/>
          </a:bodyPr>
          <a:lstStyle/>
          <a:p>
            <a:pPr algn="ctr"/>
            <a:r>
              <a:rPr lang="en-US" sz="4200" dirty="0"/>
              <a:t>Savanna’s Act Guidelines, Protocols, Policy Areas</a:t>
            </a:r>
          </a:p>
          <a:p>
            <a:pPr algn="ctr"/>
            <a:r>
              <a:rPr lang="en-US" sz="4200" dirty="0"/>
              <a:t>Data Standards and Handling Human Remains</a:t>
            </a:r>
          </a:p>
        </p:txBody>
      </p:sp>
      <p:pic>
        <p:nvPicPr>
          <p:cNvPr id="5" name="Picture 4">
            <a:extLst>
              <a:ext uri="{FF2B5EF4-FFF2-40B4-BE49-F238E27FC236}">
                <a16:creationId xmlns:a16="http://schemas.microsoft.com/office/drawing/2014/main" id="{28D7DB45-3787-42F1-9FE0-6BC7F2E99A59}"/>
              </a:ext>
            </a:extLst>
          </p:cNvPr>
          <p:cNvPicPr>
            <a:picLocks noChangeAspect="1"/>
          </p:cNvPicPr>
          <p:nvPr/>
        </p:nvPicPr>
        <p:blipFill>
          <a:blip r:embed="rId3"/>
          <a:srcRect/>
          <a:stretch/>
        </p:blipFill>
        <p:spPr>
          <a:xfrm>
            <a:off x="11031593" y="5434932"/>
            <a:ext cx="993662" cy="993662"/>
          </a:xfrm>
          <a:prstGeom prst="rect">
            <a:avLst/>
          </a:prstGeom>
          <a:ln w="5715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 name="Content Placeholder 3">
            <a:extLst>
              <a:ext uri="{FF2B5EF4-FFF2-40B4-BE49-F238E27FC236}">
                <a16:creationId xmlns:a16="http://schemas.microsoft.com/office/drawing/2014/main" id="{EE51CCC9-0D4C-40FA-AB31-9BF891969537}"/>
              </a:ext>
            </a:extLst>
          </p:cNvPr>
          <p:cNvSpPr>
            <a:spLocks noGrp="1"/>
          </p:cNvSpPr>
          <p:nvPr>
            <p:ph sz="half" idx="1"/>
          </p:nvPr>
        </p:nvSpPr>
        <p:spPr/>
        <p:txBody>
          <a:bodyPr>
            <a:normAutofit fontScale="92500" lnSpcReduction="20000"/>
          </a:bodyPr>
          <a:lstStyle/>
          <a:p>
            <a:r>
              <a:rPr lang="en-US" dirty="0"/>
              <a:t>Enter data into the Alaska Public Safety Information Network to ensure national databases are notified and recorded in.</a:t>
            </a:r>
          </a:p>
          <a:p>
            <a:r>
              <a:rPr lang="en-US" dirty="0"/>
              <a:t>Collect AK Native Village/Tribe data.</a:t>
            </a:r>
          </a:p>
          <a:p>
            <a:r>
              <a:rPr lang="en-US" dirty="0"/>
              <a:t>Next of Kin Notification</a:t>
            </a:r>
          </a:p>
          <a:p>
            <a:r>
              <a:rPr lang="en-US" dirty="0"/>
              <a:t>Work with Medical Examiner to support remains identification.</a:t>
            </a:r>
          </a:p>
          <a:p>
            <a:r>
              <a:rPr lang="en-US" dirty="0"/>
              <a:t>Use state and national DNA and other databases to support Identification.</a:t>
            </a:r>
          </a:p>
          <a:p>
            <a:endParaRPr lang="en-US" dirty="0"/>
          </a:p>
          <a:p>
            <a:endParaRPr lang="en-US" dirty="0"/>
          </a:p>
        </p:txBody>
      </p:sp>
      <p:sp>
        <p:nvSpPr>
          <p:cNvPr id="7" name="Content Placeholder 6">
            <a:extLst>
              <a:ext uri="{FF2B5EF4-FFF2-40B4-BE49-F238E27FC236}">
                <a16:creationId xmlns:a16="http://schemas.microsoft.com/office/drawing/2014/main" id="{A752FAE5-25AE-4A91-BB34-CA3EBA6DC54D}"/>
              </a:ext>
            </a:extLst>
          </p:cNvPr>
          <p:cNvSpPr>
            <a:spLocks noGrp="1"/>
          </p:cNvSpPr>
          <p:nvPr>
            <p:ph sz="half" idx="2"/>
          </p:nvPr>
        </p:nvSpPr>
        <p:spPr/>
        <p:txBody>
          <a:bodyPr>
            <a:normAutofit fontScale="92500" lnSpcReduction="20000"/>
          </a:bodyPr>
          <a:lstStyle/>
          <a:p>
            <a:r>
              <a:rPr lang="en-US" dirty="0"/>
              <a:t>If DPS ships remains for ME Exam they return it and cover the basic cost.</a:t>
            </a:r>
          </a:p>
          <a:p>
            <a:r>
              <a:rPr lang="en-US" dirty="0"/>
              <a:t>Medical Examiners will seek prior family/tribal approval for any additional remains handling cost before incurring them.</a:t>
            </a:r>
          </a:p>
          <a:p>
            <a:r>
              <a:rPr lang="en-US" dirty="0"/>
              <a:t>Medical Examiners and Law Enforcement encourage to participate in joint training.</a:t>
            </a:r>
          </a:p>
          <a:p>
            <a:r>
              <a:rPr lang="en-US" dirty="0"/>
              <a:t>Medical Examiners encourage to find ways to consider      questioned findings.</a:t>
            </a:r>
          </a:p>
        </p:txBody>
      </p:sp>
    </p:spTree>
    <p:extLst>
      <p:ext uri="{BB962C8B-B14F-4D97-AF65-F5344CB8AC3E}">
        <p14:creationId xmlns:p14="http://schemas.microsoft.com/office/powerpoint/2010/main" val="3046147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0FC69D4-5464-4143-9601-068D81FC5352}"/>
              </a:ext>
            </a:extLst>
          </p:cNvPr>
          <p:cNvSpPr txBox="1"/>
          <p:nvPr/>
        </p:nvSpPr>
        <p:spPr>
          <a:xfrm>
            <a:off x="357351" y="253161"/>
            <a:ext cx="11445765" cy="1292662"/>
          </a:xfrm>
          <a:prstGeom prst="rect">
            <a:avLst/>
          </a:prstGeom>
          <a:noFill/>
        </p:spPr>
        <p:txBody>
          <a:bodyPr wrap="square" rtlCol="0">
            <a:spAutoFit/>
          </a:bodyPr>
          <a:lstStyle/>
          <a:p>
            <a:pPr algn="ctr"/>
            <a:r>
              <a:rPr lang="en-US" sz="4200" dirty="0"/>
              <a:t>Savanna’s Act Guidelines, Protocols, Policy Areas, </a:t>
            </a:r>
          </a:p>
          <a:p>
            <a:pPr algn="ctr"/>
            <a:r>
              <a:rPr lang="en-US" sz="3600" dirty="0">
                <a:effectLst/>
                <a:latin typeface="Times New Roman" panose="02020603050405020304" pitchFamily="18" charset="0"/>
                <a:ea typeface="Times New Roman" panose="02020603050405020304" pitchFamily="18" charset="0"/>
              </a:rPr>
              <a:t>25</a:t>
            </a:r>
            <a:r>
              <a:rPr lang="en-US" sz="1800" dirty="0">
                <a:effectLst/>
                <a:latin typeface="Times New Roman" panose="02020603050405020304" pitchFamily="18" charset="0"/>
                <a:ea typeface="Times New Roman" panose="02020603050405020304" pitchFamily="18" charset="0"/>
              </a:rPr>
              <a:t> </a:t>
            </a:r>
            <a:r>
              <a:rPr lang="en-US" sz="3600" dirty="0">
                <a:effectLst/>
                <a:latin typeface="Times New Roman" panose="02020603050405020304" pitchFamily="18" charset="0"/>
                <a:ea typeface="Times New Roman" panose="02020603050405020304" pitchFamily="18" charset="0"/>
              </a:rPr>
              <a:t>U.S.C. § 5704</a:t>
            </a:r>
          </a:p>
        </p:txBody>
      </p:sp>
      <p:pic>
        <p:nvPicPr>
          <p:cNvPr id="5" name="Picture 4">
            <a:extLst>
              <a:ext uri="{FF2B5EF4-FFF2-40B4-BE49-F238E27FC236}">
                <a16:creationId xmlns:a16="http://schemas.microsoft.com/office/drawing/2014/main" id="{28D7DB45-3787-42F1-9FE0-6BC7F2E99A59}"/>
              </a:ext>
            </a:extLst>
          </p:cNvPr>
          <p:cNvPicPr>
            <a:picLocks noChangeAspect="1"/>
          </p:cNvPicPr>
          <p:nvPr/>
        </p:nvPicPr>
        <p:blipFill>
          <a:blip r:embed="rId3"/>
          <a:srcRect/>
          <a:stretch/>
        </p:blipFill>
        <p:spPr>
          <a:xfrm>
            <a:off x="10809454" y="5434932"/>
            <a:ext cx="993662" cy="993662"/>
          </a:xfrm>
          <a:prstGeom prst="rect">
            <a:avLst/>
          </a:prstGeom>
          <a:ln w="5715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6" name="TextBox 5">
            <a:extLst>
              <a:ext uri="{FF2B5EF4-FFF2-40B4-BE49-F238E27FC236}">
                <a16:creationId xmlns:a16="http://schemas.microsoft.com/office/drawing/2014/main" id="{F7AADB63-725F-4E79-B187-E3212CE62854}"/>
              </a:ext>
            </a:extLst>
          </p:cNvPr>
          <p:cNvSpPr txBox="1"/>
          <p:nvPr/>
        </p:nvSpPr>
        <p:spPr>
          <a:xfrm>
            <a:off x="471651" y="2087556"/>
            <a:ext cx="11477298" cy="5000856"/>
          </a:xfrm>
          <a:prstGeom prst="rect">
            <a:avLst/>
          </a:prstGeom>
          <a:noFill/>
        </p:spPr>
        <p:txBody>
          <a:bodyPr wrap="square" rtlCol="0">
            <a:spAutoFit/>
          </a:bodyPr>
          <a:lstStyle/>
          <a:p>
            <a:pPr marR="0" lvl="0">
              <a:lnSpc>
                <a:spcPct val="200000"/>
              </a:lnSpc>
              <a:spcBef>
                <a:spcPts val="0"/>
              </a:spcBef>
              <a:spcAft>
                <a:spcPts val="0"/>
              </a:spcAft>
            </a:pPr>
            <a:r>
              <a:rPr lang="en-US" sz="3400" dirty="0">
                <a:effectLst/>
                <a:latin typeface="Times New Roman" panose="02020603050405020304" pitchFamily="18" charset="0"/>
                <a:ea typeface="Times New Roman" panose="02020603050405020304" pitchFamily="18" charset="0"/>
                <a:cs typeface="Courier New" panose="02070309020205020404" pitchFamily="49" charset="0"/>
              </a:rPr>
              <a:t>4.	guidance on which law enforcement agency is responsible for 	inputting information into appropriate databases if the Tribal 	law enforcement agency does not have access to those 	databases;</a:t>
            </a:r>
            <a:endParaRPr lang="en-US" sz="3400" dirty="0">
              <a:effectLst/>
              <a:latin typeface="Century Schoolbook" panose="02040604050505020304" pitchFamily="18" charset="0"/>
              <a:ea typeface="Times New Roman" panose="02020603050405020304" pitchFamily="18" charset="0"/>
              <a:cs typeface="Courier New" panose="02070309020205020404" pitchFamily="49" charset="0"/>
            </a:endParaRPr>
          </a:p>
          <a:p>
            <a:pPr>
              <a:lnSpc>
                <a:spcPct val="150000"/>
              </a:lnSpc>
            </a:pPr>
            <a:endParaRPr lang="en-US" sz="3600" dirty="0">
              <a:effectLst/>
              <a:latin typeface="Century Schoolbook" panose="02040604050505020304" pitchFamily="18" charset="0"/>
              <a:ea typeface="Times New Roman" panose="02020603050405020304" pitchFamily="18" charset="0"/>
              <a:cs typeface="Courier New" panose="02070309020205020404" pitchFamily="49" charset="0"/>
            </a:endParaRPr>
          </a:p>
        </p:txBody>
      </p:sp>
    </p:spTree>
    <p:extLst>
      <p:ext uri="{BB962C8B-B14F-4D97-AF65-F5344CB8AC3E}">
        <p14:creationId xmlns:p14="http://schemas.microsoft.com/office/powerpoint/2010/main" val="4247373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0FC69D4-5464-4143-9601-068D81FC5352}"/>
              </a:ext>
            </a:extLst>
          </p:cNvPr>
          <p:cNvSpPr txBox="1"/>
          <p:nvPr/>
        </p:nvSpPr>
        <p:spPr>
          <a:xfrm>
            <a:off x="357351" y="253161"/>
            <a:ext cx="11445765" cy="1384995"/>
          </a:xfrm>
          <a:prstGeom prst="rect">
            <a:avLst/>
          </a:prstGeom>
          <a:noFill/>
        </p:spPr>
        <p:txBody>
          <a:bodyPr wrap="square" rtlCol="0">
            <a:spAutoFit/>
          </a:bodyPr>
          <a:lstStyle/>
          <a:p>
            <a:pPr algn="ctr"/>
            <a:r>
              <a:rPr lang="en-US" sz="4200" dirty="0"/>
              <a:t>Savanna’s Act Guidelines, Protocols, Policy Areas</a:t>
            </a:r>
          </a:p>
          <a:p>
            <a:pPr algn="ctr"/>
            <a:r>
              <a:rPr lang="en-US" sz="4200" dirty="0"/>
              <a:t>Law Enforcement Entry Into Databases</a:t>
            </a:r>
          </a:p>
        </p:txBody>
      </p:sp>
      <p:pic>
        <p:nvPicPr>
          <p:cNvPr id="5" name="Picture 4">
            <a:extLst>
              <a:ext uri="{FF2B5EF4-FFF2-40B4-BE49-F238E27FC236}">
                <a16:creationId xmlns:a16="http://schemas.microsoft.com/office/drawing/2014/main" id="{28D7DB45-3787-42F1-9FE0-6BC7F2E99A59}"/>
              </a:ext>
            </a:extLst>
          </p:cNvPr>
          <p:cNvPicPr>
            <a:picLocks noChangeAspect="1"/>
          </p:cNvPicPr>
          <p:nvPr/>
        </p:nvPicPr>
        <p:blipFill>
          <a:blip r:embed="rId3"/>
          <a:srcRect/>
          <a:stretch/>
        </p:blipFill>
        <p:spPr>
          <a:xfrm>
            <a:off x="11031593" y="5252052"/>
            <a:ext cx="993662" cy="993662"/>
          </a:xfrm>
          <a:prstGeom prst="rect">
            <a:avLst/>
          </a:prstGeom>
          <a:ln w="5715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 name="Content Placeholder 3">
            <a:extLst>
              <a:ext uri="{FF2B5EF4-FFF2-40B4-BE49-F238E27FC236}">
                <a16:creationId xmlns:a16="http://schemas.microsoft.com/office/drawing/2014/main" id="{EE51CCC9-0D4C-40FA-AB31-9BF891969537}"/>
              </a:ext>
            </a:extLst>
          </p:cNvPr>
          <p:cNvSpPr>
            <a:spLocks noGrp="1"/>
          </p:cNvSpPr>
          <p:nvPr>
            <p:ph sz="half" idx="1"/>
          </p:nvPr>
        </p:nvSpPr>
        <p:spPr/>
        <p:txBody>
          <a:bodyPr>
            <a:normAutofit lnSpcReduction="10000"/>
          </a:bodyPr>
          <a:lstStyle/>
          <a:p>
            <a:pPr lvl="1">
              <a:lnSpc>
                <a:spcPct val="120000"/>
              </a:lnSpc>
              <a:spcBef>
                <a:spcPts val="0"/>
              </a:spcBef>
            </a:pPr>
            <a:r>
              <a:rPr lang="en-US" dirty="0"/>
              <a:t>Enter data into appropriate databases: (may Include) </a:t>
            </a:r>
            <a:endParaRPr lang="en-US" sz="1400" dirty="0">
              <a:effectLst/>
              <a:latin typeface="Century Schoolbook" panose="02040604050505020304" pitchFamily="18" charset="0"/>
              <a:ea typeface="Times New Roman" panose="02020603050405020304" pitchFamily="18" charset="0"/>
              <a:cs typeface="Courier New" panose="02070309020205020404" pitchFamily="49" charset="0"/>
            </a:endParaRPr>
          </a:p>
          <a:p>
            <a:pPr lvl="2">
              <a:lnSpc>
                <a:spcPct val="110000"/>
              </a:lnSpc>
              <a:spcBef>
                <a:spcPts val="0"/>
              </a:spcBef>
            </a:pPr>
            <a:r>
              <a:rPr lang="en-US" sz="2200" dirty="0">
                <a:effectLst/>
                <a:latin typeface="Times New Roman" panose="02020603050405020304" pitchFamily="18" charset="0"/>
                <a:ea typeface="Times New Roman" panose="02020603050405020304" pitchFamily="18" charset="0"/>
                <a:cs typeface="Courier New" panose="02070309020205020404" pitchFamily="49" charset="0"/>
              </a:rPr>
              <a:t>APSIN</a:t>
            </a:r>
            <a:endParaRPr lang="en-US" sz="2200" dirty="0">
              <a:effectLst/>
              <a:latin typeface="Century Schoolbook" panose="02040604050505020304" pitchFamily="18" charset="0"/>
              <a:ea typeface="Times New Roman" panose="02020603050405020304" pitchFamily="18" charset="0"/>
              <a:cs typeface="Courier New" panose="02070309020205020404" pitchFamily="49" charset="0"/>
            </a:endParaRPr>
          </a:p>
          <a:p>
            <a:pPr lvl="2">
              <a:lnSpc>
                <a:spcPct val="110000"/>
              </a:lnSpc>
              <a:spcBef>
                <a:spcPts val="0"/>
              </a:spcBef>
            </a:pPr>
            <a:r>
              <a:rPr lang="en-US" sz="2200" dirty="0">
                <a:effectLst/>
                <a:latin typeface="Times New Roman" panose="02020603050405020304" pitchFamily="18" charset="0"/>
                <a:ea typeface="Times New Roman" panose="02020603050405020304" pitchFamily="18" charset="0"/>
                <a:cs typeface="Courier New" panose="02070309020205020404" pitchFamily="49" charset="0"/>
              </a:rPr>
              <a:t>NCIC</a:t>
            </a:r>
            <a:endParaRPr lang="en-US" sz="2200" dirty="0">
              <a:effectLst/>
              <a:latin typeface="Century Schoolbook" panose="02040604050505020304" pitchFamily="18" charset="0"/>
              <a:ea typeface="Times New Roman" panose="02020603050405020304" pitchFamily="18" charset="0"/>
              <a:cs typeface="Courier New" panose="02070309020205020404" pitchFamily="49" charset="0"/>
            </a:endParaRPr>
          </a:p>
          <a:p>
            <a:pPr lvl="2">
              <a:lnSpc>
                <a:spcPct val="110000"/>
              </a:lnSpc>
              <a:spcBef>
                <a:spcPts val="0"/>
              </a:spcBef>
            </a:pPr>
            <a:r>
              <a:rPr lang="en-US" sz="2200" dirty="0">
                <a:effectLst/>
                <a:latin typeface="Times New Roman" panose="02020603050405020304" pitchFamily="18" charset="0"/>
                <a:ea typeface="Times New Roman" panose="02020603050405020304" pitchFamily="18" charset="0"/>
                <a:cs typeface="Courier New" panose="02070309020205020404" pitchFamily="49" charset="0"/>
              </a:rPr>
              <a:t>Combined DNA Index System (CODIS)</a:t>
            </a:r>
            <a:endParaRPr lang="en-US" sz="2200" dirty="0">
              <a:effectLst/>
              <a:latin typeface="Century Schoolbook" panose="02040604050505020304" pitchFamily="18" charset="0"/>
              <a:ea typeface="Times New Roman" panose="02020603050405020304" pitchFamily="18" charset="0"/>
              <a:cs typeface="Courier New" panose="02070309020205020404" pitchFamily="49" charset="0"/>
            </a:endParaRPr>
          </a:p>
          <a:p>
            <a:pPr lvl="2">
              <a:lnSpc>
                <a:spcPct val="110000"/>
              </a:lnSpc>
              <a:spcBef>
                <a:spcPts val="0"/>
              </a:spcBef>
            </a:pPr>
            <a:r>
              <a:rPr lang="en-US" sz="2200" dirty="0">
                <a:effectLst/>
                <a:latin typeface="Times New Roman" panose="02020603050405020304" pitchFamily="18" charset="0"/>
                <a:ea typeface="Times New Roman" panose="02020603050405020304" pitchFamily="18" charset="0"/>
                <a:cs typeface="Courier New" panose="02070309020205020404" pitchFamily="49" charset="0"/>
              </a:rPr>
              <a:t>Next Generation Identification System</a:t>
            </a:r>
            <a:endParaRPr lang="en-US" sz="2200" dirty="0">
              <a:effectLst/>
              <a:latin typeface="Century Schoolbook" panose="02040604050505020304" pitchFamily="18" charset="0"/>
              <a:ea typeface="Times New Roman" panose="02020603050405020304" pitchFamily="18" charset="0"/>
              <a:cs typeface="Courier New" panose="02070309020205020404" pitchFamily="49" charset="0"/>
            </a:endParaRPr>
          </a:p>
          <a:p>
            <a:pPr lvl="2">
              <a:lnSpc>
                <a:spcPct val="110000"/>
              </a:lnSpc>
              <a:spcBef>
                <a:spcPts val="0"/>
              </a:spcBef>
            </a:pPr>
            <a:r>
              <a:rPr lang="en-US" sz="2200" dirty="0">
                <a:effectLst/>
                <a:latin typeface="Times New Roman" panose="02020603050405020304" pitchFamily="18" charset="0"/>
                <a:ea typeface="Times New Roman" panose="02020603050405020304" pitchFamily="18" charset="0"/>
                <a:cs typeface="Courier New" panose="02070309020205020404" pitchFamily="49" charset="0"/>
              </a:rPr>
              <a:t>Violent Criminal Apprehension Program</a:t>
            </a:r>
            <a:endParaRPr lang="en-US" sz="2200" dirty="0">
              <a:effectLst/>
              <a:latin typeface="Century Schoolbook" panose="02040604050505020304" pitchFamily="18" charset="0"/>
              <a:ea typeface="Times New Roman" panose="02020603050405020304" pitchFamily="18" charset="0"/>
              <a:cs typeface="Courier New" panose="02070309020205020404" pitchFamily="49" charset="0"/>
            </a:endParaRPr>
          </a:p>
          <a:p>
            <a:pPr lvl="2">
              <a:lnSpc>
                <a:spcPct val="110000"/>
              </a:lnSpc>
              <a:spcBef>
                <a:spcPts val="0"/>
              </a:spcBef>
            </a:pPr>
            <a:r>
              <a:rPr lang="en-US" sz="2200" dirty="0">
                <a:effectLst/>
                <a:latin typeface="Times New Roman" panose="02020603050405020304" pitchFamily="18" charset="0"/>
                <a:ea typeface="Times New Roman" panose="02020603050405020304" pitchFamily="18" charset="0"/>
                <a:cs typeface="Courier New" panose="02070309020205020404" pitchFamily="49" charset="0"/>
              </a:rPr>
              <a:t>NamUs</a:t>
            </a:r>
            <a:endParaRPr lang="en-US" sz="2200" dirty="0">
              <a:effectLst/>
              <a:latin typeface="Century Schoolbook" panose="02040604050505020304" pitchFamily="18" charset="0"/>
              <a:ea typeface="Times New Roman" panose="02020603050405020304" pitchFamily="18" charset="0"/>
              <a:cs typeface="Courier New" panose="02070309020205020404" pitchFamily="49" charset="0"/>
            </a:endParaRPr>
          </a:p>
          <a:p>
            <a:pPr lvl="2">
              <a:lnSpc>
                <a:spcPct val="110000"/>
              </a:lnSpc>
              <a:spcBef>
                <a:spcPts val="0"/>
              </a:spcBef>
            </a:pPr>
            <a:r>
              <a:rPr lang="en-US" sz="2200" dirty="0">
                <a:effectLst/>
                <a:latin typeface="Times New Roman" panose="02020603050405020304" pitchFamily="18" charset="0"/>
                <a:ea typeface="Times New Roman" panose="02020603050405020304" pitchFamily="18" charset="0"/>
                <a:cs typeface="Courier New" panose="02070309020205020404" pitchFamily="49" charset="0"/>
              </a:rPr>
              <a:t>NCMEC </a:t>
            </a:r>
            <a:endParaRPr lang="en-US" sz="2200" dirty="0">
              <a:effectLst/>
              <a:latin typeface="Century Schoolbook" panose="02040604050505020304" pitchFamily="18" charset="0"/>
              <a:ea typeface="Times New Roman" panose="02020603050405020304" pitchFamily="18" charset="0"/>
              <a:cs typeface="Courier New" panose="02070309020205020404" pitchFamily="49" charset="0"/>
            </a:endParaRPr>
          </a:p>
          <a:p>
            <a:endParaRPr lang="en-US" dirty="0"/>
          </a:p>
          <a:p>
            <a:endParaRPr lang="en-US" dirty="0"/>
          </a:p>
        </p:txBody>
      </p:sp>
      <p:sp>
        <p:nvSpPr>
          <p:cNvPr id="7" name="Content Placeholder 6">
            <a:extLst>
              <a:ext uri="{FF2B5EF4-FFF2-40B4-BE49-F238E27FC236}">
                <a16:creationId xmlns:a16="http://schemas.microsoft.com/office/drawing/2014/main" id="{A752FAE5-25AE-4A91-BB34-CA3EBA6DC54D}"/>
              </a:ext>
            </a:extLst>
          </p:cNvPr>
          <p:cNvSpPr>
            <a:spLocks noGrp="1"/>
          </p:cNvSpPr>
          <p:nvPr>
            <p:ph sz="half" idx="2"/>
          </p:nvPr>
        </p:nvSpPr>
        <p:spPr/>
        <p:txBody>
          <a:bodyPr>
            <a:noAutofit/>
          </a:bodyPr>
          <a:lstStyle/>
          <a:p>
            <a:r>
              <a:rPr lang="en-US" sz="1900" dirty="0">
                <a:effectLst/>
                <a:latin typeface="Times New Roman" panose="02020603050405020304" pitchFamily="18" charset="0"/>
                <a:ea typeface="Times New Roman" panose="02020603050405020304" pitchFamily="18" charset="0"/>
              </a:rPr>
              <a:t>Federal, State, and local governments should add fields for Alaska Native Villages and Tribes to relevant databases on or before January 1, 2032.</a:t>
            </a:r>
          </a:p>
          <a:p>
            <a:r>
              <a:rPr lang="en-US" sz="1900" dirty="0">
                <a:latin typeface="Times New Roman" panose="02020603050405020304" pitchFamily="18" charset="0"/>
                <a:ea typeface="Times New Roman" panose="02020603050405020304" pitchFamily="18" charset="0"/>
              </a:rPr>
              <a:t>E</a:t>
            </a:r>
            <a:r>
              <a:rPr lang="en-US" sz="1900" dirty="0">
                <a:effectLst/>
                <a:latin typeface="Times New Roman" panose="02020603050405020304" pitchFamily="18" charset="0"/>
                <a:ea typeface="Times New Roman" panose="02020603050405020304" pitchFamily="18" charset="0"/>
              </a:rPr>
              <a:t>ncourage to allow multiple selections.</a:t>
            </a:r>
          </a:p>
          <a:p>
            <a:r>
              <a:rPr lang="en-US" sz="1900" dirty="0">
                <a:latin typeface="Times New Roman" panose="02020603050405020304" pitchFamily="18" charset="0"/>
                <a:ea typeface="Times New Roman" panose="02020603050405020304" pitchFamily="18" charset="0"/>
              </a:rPr>
              <a:t>Tribes/AK Native Villages without law enforcement encouraged to report to DPS AST to enter into Alaska Public Safety Information Network to ensure data is entered.</a:t>
            </a:r>
            <a:endParaRPr lang="en-US" sz="1900" dirty="0">
              <a:effectLst/>
              <a:latin typeface="Times New Roman" panose="02020603050405020304" pitchFamily="18" charset="0"/>
              <a:ea typeface="Times New Roman" panose="02020603050405020304" pitchFamily="18" charset="0"/>
            </a:endParaRPr>
          </a:p>
          <a:p>
            <a:r>
              <a:rPr lang="en-US" sz="1900" dirty="0">
                <a:latin typeface="Times New Roman" panose="02020603050405020304" pitchFamily="18" charset="0"/>
                <a:ea typeface="Times New Roman" panose="02020603050405020304" pitchFamily="18" charset="0"/>
              </a:rPr>
              <a:t>Tribes can check data at </a:t>
            </a:r>
            <a:r>
              <a:rPr lang="en-US" sz="1900" u="sng" dirty="0">
                <a:solidFill>
                  <a:srgbClr val="0000FF"/>
                </a:solidFill>
                <a:effectLst/>
                <a:latin typeface="Times New Roman" panose="02020603050405020304" pitchFamily="18" charset="0"/>
                <a:ea typeface="Times New Roman" panose="02020603050405020304" pitchFamily="18" charset="0"/>
                <a:cs typeface="Courier New" panose="02070309020205020404" pitchFamily="49" charset="0"/>
                <a:hlinkClick r:id="rId4"/>
              </a:rPr>
              <a:t>https://dps.alaska.gov/AST/ABI/MissingPerson</a:t>
            </a:r>
            <a:endParaRPr lang="en-US" sz="1900" dirty="0">
              <a:effectLst/>
              <a:latin typeface="Times New Roman" panose="02020603050405020304" pitchFamily="18" charset="0"/>
              <a:ea typeface="Times New Roman" panose="02020603050405020304" pitchFamily="18" charset="0"/>
            </a:endParaRPr>
          </a:p>
          <a:p>
            <a:r>
              <a:rPr lang="en-US" sz="1900" dirty="0">
                <a:effectLst/>
                <a:latin typeface="Times New Roman" panose="02020603050405020304" pitchFamily="18" charset="0"/>
                <a:ea typeface="Times New Roman" panose="02020603050405020304" pitchFamily="18" charset="0"/>
              </a:rPr>
              <a:t>Encourage all eligible Indian Tribes to apply for the Tribal Access Program for National Crime Information (TAP) (VAWA 2022 Sec. 802)</a:t>
            </a:r>
          </a:p>
        </p:txBody>
      </p:sp>
    </p:spTree>
    <p:extLst>
      <p:ext uri="{BB962C8B-B14F-4D97-AF65-F5344CB8AC3E}">
        <p14:creationId xmlns:p14="http://schemas.microsoft.com/office/powerpoint/2010/main" val="3997558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0FC69D4-5464-4143-9601-068D81FC5352}"/>
              </a:ext>
            </a:extLst>
          </p:cNvPr>
          <p:cNvSpPr txBox="1"/>
          <p:nvPr/>
        </p:nvSpPr>
        <p:spPr>
          <a:xfrm>
            <a:off x="357351" y="253161"/>
            <a:ext cx="11445765" cy="1292662"/>
          </a:xfrm>
          <a:prstGeom prst="rect">
            <a:avLst/>
          </a:prstGeom>
          <a:noFill/>
        </p:spPr>
        <p:txBody>
          <a:bodyPr wrap="square" rtlCol="0">
            <a:spAutoFit/>
          </a:bodyPr>
          <a:lstStyle/>
          <a:p>
            <a:pPr algn="ctr"/>
            <a:r>
              <a:rPr lang="en-US" sz="4200" dirty="0"/>
              <a:t>Savanna’s Act Guidelines, Protocols, Policy Areas, </a:t>
            </a:r>
          </a:p>
          <a:p>
            <a:pPr algn="ctr"/>
            <a:r>
              <a:rPr lang="en-US" sz="3600" dirty="0">
                <a:effectLst/>
                <a:latin typeface="Times New Roman" panose="02020603050405020304" pitchFamily="18" charset="0"/>
                <a:ea typeface="Times New Roman" panose="02020603050405020304" pitchFamily="18" charset="0"/>
              </a:rPr>
              <a:t>25</a:t>
            </a:r>
            <a:r>
              <a:rPr lang="en-US" sz="1800" dirty="0">
                <a:effectLst/>
                <a:latin typeface="Times New Roman" panose="02020603050405020304" pitchFamily="18" charset="0"/>
                <a:ea typeface="Times New Roman" panose="02020603050405020304" pitchFamily="18" charset="0"/>
              </a:rPr>
              <a:t> </a:t>
            </a:r>
            <a:r>
              <a:rPr lang="en-US" sz="3600" dirty="0">
                <a:effectLst/>
                <a:latin typeface="Times New Roman" panose="02020603050405020304" pitchFamily="18" charset="0"/>
                <a:ea typeface="Times New Roman" panose="02020603050405020304" pitchFamily="18" charset="0"/>
              </a:rPr>
              <a:t>U.S.C. § 5704</a:t>
            </a:r>
          </a:p>
        </p:txBody>
      </p:sp>
      <p:pic>
        <p:nvPicPr>
          <p:cNvPr id="5" name="Picture 4">
            <a:extLst>
              <a:ext uri="{FF2B5EF4-FFF2-40B4-BE49-F238E27FC236}">
                <a16:creationId xmlns:a16="http://schemas.microsoft.com/office/drawing/2014/main" id="{28D7DB45-3787-42F1-9FE0-6BC7F2E99A59}"/>
              </a:ext>
            </a:extLst>
          </p:cNvPr>
          <p:cNvPicPr>
            <a:picLocks noChangeAspect="1"/>
          </p:cNvPicPr>
          <p:nvPr/>
        </p:nvPicPr>
        <p:blipFill>
          <a:blip r:embed="rId3"/>
          <a:srcRect/>
          <a:stretch/>
        </p:blipFill>
        <p:spPr>
          <a:xfrm>
            <a:off x="10809454" y="5434932"/>
            <a:ext cx="993662" cy="993662"/>
          </a:xfrm>
          <a:prstGeom prst="rect">
            <a:avLst/>
          </a:prstGeom>
          <a:ln w="5715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6" name="TextBox 5">
            <a:extLst>
              <a:ext uri="{FF2B5EF4-FFF2-40B4-BE49-F238E27FC236}">
                <a16:creationId xmlns:a16="http://schemas.microsoft.com/office/drawing/2014/main" id="{F7AADB63-725F-4E79-B187-E3212CE62854}"/>
              </a:ext>
            </a:extLst>
          </p:cNvPr>
          <p:cNvSpPr txBox="1"/>
          <p:nvPr/>
        </p:nvSpPr>
        <p:spPr>
          <a:xfrm>
            <a:off x="471651" y="2087556"/>
            <a:ext cx="11477298" cy="3954416"/>
          </a:xfrm>
          <a:prstGeom prst="rect">
            <a:avLst/>
          </a:prstGeom>
          <a:noFill/>
        </p:spPr>
        <p:txBody>
          <a:bodyPr wrap="square" rtlCol="0">
            <a:spAutoFit/>
          </a:bodyPr>
          <a:lstStyle/>
          <a:p>
            <a:pPr marR="0" lvl="0">
              <a:lnSpc>
                <a:spcPct val="200000"/>
              </a:lnSpc>
              <a:spcBef>
                <a:spcPts val="0"/>
              </a:spcBef>
              <a:spcAft>
                <a:spcPts val="0"/>
              </a:spcAft>
            </a:pPr>
            <a:r>
              <a:rPr lang="en-US" sz="3400" dirty="0">
                <a:latin typeface="Times New Roman" panose="02020603050405020304" pitchFamily="18" charset="0"/>
                <a:ea typeface="Times New Roman" panose="02020603050405020304" pitchFamily="18" charset="0"/>
                <a:cs typeface="Courier New" panose="02070309020205020404" pitchFamily="49" charset="0"/>
              </a:rPr>
              <a:t>5</a:t>
            </a:r>
            <a:r>
              <a:rPr lang="en-US" sz="3400" dirty="0">
                <a:effectLst/>
                <a:latin typeface="Times New Roman" panose="02020603050405020304" pitchFamily="18" charset="0"/>
                <a:ea typeface="Times New Roman" panose="02020603050405020304" pitchFamily="18" charset="0"/>
                <a:cs typeface="Courier New" panose="02070309020205020404" pitchFamily="49" charset="0"/>
              </a:rPr>
              <a:t>.	guidelines on improving law enforcement agency response 	rates and follow-up responses to cases of missing or murdered 	Indians; and</a:t>
            </a:r>
            <a:endParaRPr lang="en-US" sz="3400" dirty="0">
              <a:effectLst/>
              <a:latin typeface="Century Schoolbook" panose="02040604050505020304" pitchFamily="18" charset="0"/>
              <a:ea typeface="Times New Roman" panose="02020603050405020304" pitchFamily="18" charset="0"/>
              <a:cs typeface="Courier New" panose="02070309020205020404" pitchFamily="49" charset="0"/>
            </a:endParaRPr>
          </a:p>
          <a:p>
            <a:pPr>
              <a:lnSpc>
                <a:spcPct val="150000"/>
              </a:lnSpc>
            </a:pPr>
            <a:endParaRPr lang="en-US" sz="3600" dirty="0">
              <a:effectLst/>
              <a:latin typeface="Century Schoolbook" panose="02040604050505020304" pitchFamily="18" charset="0"/>
              <a:ea typeface="Times New Roman" panose="02020603050405020304" pitchFamily="18" charset="0"/>
              <a:cs typeface="Courier New" panose="02070309020205020404" pitchFamily="49" charset="0"/>
            </a:endParaRPr>
          </a:p>
        </p:txBody>
      </p:sp>
    </p:spTree>
    <p:extLst>
      <p:ext uri="{BB962C8B-B14F-4D97-AF65-F5344CB8AC3E}">
        <p14:creationId xmlns:p14="http://schemas.microsoft.com/office/powerpoint/2010/main" val="138743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0FC69D4-5464-4143-9601-068D81FC5352}"/>
              </a:ext>
            </a:extLst>
          </p:cNvPr>
          <p:cNvSpPr txBox="1"/>
          <p:nvPr/>
        </p:nvSpPr>
        <p:spPr>
          <a:xfrm>
            <a:off x="357351" y="253161"/>
            <a:ext cx="11445765" cy="1384995"/>
          </a:xfrm>
          <a:prstGeom prst="rect">
            <a:avLst/>
          </a:prstGeom>
          <a:noFill/>
        </p:spPr>
        <p:txBody>
          <a:bodyPr wrap="square" rtlCol="0">
            <a:spAutoFit/>
          </a:bodyPr>
          <a:lstStyle/>
          <a:p>
            <a:pPr algn="ctr"/>
            <a:r>
              <a:rPr lang="en-US" sz="4200" dirty="0"/>
              <a:t>Savanna’s Act Guidelines, Protocols, Policy Areas</a:t>
            </a:r>
          </a:p>
          <a:p>
            <a:pPr algn="ctr"/>
            <a:r>
              <a:rPr lang="en-US" sz="4200" dirty="0"/>
              <a:t>Improve Law Enforcement Response &amp; Follow-Up</a:t>
            </a:r>
          </a:p>
        </p:txBody>
      </p:sp>
      <p:pic>
        <p:nvPicPr>
          <p:cNvPr id="5" name="Picture 4">
            <a:extLst>
              <a:ext uri="{FF2B5EF4-FFF2-40B4-BE49-F238E27FC236}">
                <a16:creationId xmlns:a16="http://schemas.microsoft.com/office/drawing/2014/main" id="{28D7DB45-3787-42F1-9FE0-6BC7F2E99A59}"/>
              </a:ext>
            </a:extLst>
          </p:cNvPr>
          <p:cNvPicPr>
            <a:picLocks noChangeAspect="1"/>
          </p:cNvPicPr>
          <p:nvPr/>
        </p:nvPicPr>
        <p:blipFill>
          <a:blip r:embed="rId3"/>
          <a:srcRect/>
          <a:stretch/>
        </p:blipFill>
        <p:spPr>
          <a:xfrm>
            <a:off x="11031593" y="5434932"/>
            <a:ext cx="993662" cy="993662"/>
          </a:xfrm>
          <a:prstGeom prst="rect">
            <a:avLst/>
          </a:prstGeom>
          <a:ln w="5715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 name="Content Placeholder 3">
            <a:extLst>
              <a:ext uri="{FF2B5EF4-FFF2-40B4-BE49-F238E27FC236}">
                <a16:creationId xmlns:a16="http://schemas.microsoft.com/office/drawing/2014/main" id="{EE51CCC9-0D4C-40FA-AB31-9BF891969537}"/>
              </a:ext>
            </a:extLst>
          </p:cNvPr>
          <p:cNvSpPr>
            <a:spLocks noGrp="1"/>
          </p:cNvSpPr>
          <p:nvPr>
            <p:ph sz="half" idx="1"/>
          </p:nvPr>
        </p:nvSpPr>
        <p:spPr/>
        <p:txBody>
          <a:bodyPr>
            <a:normAutofit fontScale="85000" lnSpcReduction="10000"/>
          </a:bodyPr>
          <a:lstStyle/>
          <a:p>
            <a:r>
              <a:rPr lang="en-US" dirty="0"/>
              <a:t>Law Enforcement Best Practices</a:t>
            </a:r>
          </a:p>
          <a:p>
            <a:r>
              <a:rPr lang="en-US" dirty="0"/>
              <a:t>Tribes Invited to develop MMIP Tribal Community Response Plans</a:t>
            </a:r>
          </a:p>
          <a:p>
            <a:r>
              <a:rPr lang="en-US" dirty="0"/>
              <a:t>Report MMIP as soon as possible.</a:t>
            </a:r>
          </a:p>
          <a:p>
            <a:r>
              <a:rPr lang="en-US" dirty="0"/>
              <a:t>Coordinate with AST for Search and Rescue support.</a:t>
            </a:r>
          </a:p>
          <a:p>
            <a:r>
              <a:rPr lang="en-US" dirty="0"/>
              <a:t>Coordinate with AST for Investigative support.</a:t>
            </a:r>
          </a:p>
          <a:p>
            <a:r>
              <a:rPr lang="en-US" dirty="0"/>
              <a:t>Support Communication and community outreach.</a:t>
            </a:r>
          </a:p>
          <a:p>
            <a:r>
              <a:rPr lang="en-US" dirty="0"/>
              <a:t>Support VAWA pilot projects.</a:t>
            </a:r>
          </a:p>
          <a:p>
            <a:endParaRPr lang="en-US" dirty="0"/>
          </a:p>
        </p:txBody>
      </p:sp>
      <p:sp>
        <p:nvSpPr>
          <p:cNvPr id="7" name="Content Placeholder 6">
            <a:extLst>
              <a:ext uri="{FF2B5EF4-FFF2-40B4-BE49-F238E27FC236}">
                <a16:creationId xmlns:a16="http://schemas.microsoft.com/office/drawing/2014/main" id="{A752FAE5-25AE-4A91-BB34-CA3EBA6DC54D}"/>
              </a:ext>
            </a:extLst>
          </p:cNvPr>
          <p:cNvSpPr>
            <a:spLocks noGrp="1"/>
          </p:cNvSpPr>
          <p:nvPr>
            <p:ph sz="half" idx="2"/>
          </p:nvPr>
        </p:nvSpPr>
        <p:spPr>
          <a:xfrm>
            <a:off x="6319840" y="1825625"/>
            <a:ext cx="5033960" cy="4351338"/>
          </a:xfrm>
        </p:spPr>
        <p:txBody>
          <a:bodyPr>
            <a:normAutofit fontScale="85000" lnSpcReduction="10000"/>
          </a:bodyPr>
          <a:lstStyle/>
          <a:p>
            <a:r>
              <a:rPr lang="en-US" dirty="0"/>
              <a:t>Law Enforcement and tribes with out LE can seek Federal Support.</a:t>
            </a:r>
          </a:p>
          <a:p>
            <a:r>
              <a:rPr lang="en-US" dirty="0"/>
              <a:t>Alaska Native Recruitment across Law Enforcement</a:t>
            </a:r>
          </a:p>
          <a:p>
            <a:r>
              <a:rPr lang="en-US" dirty="0"/>
              <a:t>Support increased Law Enforcement.</a:t>
            </a:r>
          </a:p>
          <a:p>
            <a:r>
              <a:rPr lang="en-US" dirty="0"/>
              <a:t>Support increased Victim Services.</a:t>
            </a:r>
          </a:p>
          <a:p>
            <a:r>
              <a:rPr lang="en-US" dirty="0"/>
              <a:t>Encourage regional cultural education.</a:t>
            </a:r>
          </a:p>
          <a:p>
            <a:r>
              <a:rPr lang="en-US" dirty="0"/>
              <a:t>Multi-disciplinary case review team.</a:t>
            </a:r>
          </a:p>
          <a:p>
            <a:r>
              <a:rPr lang="en-US" dirty="0"/>
              <a:t>Support regular training.</a:t>
            </a:r>
          </a:p>
          <a:p>
            <a:endParaRPr lang="en-US" dirty="0"/>
          </a:p>
        </p:txBody>
      </p:sp>
    </p:spTree>
    <p:extLst>
      <p:ext uri="{BB962C8B-B14F-4D97-AF65-F5344CB8AC3E}">
        <p14:creationId xmlns:p14="http://schemas.microsoft.com/office/powerpoint/2010/main" val="203789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0FC69D4-5464-4143-9601-068D81FC5352}"/>
              </a:ext>
            </a:extLst>
          </p:cNvPr>
          <p:cNvSpPr txBox="1"/>
          <p:nvPr/>
        </p:nvSpPr>
        <p:spPr>
          <a:xfrm>
            <a:off x="357351" y="253161"/>
            <a:ext cx="11445765" cy="1292662"/>
          </a:xfrm>
          <a:prstGeom prst="rect">
            <a:avLst/>
          </a:prstGeom>
          <a:noFill/>
        </p:spPr>
        <p:txBody>
          <a:bodyPr wrap="square" rtlCol="0">
            <a:spAutoFit/>
          </a:bodyPr>
          <a:lstStyle/>
          <a:p>
            <a:pPr algn="ctr"/>
            <a:r>
              <a:rPr lang="en-US" sz="4200" dirty="0"/>
              <a:t>Savanna’s Act Guidelines, Protocols, Policy Areas, </a:t>
            </a:r>
          </a:p>
          <a:p>
            <a:pPr algn="ctr"/>
            <a:r>
              <a:rPr lang="en-US" sz="3600" dirty="0">
                <a:effectLst/>
                <a:latin typeface="Times New Roman" panose="02020603050405020304" pitchFamily="18" charset="0"/>
                <a:ea typeface="Times New Roman" panose="02020603050405020304" pitchFamily="18" charset="0"/>
              </a:rPr>
              <a:t>25</a:t>
            </a:r>
            <a:r>
              <a:rPr lang="en-US" sz="1800" dirty="0">
                <a:effectLst/>
                <a:latin typeface="Times New Roman" panose="02020603050405020304" pitchFamily="18" charset="0"/>
                <a:ea typeface="Times New Roman" panose="02020603050405020304" pitchFamily="18" charset="0"/>
              </a:rPr>
              <a:t> </a:t>
            </a:r>
            <a:r>
              <a:rPr lang="en-US" sz="3600" dirty="0">
                <a:effectLst/>
                <a:latin typeface="Times New Roman" panose="02020603050405020304" pitchFamily="18" charset="0"/>
                <a:ea typeface="Times New Roman" panose="02020603050405020304" pitchFamily="18" charset="0"/>
              </a:rPr>
              <a:t>U.S.C. § 5704</a:t>
            </a:r>
          </a:p>
        </p:txBody>
      </p:sp>
      <p:pic>
        <p:nvPicPr>
          <p:cNvPr id="5" name="Picture 4">
            <a:extLst>
              <a:ext uri="{FF2B5EF4-FFF2-40B4-BE49-F238E27FC236}">
                <a16:creationId xmlns:a16="http://schemas.microsoft.com/office/drawing/2014/main" id="{28D7DB45-3787-42F1-9FE0-6BC7F2E99A59}"/>
              </a:ext>
            </a:extLst>
          </p:cNvPr>
          <p:cNvPicPr>
            <a:picLocks noChangeAspect="1"/>
          </p:cNvPicPr>
          <p:nvPr/>
        </p:nvPicPr>
        <p:blipFill>
          <a:blip r:embed="rId3"/>
          <a:srcRect/>
          <a:stretch/>
        </p:blipFill>
        <p:spPr>
          <a:xfrm>
            <a:off x="10809454" y="5434932"/>
            <a:ext cx="993662" cy="993662"/>
          </a:xfrm>
          <a:prstGeom prst="rect">
            <a:avLst/>
          </a:prstGeom>
          <a:ln w="5715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6" name="TextBox 5">
            <a:extLst>
              <a:ext uri="{FF2B5EF4-FFF2-40B4-BE49-F238E27FC236}">
                <a16:creationId xmlns:a16="http://schemas.microsoft.com/office/drawing/2014/main" id="{F7AADB63-725F-4E79-B187-E3212CE62854}"/>
              </a:ext>
            </a:extLst>
          </p:cNvPr>
          <p:cNvSpPr txBox="1"/>
          <p:nvPr/>
        </p:nvSpPr>
        <p:spPr>
          <a:xfrm>
            <a:off x="471651" y="2087556"/>
            <a:ext cx="11477298" cy="2907976"/>
          </a:xfrm>
          <a:prstGeom prst="rect">
            <a:avLst/>
          </a:prstGeom>
          <a:noFill/>
        </p:spPr>
        <p:txBody>
          <a:bodyPr wrap="square" rtlCol="0">
            <a:spAutoFit/>
          </a:bodyPr>
          <a:lstStyle/>
          <a:p>
            <a:pPr marL="514350" marR="0" lvl="0" indent="-514350">
              <a:lnSpc>
                <a:spcPct val="200000"/>
              </a:lnSpc>
              <a:spcBef>
                <a:spcPts val="0"/>
              </a:spcBef>
              <a:spcAft>
                <a:spcPts val="0"/>
              </a:spcAft>
              <a:buAutoNum type="arabicPeriod" startAt="6"/>
            </a:pPr>
            <a:r>
              <a:rPr lang="en-US" sz="3400" dirty="0">
                <a:effectLst/>
                <a:latin typeface="Times New Roman" panose="02020603050405020304" pitchFamily="18" charset="0"/>
                <a:ea typeface="Times New Roman" panose="02020603050405020304" pitchFamily="18" charset="0"/>
                <a:cs typeface="Courier New" panose="02070309020205020404" pitchFamily="49" charset="0"/>
              </a:rPr>
              <a:t>guidelines on ensuring access to culturally appropriate victim services for victims and their families.</a:t>
            </a:r>
            <a:endParaRPr lang="en-US" sz="1800" dirty="0">
              <a:effectLst/>
              <a:latin typeface="Century Schoolbook" panose="02040604050505020304" pitchFamily="18" charset="0"/>
              <a:ea typeface="Times New Roman" panose="02020603050405020304" pitchFamily="18" charset="0"/>
              <a:cs typeface="Courier New" panose="02070309020205020404" pitchFamily="49" charset="0"/>
            </a:endParaRPr>
          </a:p>
          <a:p>
            <a:pPr>
              <a:lnSpc>
                <a:spcPct val="150000"/>
              </a:lnSpc>
            </a:pPr>
            <a:endParaRPr lang="en-US" sz="3600" dirty="0">
              <a:effectLst/>
              <a:latin typeface="Century Schoolbook" panose="02040604050505020304" pitchFamily="18" charset="0"/>
              <a:ea typeface="Times New Roman" panose="02020603050405020304" pitchFamily="18" charset="0"/>
              <a:cs typeface="Courier New" panose="02070309020205020404" pitchFamily="49" charset="0"/>
            </a:endParaRPr>
          </a:p>
        </p:txBody>
      </p:sp>
    </p:spTree>
    <p:extLst>
      <p:ext uri="{BB962C8B-B14F-4D97-AF65-F5344CB8AC3E}">
        <p14:creationId xmlns:p14="http://schemas.microsoft.com/office/powerpoint/2010/main" val="2044770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0FC69D4-5464-4143-9601-068D81FC5352}"/>
              </a:ext>
            </a:extLst>
          </p:cNvPr>
          <p:cNvSpPr txBox="1"/>
          <p:nvPr/>
        </p:nvSpPr>
        <p:spPr>
          <a:xfrm>
            <a:off x="357351" y="253161"/>
            <a:ext cx="11445765" cy="1384995"/>
          </a:xfrm>
          <a:prstGeom prst="rect">
            <a:avLst/>
          </a:prstGeom>
          <a:noFill/>
        </p:spPr>
        <p:txBody>
          <a:bodyPr wrap="square" rtlCol="0">
            <a:spAutoFit/>
          </a:bodyPr>
          <a:lstStyle/>
          <a:p>
            <a:pPr algn="ctr"/>
            <a:r>
              <a:rPr lang="en-US" sz="4200" dirty="0"/>
              <a:t>Savanna’s Act Guidelines, Protocols, Policy Areas</a:t>
            </a:r>
          </a:p>
          <a:p>
            <a:pPr algn="ctr"/>
            <a:r>
              <a:rPr lang="en-US" sz="4200" dirty="0"/>
              <a:t>Culturally Appropriate Victim Services</a:t>
            </a:r>
          </a:p>
        </p:txBody>
      </p:sp>
      <p:pic>
        <p:nvPicPr>
          <p:cNvPr id="5" name="Picture 4">
            <a:extLst>
              <a:ext uri="{FF2B5EF4-FFF2-40B4-BE49-F238E27FC236}">
                <a16:creationId xmlns:a16="http://schemas.microsoft.com/office/drawing/2014/main" id="{28D7DB45-3787-42F1-9FE0-6BC7F2E99A59}"/>
              </a:ext>
            </a:extLst>
          </p:cNvPr>
          <p:cNvPicPr>
            <a:picLocks noChangeAspect="1"/>
          </p:cNvPicPr>
          <p:nvPr/>
        </p:nvPicPr>
        <p:blipFill>
          <a:blip r:embed="rId3"/>
          <a:srcRect/>
          <a:stretch/>
        </p:blipFill>
        <p:spPr>
          <a:xfrm>
            <a:off x="11031593" y="5434932"/>
            <a:ext cx="993662" cy="993662"/>
          </a:xfrm>
          <a:prstGeom prst="rect">
            <a:avLst/>
          </a:prstGeom>
          <a:ln w="5715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 name="Content Placeholder 3">
            <a:extLst>
              <a:ext uri="{FF2B5EF4-FFF2-40B4-BE49-F238E27FC236}">
                <a16:creationId xmlns:a16="http://schemas.microsoft.com/office/drawing/2014/main" id="{EE51CCC9-0D4C-40FA-AB31-9BF891969537}"/>
              </a:ext>
            </a:extLst>
          </p:cNvPr>
          <p:cNvSpPr>
            <a:spLocks noGrp="1"/>
          </p:cNvSpPr>
          <p:nvPr>
            <p:ph sz="half" idx="1"/>
          </p:nvPr>
        </p:nvSpPr>
        <p:spPr/>
        <p:txBody>
          <a:bodyPr>
            <a:normAutofit fontScale="92500" lnSpcReduction="20000"/>
          </a:bodyPr>
          <a:lstStyle/>
          <a:p>
            <a:r>
              <a:rPr lang="en-US" dirty="0"/>
              <a:t>Tribes Invited to develop MMIP Tribal Community Response Plans with tribal/tribal agency Victim Services contacts.</a:t>
            </a:r>
          </a:p>
          <a:p>
            <a:r>
              <a:rPr lang="en-US" dirty="0"/>
              <a:t>All law enforcement should invite Victim Services to be a part of Multi-Disciplinary teams.</a:t>
            </a:r>
          </a:p>
          <a:p>
            <a:r>
              <a:rPr lang="en-US" dirty="0"/>
              <a:t>Coordination of rural law enforcement with local Victim Services:</a:t>
            </a:r>
          </a:p>
          <a:p>
            <a:pPr lvl="1"/>
            <a:r>
              <a:rPr lang="en-US" dirty="0"/>
              <a:t>Cultural awareness</a:t>
            </a:r>
          </a:p>
          <a:p>
            <a:pPr lvl="1"/>
            <a:r>
              <a:rPr lang="en-US" dirty="0"/>
              <a:t>Communication</a:t>
            </a:r>
          </a:p>
          <a:p>
            <a:pPr lvl="1"/>
            <a:r>
              <a:rPr lang="en-US" dirty="0"/>
              <a:t>Advocacy access</a:t>
            </a:r>
          </a:p>
          <a:p>
            <a:endParaRPr lang="en-US" dirty="0"/>
          </a:p>
        </p:txBody>
      </p:sp>
      <p:sp>
        <p:nvSpPr>
          <p:cNvPr id="7" name="Content Placeholder 6">
            <a:extLst>
              <a:ext uri="{FF2B5EF4-FFF2-40B4-BE49-F238E27FC236}">
                <a16:creationId xmlns:a16="http://schemas.microsoft.com/office/drawing/2014/main" id="{A752FAE5-25AE-4A91-BB34-CA3EBA6DC54D}"/>
              </a:ext>
            </a:extLst>
          </p:cNvPr>
          <p:cNvSpPr>
            <a:spLocks noGrp="1"/>
          </p:cNvSpPr>
          <p:nvPr>
            <p:ph sz="half" idx="2"/>
          </p:nvPr>
        </p:nvSpPr>
        <p:spPr>
          <a:xfrm>
            <a:off x="6319840" y="1825625"/>
            <a:ext cx="5033960" cy="4351338"/>
          </a:xfrm>
        </p:spPr>
        <p:txBody>
          <a:bodyPr>
            <a:normAutofit fontScale="92500" lnSpcReduction="20000"/>
          </a:bodyPr>
          <a:lstStyle/>
          <a:p>
            <a:r>
              <a:rPr lang="en-US" dirty="0"/>
              <a:t>Law Enforcement seek CDVSA and other Victim Services agency support .</a:t>
            </a:r>
          </a:p>
          <a:p>
            <a:r>
              <a:rPr lang="en-US" dirty="0"/>
              <a:t>Victim Services support from the event to prosecution.</a:t>
            </a:r>
          </a:p>
          <a:p>
            <a:r>
              <a:rPr lang="en-US" dirty="0"/>
              <a:t>Support increased access to Victim Services resources.</a:t>
            </a:r>
          </a:p>
          <a:p>
            <a:r>
              <a:rPr lang="en-US" dirty="0"/>
              <a:t>Support  cross training with Law Enforcement and Victim Services.</a:t>
            </a:r>
          </a:p>
          <a:p>
            <a:r>
              <a:rPr lang="en-US" dirty="0"/>
              <a:t>Encourage regional cultural education.</a:t>
            </a:r>
          </a:p>
          <a:p>
            <a:r>
              <a:rPr lang="en-US" dirty="0"/>
              <a:t>Cultural and Trauma Informed                          Training.</a:t>
            </a:r>
          </a:p>
          <a:p>
            <a:endParaRPr lang="en-US" dirty="0"/>
          </a:p>
        </p:txBody>
      </p:sp>
    </p:spTree>
    <p:extLst>
      <p:ext uri="{BB962C8B-B14F-4D97-AF65-F5344CB8AC3E}">
        <p14:creationId xmlns:p14="http://schemas.microsoft.com/office/powerpoint/2010/main" val="3072886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1E3DA23-088A-4150-8F44-52F11BCEA928}"/>
              </a:ext>
            </a:extLst>
          </p:cNvPr>
          <p:cNvSpPr txBox="1"/>
          <p:nvPr/>
        </p:nvSpPr>
        <p:spPr>
          <a:xfrm>
            <a:off x="315310" y="1590373"/>
            <a:ext cx="11876689" cy="5232202"/>
          </a:xfrm>
          <a:prstGeom prst="rect">
            <a:avLst/>
          </a:prstGeom>
          <a:noFill/>
        </p:spPr>
        <p:txBody>
          <a:bodyPr wrap="square" rtlCol="0">
            <a:spAutoFit/>
          </a:bodyPr>
          <a:lstStyle/>
          <a:p>
            <a:pPr marL="457200" indent="-457200">
              <a:buClr>
                <a:schemeClr val="accent1"/>
              </a:buClr>
              <a:buSzPct val="100000"/>
              <a:buFont typeface="Century Gothic" panose="020B0502020202020204" pitchFamily="34" charset="0"/>
              <a:buChar char="►"/>
            </a:pPr>
            <a:r>
              <a:rPr lang="en-US" sz="3200" dirty="0">
                <a:latin typeface="+mj-lt"/>
              </a:rPr>
              <a:t>Statewide, Tribal MMIP Focus, Stakeholders, and Multidisciplinary Providers. 	(September – bi-monthly)</a:t>
            </a:r>
          </a:p>
          <a:p>
            <a:pPr marL="457200" indent="-457200">
              <a:spcAft>
                <a:spcPts val="600"/>
              </a:spcAft>
              <a:buClr>
                <a:schemeClr val="accent1"/>
              </a:buClr>
              <a:buSzPct val="100000"/>
              <a:buFont typeface="Century Gothic" panose="020B0502020202020204" pitchFamily="34" charset="0"/>
              <a:buChar char="►"/>
            </a:pPr>
            <a:r>
              <a:rPr lang="en-US" sz="3000" dirty="0">
                <a:latin typeface="+mj-lt"/>
              </a:rPr>
              <a:t>Federal Law Enforcement Partners:  FBI, USMS, USCG, BIA-MMU &amp; HHS, and USA</a:t>
            </a:r>
          </a:p>
          <a:p>
            <a:pPr marL="457200" indent="-457200">
              <a:spcAft>
                <a:spcPts val="600"/>
              </a:spcAft>
              <a:buClr>
                <a:schemeClr val="accent1"/>
              </a:buClr>
              <a:buSzPct val="100000"/>
              <a:buFont typeface="Century Gothic" panose="020B0502020202020204" pitchFamily="34" charset="0"/>
              <a:buChar char="►"/>
            </a:pPr>
            <a:r>
              <a:rPr lang="en-US" sz="3000" dirty="0">
                <a:latin typeface="+mj-lt"/>
              </a:rPr>
              <a:t>Alaska State Troopers </a:t>
            </a:r>
          </a:p>
          <a:p>
            <a:pPr marL="914400" lvl="1" indent="-457200">
              <a:spcAft>
                <a:spcPts val="600"/>
              </a:spcAft>
              <a:buClr>
                <a:schemeClr val="accent1"/>
              </a:buClr>
              <a:buSzPct val="100000"/>
              <a:buFont typeface="Century Gothic" panose="020B0502020202020204" pitchFamily="34" charset="0"/>
              <a:buChar char="►"/>
            </a:pPr>
            <a:r>
              <a:rPr lang="en-US" sz="3000" dirty="0">
                <a:latin typeface="+mj-lt"/>
              </a:rPr>
              <a:t>Village Public Safety Officer Regional Supervisors (2-tribal)</a:t>
            </a:r>
          </a:p>
          <a:p>
            <a:pPr marL="457200" indent="-457200">
              <a:spcAft>
                <a:spcPts val="600"/>
              </a:spcAft>
              <a:buClr>
                <a:schemeClr val="accent1"/>
              </a:buClr>
              <a:buSzPct val="100000"/>
              <a:buFont typeface="Century Gothic" panose="020B0502020202020204" pitchFamily="34" charset="0"/>
              <a:buChar char="►"/>
            </a:pPr>
            <a:r>
              <a:rPr lang="en-US" sz="3000" dirty="0">
                <a:latin typeface="+mj-lt"/>
              </a:rPr>
              <a:t>Alaska Department of Law</a:t>
            </a:r>
          </a:p>
          <a:p>
            <a:pPr marL="457200" indent="-457200">
              <a:spcAft>
                <a:spcPts val="600"/>
              </a:spcAft>
              <a:buClr>
                <a:schemeClr val="accent1"/>
              </a:buClr>
              <a:buSzPct val="100000"/>
              <a:buFont typeface="Century Gothic" panose="020B0502020202020204" pitchFamily="34" charset="0"/>
              <a:buChar char="►"/>
            </a:pPr>
            <a:r>
              <a:rPr lang="en-US" sz="3000" dirty="0">
                <a:latin typeface="+mj-lt"/>
              </a:rPr>
              <a:t>Municipal Law Enforcement</a:t>
            </a:r>
          </a:p>
          <a:p>
            <a:pPr marL="457200" indent="-457200">
              <a:spcAft>
                <a:spcPts val="600"/>
              </a:spcAft>
              <a:buClr>
                <a:schemeClr val="accent1"/>
              </a:buClr>
              <a:buSzPct val="100000"/>
              <a:buFont typeface="Century Gothic" panose="020B0502020202020204" pitchFamily="34" charset="0"/>
              <a:buChar char="►"/>
            </a:pPr>
            <a:r>
              <a:rPr lang="en-US" sz="3000" dirty="0">
                <a:latin typeface="+mj-lt"/>
              </a:rPr>
              <a:t>Victims and Advocacy Services (1 – tribal)</a:t>
            </a:r>
            <a:endParaRPr lang="en-US" sz="3000" dirty="0">
              <a:latin typeface="Arial Black" panose="020B0A04020102020204" pitchFamily="34" charset="0"/>
            </a:endParaRPr>
          </a:p>
          <a:p>
            <a:pPr marL="457200" indent="-457200">
              <a:spcAft>
                <a:spcPts val="600"/>
              </a:spcAft>
              <a:buClr>
                <a:schemeClr val="accent1"/>
              </a:buClr>
              <a:buSzPct val="100000"/>
              <a:buFont typeface="Century Gothic" panose="020B0502020202020204" pitchFamily="34" charset="0"/>
              <a:buChar char="►"/>
            </a:pPr>
            <a:r>
              <a:rPr lang="en-US" sz="3000" dirty="0">
                <a:latin typeface="+mj-lt"/>
              </a:rPr>
              <a:t>Tribal Members &amp; TCRP Pilot Site Members (7 – tribal)</a:t>
            </a:r>
          </a:p>
        </p:txBody>
      </p:sp>
      <p:sp>
        <p:nvSpPr>
          <p:cNvPr id="3" name="TextBox 2">
            <a:extLst>
              <a:ext uri="{FF2B5EF4-FFF2-40B4-BE49-F238E27FC236}">
                <a16:creationId xmlns:a16="http://schemas.microsoft.com/office/drawing/2014/main" id="{A0FC69D4-5464-4143-9601-068D81FC5352}"/>
              </a:ext>
            </a:extLst>
          </p:cNvPr>
          <p:cNvSpPr txBox="1"/>
          <p:nvPr/>
        </p:nvSpPr>
        <p:spPr>
          <a:xfrm>
            <a:off x="84083" y="35425"/>
            <a:ext cx="11876689" cy="1384995"/>
          </a:xfrm>
          <a:prstGeom prst="rect">
            <a:avLst/>
          </a:prstGeom>
          <a:noFill/>
        </p:spPr>
        <p:txBody>
          <a:bodyPr wrap="square" rtlCol="0">
            <a:spAutoFit/>
          </a:bodyPr>
          <a:lstStyle/>
          <a:p>
            <a:pPr lvl="0" algn="ctr"/>
            <a:r>
              <a:rPr lang="en-US" sz="4200" dirty="0"/>
              <a:t>Alaska MMIP -  Statewide Working Group Stakeholders/Providers/LE:  Resources &amp; Response</a:t>
            </a:r>
          </a:p>
        </p:txBody>
      </p:sp>
      <p:pic>
        <p:nvPicPr>
          <p:cNvPr id="5" name="Picture 4">
            <a:extLst>
              <a:ext uri="{FF2B5EF4-FFF2-40B4-BE49-F238E27FC236}">
                <a16:creationId xmlns:a16="http://schemas.microsoft.com/office/drawing/2014/main" id="{ED2C3CAB-1B35-4FD0-91B8-6D7DC1ADBEFA}"/>
              </a:ext>
            </a:extLst>
          </p:cNvPr>
          <p:cNvPicPr>
            <a:picLocks noChangeAspect="1"/>
          </p:cNvPicPr>
          <p:nvPr/>
        </p:nvPicPr>
        <p:blipFill>
          <a:blip r:embed="rId3"/>
          <a:srcRect/>
          <a:stretch/>
        </p:blipFill>
        <p:spPr>
          <a:xfrm>
            <a:off x="10616186" y="5568254"/>
            <a:ext cx="993662" cy="993662"/>
          </a:xfrm>
          <a:prstGeom prst="rect">
            <a:avLst/>
          </a:prstGeom>
          <a:ln w="5715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983637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1E3DA23-088A-4150-8F44-52F11BCEA928}"/>
              </a:ext>
            </a:extLst>
          </p:cNvPr>
          <p:cNvSpPr txBox="1"/>
          <p:nvPr/>
        </p:nvSpPr>
        <p:spPr>
          <a:xfrm>
            <a:off x="494784" y="1529372"/>
            <a:ext cx="11104091" cy="4893647"/>
          </a:xfrm>
          <a:prstGeom prst="rect">
            <a:avLst/>
          </a:prstGeom>
          <a:noFill/>
        </p:spPr>
        <p:txBody>
          <a:bodyPr wrap="square" rtlCol="0">
            <a:spAutoFit/>
          </a:bodyPr>
          <a:lstStyle/>
          <a:p>
            <a:pPr marL="457200" indent="-457200">
              <a:buClr>
                <a:schemeClr val="accent1"/>
              </a:buClr>
              <a:buSzPct val="100000"/>
              <a:buFont typeface="Century Gothic" panose="020B0502020202020204" pitchFamily="34" charset="0"/>
              <a:buChar char="►"/>
            </a:pPr>
            <a:r>
              <a:rPr lang="en-US" sz="3200" dirty="0">
                <a:latin typeface="+mj-lt"/>
              </a:rPr>
              <a:t> </a:t>
            </a:r>
            <a:r>
              <a:rPr lang="en-US" sz="3200" dirty="0">
                <a:solidFill>
                  <a:prstClr val="white"/>
                </a:solidFill>
                <a:latin typeface="+mj-lt"/>
              </a:rPr>
              <a:t>To establish a plan for tribal communities to collectively use their resources effectively in supporting an emergent MMIP case, ongoing case, and cold case response</a:t>
            </a:r>
          </a:p>
          <a:p>
            <a:pPr marL="457200" indent="-457200">
              <a:buClr>
                <a:schemeClr val="accent1"/>
              </a:buClr>
              <a:buSzPct val="100000"/>
              <a:buFont typeface="Century Gothic" panose="020B0502020202020204" pitchFamily="34" charset="0"/>
              <a:buChar char="►"/>
            </a:pPr>
            <a:endParaRPr lang="en-US" sz="3200" dirty="0">
              <a:latin typeface="+mj-lt"/>
            </a:endParaRPr>
          </a:p>
          <a:p>
            <a:pPr marL="457200" indent="-457200">
              <a:buClr>
                <a:schemeClr val="accent1"/>
              </a:buClr>
              <a:buSzPct val="100000"/>
              <a:buFont typeface="Century Gothic" panose="020B0502020202020204" pitchFamily="34" charset="0"/>
              <a:buChar char="►"/>
            </a:pPr>
            <a:r>
              <a:rPr lang="en-US" sz="3200" dirty="0">
                <a:latin typeface="+mj-lt"/>
              </a:rPr>
              <a:t>To support a multidisciplinary approach to raise MMIP awareness, prevention efforts, training, &amp; response capacity</a:t>
            </a:r>
          </a:p>
          <a:p>
            <a:pPr>
              <a:buClr>
                <a:schemeClr val="accent1"/>
              </a:buClr>
              <a:buSzPct val="100000"/>
            </a:pPr>
            <a:endParaRPr lang="en-US" sz="1200" dirty="0">
              <a:latin typeface="+mj-lt"/>
            </a:endParaRPr>
          </a:p>
          <a:p>
            <a:pPr>
              <a:buClr>
                <a:schemeClr val="accent1"/>
              </a:buClr>
              <a:buSzPct val="100000"/>
            </a:pPr>
            <a:endParaRPr lang="en-US" sz="1200" dirty="0">
              <a:latin typeface="+mj-lt"/>
            </a:endParaRPr>
          </a:p>
          <a:p>
            <a:pPr marL="457200" indent="-457200">
              <a:buClr>
                <a:schemeClr val="accent1"/>
              </a:buClr>
              <a:buSzPct val="100000"/>
              <a:buFont typeface="Century Gothic" panose="020B0502020202020204" pitchFamily="34" charset="0"/>
              <a:buChar char="►"/>
            </a:pPr>
            <a:r>
              <a:rPr lang="en-US" sz="3200" dirty="0">
                <a:latin typeface="+mj-lt"/>
              </a:rPr>
              <a:t>To Identify and respond to root causes (i.e.  historical trauma, substance use, domestic violence, danger of media &amp;  travel…): support prevention, treatment, repair of harm</a:t>
            </a:r>
          </a:p>
        </p:txBody>
      </p:sp>
      <p:sp>
        <p:nvSpPr>
          <p:cNvPr id="3" name="TextBox 2">
            <a:extLst>
              <a:ext uri="{FF2B5EF4-FFF2-40B4-BE49-F238E27FC236}">
                <a16:creationId xmlns:a16="http://schemas.microsoft.com/office/drawing/2014/main" id="{A0FC69D4-5464-4143-9601-068D81FC5352}"/>
              </a:ext>
            </a:extLst>
          </p:cNvPr>
          <p:cNvSpPr txBox="1"/>
          <p:nvPr/>
        </p:nvSpPr>
        <p:spPr>
          <a:xfrm>
            <a:off x="1385023" y="260597"/>
            <a:ext cx="9421953" cy="738664"/>
          </a:xfrm>
          <a:prstGeom prst="rect">
            <a:avLst/>
          </a:prstGeom>
          <a:noFill/>
        </p:spPr>
        <p:txBody>
          <a:bodyPr wrap="square" rtlCol="0">
            <a:spAutoFit/>
          </a:bodyPr>
          <a:lstStyle/>
          <a:p>
            <a:pPr lvl="0" algn="ctr"/>
            <a:r>
              <a:rPr lang="en-US" sz="4200" dirty="0">
                <a:latin typeface="+mj-lt"/>
              </a:rPr>
              <a:t>Goal of the Alaska – MMIP Pilot Projects </a:t>
            </a:r>
          </a:p>
        </p:txBody>
      </p:sp>
      <p:pic>
        <p:nvPicPr>
          <p:cNvPr id="7" name="Picture 6">
            <a:extLst>
              <a:ext uri="{FF2B5EF4-FFF2-40B4-BE49-F238E27FC236}">
                <a16:creationId xmlns:a16="http://schemas.microsoft.com/office/drawing/2014/main" id="{8E1C996F-31CD-465F-887D-8AEF81330500}"/>
              </a:ext>
            </a:extLst>
          </p:cNvPr>
          <p:cNvPicPr>
            <a:picLocks noChangeAspect="1"/>
          </p:cNvPicPr>
          <p:nvPr/>
        </p:nvPicPr>
        <p:blipFill>
          <a:blip r:embed="rId3"/>
          <a:srcRect/>
          <a:stretch/>
        </p:blipFill>
        <p:spPr>
          <a:xfrm>
            <a:off x="10703554" y="5603741"/>
            <a:ext cx="993662" cy="993662"/>
          </a:xfrm>
          <a:prstGeom prst="rect">
            <a:avLst/>
          </a:prstGeom>
          <a:ln w="5715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33076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D20D30-FE73-4775-B6CF-52669790A578}"/>
              </a:ext>
            </a:extLst>
          </p:cNvPr>
          <p:cNvSpPr txBox="1"/>
          <p:nvPr/>
        </p:nvSpPr>
        <p:spPr>
          <a:xfrm>
            <a:off x="686665" y="1598315"/>
            <a:ext cx="9825010" cy="584775"/>
          </a:xfrm>
          <a:prstGeom prst="rect">
            <a:avLst/>
          </a:prstGeom>
          <a:noFill/>
        </p:spPr>
        <p:txBody>
          <a:bodyPr wrap="square" rtlCol="0">
            <a:spAutoFit/>
          </a:bodyPr>
          <a:lstStyle/>
          <a:p>
            <a:pPr marL="457200" indent="-457200">
              <a:buClr>
                <a:schemeClr val="accent1"/>
              </a:buClr>
              <a:buSzPct val="100000"/>
              <a:buFont typeface="Century Gothic" panose="020B0502020202020204" pitchFamily="34" charset="0"/>
              <a:buChar char="►"/>
            </a:pPr>
            <a:endParaRPr lang="en-US" sz="3200" dirty="0">
              <a:latin typeface="+mj-lt"/>
            </a:endParaRPr>
          </a:p>
        </p:txBody>
      </p:sp>
      <p:sp>
        <p:nvSpPr>
          <p:cNvPr id="3" name="TextBox 2">
            <a:extLst>
              <a:ext uri="{FF2B5EF4-FFF2-40B4-BE49-F238E27FC236}">
                <a16:creationId xmlns:a16="http://schemas.microsoft.com/office/drawing/2014/main" id="{8F3E84F6-35CC-416C-9BDC-3373732E2355}"/>
              </a:ext>
            </a:extLst>
          </p:cNvPr>
          <p:cNvSpPr txBox="1"/>
          <p:nvPr/>
        </p:nvSpPr>
        <p:spPr>
          <a:xfrm>
            <a:off x="686665" y="449421"/>
            <a:ext cx="3385003" cy="5909310"/>
          </a:xfrm>
          <a:prstGeom prst="rect">
            <a:avLst/>
          </a:prstGeom>
          <a:noFill/>
        </p:spPr>
        <p:txBody>
          <a:bodyPr wrap="square" rtlCol="0">
            <a:spAutoFit/>
          </a:bodyPr>
          <a:lstStyle/>
          <a:p>
            <a:pPr lvl="0" algn="ctr"/>
            <a:r>
              <a:rPr lang="en-US" sz="4200" dirty="0">
                <a:latin typeface="+mj-lt"/>
              </a:rPr>
              <a:t>3 Pilot Project  Volunteer</a:t>
            </a:r>
          </a:p>
          <a:p>
            <a:pPr lvl="0" algn="ctr"/>
            <a:r>
              <a:rPr lang="en-US" sz="4200" dirty="0">
                <a:latin typeface="+mj-lt"/>
              </a:rPr>
              <a:t>Alaskan Tribes</a:t>
            </a:r>
          </a:p>
          <a:p>
            <a:pPr lvl="0" algn="ctr"/>
            <a:endParaRPr lang="en-US" sz="4200" dirty="0">
              <a:latin typeface="+mj-lt"/>
            </a:endParaRPr>
          </a:p>
          <a:p>
            <a:pPr lvl="0" algn="ctr"/>
            <a:endParaRPr lang="en-US" sz="4200" dirty="0">
              <a:latin typeface="+mj-lt"/>
            </a:endParaRPr>
          </a:p>
          <a:p>
            <a:pPr lvl="0" algn="ctr"/>
            <a:r>
              <a:rPr lang="en-US" sz="4200" dirty="0">
                <a:latin typeface="+mj-lt"/>
              </a:rPr>
              <a:t>Share experiences in the Pilot Project</a:t>
            </a:r>
          </a:p>
        </p:txBody>
      </p:sp>
      <p:pic>
        <p:nvPicPr>
          <p:cNvPr id="5" name="Picture 4">
            <a:extLst>
              <a:ext uri="{FF2B5EF4-FFF2-40B4-BE49-F238E27FC236}">
                <a16:creationId xmlns:a16="http://schemas.microsoft.com/office/drawing/2014/main" id="{BD18534D-1E33-476B-932D-2D1029835367}"/>
              </a:ext>
            </a:extLst>
          </p:cNvPr>
          <p:cNvPicPr>
            <a:picLocks noChangeAspect="1"/>
          </p:cNvPicPr>
          <p:nvPr/>
        </p:nvPicPr>
        <p:blipFill>
          <a:blip r:embed="rId3"/>
          <a:stretch>
            <a:fillRect/>
          </a:stretch>
        </p:blipFill>
        <p:spPr>
          <a:xfrm>
            <a:off x="4874241" y="554709"/>
            <a:ext cx="4365009" cy="5804022"/>
          </a:xfrm>
          <a:prstGeom prst="rect">
            <a:avLst/>
          </a:prstGeom>
        </p:spPr>
      </p:pic>
      <p:pic>
        <p:nvPicPr>
          <p:cNvPr id="6" name="Picture 5">
            <a:extLst>
              <a:ext uri="{FF2B5EF4-FFF2-40B4-BE49-F238E27FC236}">
                <a16:creationId xmlns:a16="http://schemas.microsoft.com/office/drawing/2014/main" id="{4DEE80BC-956C-4B8D-BC67-20A8AFBED617}"/>
              </a:ext>
            </a:extLst>
          </p:cNvPr>
          <p:cNvPicPr>
            <a:picLocks noChangeAspect="1"/>
          </p:cNvPicPr>
          <p:nvPr/>
        </p:nvPicPr>
        <p:blipFill>
          <a:blip r:embed="rId4"/>
          <a:srcRect/>
          <a:stretch/>
        </p:blipFill>
        <p:spPr>
          <a:xfrm>
            <a:off x="10511674" y="5578764"/>
            <a:ext cx="993662" cy="993662"/>
          </a:xfrm>
          <a:prstGeom prst="rect">
            <a:avLst/>
          </a:prstGeom>
          <a:ln w="5715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955549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0FC69D4-5464-4143-9601-068D81FC5352}"/>
              </a:ext>
            </a:extLst>
          </p:cNvPr>
          <p:cNvSpPr txBox="1"/>
          <p:nvPr/>
        </p:nvSpPr>
        <p:spPr>
          <a:xfrm>
            <a:off x="357351" y="253161"/>
            <a:ext cx="11445765" cy="738664"/>
          </a:xfrm>
          <a:prstGeom prst="rect">
            <a:avLst/>
          </a:prstGeom>
          <a:noFill/>
        </p:spPr>
        <p:txBody>
          <a:bodyPr wrap="square" rtlCol="0">
            <a:spAutoFit/>
          </a:bodyPr>
          <a:lstStyle/>
          <a:p>
            <a:pPr algn="ctr"/>
            <a:r>
              <a:rPr lang="en-US" sz="4200" dirty="0"/>
              <a:t>Savanna’s Act Guidance</a:t>
            </a:r>
            <a:endParaRPr lang="en-US" sz="4000" dirty="0"/>
          </a:p>
        </p:txBody>
      </p:sp>
      <p:pic>
        <p:nvPicPr>
          <p:cNvPr id="5" name="Picture 4">
            <a:extLst>
              <a:ext uri="{FF2B5EF4-FFF2-40B4-BE49-F238E27FC236}">
                <a16:creationId xmlns:a16="http://schemas.microsoft.com/office/drawing/2014/main" id="{28D7DB45-3787-42F1-9FE0-6BC7F2E99A59}"/>
              </a:ext>
            </a:extLst>
          </p:cNvPr>
          <p:cNvPicPr>
            <a:picLocks noChangeAspect="1"/>
          </p:cNvPicPr>
          <p:nvPr/>
        </p:nvPicPr>
        <p:blipFill>
          <a:blip r:embed="rId3"/>
          <a:srcRect/>
          <a:stretch/>
        </p:blipFill>
        <p:spPr>
          <a:xfrm>
            <a:off x="10511674" y="5578764"/>
            <a:ext cx="993662" cy="993662"/>
          </a:xfrm>
          <a:prstGeom prst="rect">
            <a:avLst/>
          </a:prstGeom>
          <a:ln w="5715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6" name="TextBox 5">
            <a:extLst>
              <a:ext uri="{FF2B5EF4-FFF2-40B4-BE49-F238E27FC236}">
                <a16:creationId xmlns:a16="http://schemas.microsoft.com/office/drawing/2014/main" id="{F7AADB63-725F-4E79-B187-E3212CE62854}"/>
              </a:ext>
            </a:extLst>
          </p:cNvPr>
          <p:cNvSpPr txBox="1"/>
          <p:nvPr/>
        </p:nvSpPr>
        <p:spPr>
          <a:xfrm>
            <a:off x="1498599" y="2145078"/>
            <a:ext cx="9855201" cy="2369880"/>
          </a:xfrm>
          <a:prstGeom prst="rect">
            <a:avLst/>
          </a:prstGeom>
          <a:noFill/>
        </p:spPr>
        <p:txBody>
          <a:bodyPr wrap="square" rtlCol="0">
            <a:spAutoFit/>
          </a:bodyPr>
          <a:lstStyle/>
          <a:p>
            <a:pPr algn="ctr">
              <a:spcAft>
                <a:spcPts val="600"/>
              </a:spcAft>
              <a:buClr>
                <a:schemeClr val="accent1"/>
              </a:buClr>
              <a:buSzPct val="100000"/>
            </a:pPr>
            <a:r>
              <a:rPr lang="en-US" sz="3600" dirty="0">
                <a:latin typeface="+mj-lt"/>
              </a:rPr>
              <a:t>25 U.S.C. § 5704 </a:t>
            </a:r>
          </a:p>
          <a:p>
            <a:pPr algn="ctr">
              <a:spcAft>
                <a:spcPts val="600"/>
              </a:spcAft>
              <a:buClr>
                <a:schemeClr val="accent1"/>
              </a:buClr>
              <a:buSzPct val="100000"/>
            </a:pPr>
            <a:r>
              <a:rPr lang="en-US" sz="3600" dirty="0">
                <a:latin typeface="+mj-lt"/>
              </a:rPr>
              <a:t>Guidelines for Responding to Cases of Missing or Murdered Indigenous Persons </a:t>
            </a:r>
          </a:p>
          <a:p>
            <a:pPr>
              <a:spcAft>
                <a:spcPts val="600"/>
              </a:spcAft>
              <a:buClr>
                <a:schemeClr val="accent1"/>
              </a:buClr>
              <a:buSzPct val="100000"/>
            </a:pPr>
            <a:endParaRPr lang="en-US" sz="3000" dirty="0">
              <a:latin typeface="+mj-lt"/>
            </a:endParaRPr>
          </a:p>
        </p:txBody>
      </p:sp>
    </p:spTree>
    <p:extLst>
      <p:ext uri="{BB962C8B-B14F-4D97-AF65-F5344CB8AC3E}">
        <p14:creationId xmlns:p14="http://schemas.microsoft.com/office/powerpoint/2010/main" val="1852363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D5CB14-D6AC-46EF-A8F7-40B08FBB0E3E}"/>
              </a:ext>
            </a:extLst>
          </p:cNvPr>
          <p:cNvSpPr txBox="1"/>
          <p:nvPr/>
        </p:nvSpPr>
        <p:spPr>
          <a:xfrm>
            <a:off x="974333" y="2094408"/>
            <a:ext cx="6340868" cy="4031873"/>
          </a:xfrm>
          <a:prstGeom prst="rect">
            <a:avLst/>
          </a:prstGeom>
          <a:noFill/>
        </p:spPr>
        <p:txBody>
          <a:bodyPr wrap="square" rtlCol="0">
            <a:spAutoFit/>
          </a:bodyPr>
          <a:lstStyle/>
          <a:p>
            <a:pPr marL="457200" indent="-457200">
              <a:buClr>
                <a:schemeClr val="accent1"/>
              </a:buClr>
              <a:buSzPct val="100000"/>
              <a:buFont typeface="Century Gothic" panose="020B0502020202020204" pitchFamily="34" charset="0"/>
              <a:buChar char="►"/>
            </a:pPr>
            <a:r>
              <a:rPr lang="en-US" sz="3200" dirty="0">
                <a:latin typeface="+mj-lt"/>
              </a:rPr>
              <a:t>Law Enforcement</a:t>
            </a:r>
          </a:p>
          <a:p>
            <a:pPr>
              <a:buClr>
                <a:schemeClr val="accent1"/>
              </a:buClr>
              <a:buSzPct val="100000"/>
            </a:pPr>
            <a:endParaRPr lang="en-US" sz="3200" dirty="0">
              <a:latin typeface="+mj-lt"/>
            </a:endParaRPr>
          </a:p>
          <a:p>
            <a:pPr marL="457200" indent="-457200">
              <a:buClr>
                <a:schemeClr val="accent1"/>
              </a:buClr>
              <a:buSzPct val="100000"/>
              <a:buFont typeface="Century Gothic" panose="020B0502020202020204" pitchFamily="34" charset="0"/>
              <a:buChar char="►"/>
            </a:pPr>
            <a:r>
              <a:rPr lang="en-US" sz="3200" dirty="0">
                <a:latin typeface="+mj-lt"/>
              </a:rPr>
              <a:t>Victim Services</a:t>
            </a:r>
          </a:p>
          <a:p>
            <a:pPr>
              <a:buClr>
                <a:schemeClr val="accent1"/>
              </a:buClr>
              <a:buSzPct val="100000"/>
            </a:pPr>
            <a:endParaRPr lang="en-US" sz="3200" dirty="0">
              <a:latin typeface="+mj-lt"/>
            </a:endParaRPr>
          </a:p>
          <a:p>
            <a:pPr marL="457200" indent="-457200">
              <a:buClr>
                <a:schemeClr val="accent1"/>
              </a:buClr>
              <a:buSzPct val="100000"/>
              <a:buFont typeface="Century Gothic" panose="020B0502020202020204" pitchFamily="34" charset="0"/>
              <a:buChar char="►"/>
            </a:pPr>
            <a:r>
              <a:rPr lang="en-US" sz="3200" dirty="0">
                <a:latin typeface="+mj-lt"/>
              </a:rPr>
              <a:t>Public and Media Communications</a:t>
            </a:r>
          </a:p>
          <a:p>
            <a:pPr>
              <a:buClr>
                <a:schemeClr val="accent1"/>
              </a:buClr>
              <a:buSzPct val="100000"/>
            </a:pPr>
            <a:endParaRPr lang="en-US" sz="3200" dirty="0">
              <a:latin typeface="+mj-lt"/>
            </a:endParaRPr>
          </a:p>
          <a:p>
            <a:pPr marL="457200" indent="-457200">
              <a:buClr>
                <a:schemeClr val="accent1"/>
              </a:buClr>
              <a:buSzPct val="100000"/>
              <a:buFont typeface="Century Gothic" panose="020B0502020202020204" pitchFamily="34" charset="0"/>
              <a:buChar char="►"/>
            </a:pPr>
            <a:r>
              <a:rPr lang="en-US" sz="3200" dirty="0">
                <a:latin typeface="+mj-lt"/>
              </a:rPr>
              <a:t>Community Outreach</a:t>
            </a:r>
          </a:p>
        </p:txBody>
      </p:sp>
      <p:sp>
        <p:nvSpPr>
          <p:cNvPr id="3" name="TextBox 2">
            <a:extLst>
              <a:ext uri="{FF2B5EF4-FFF2-40B4-BE49-F238E27FC236}">
                <a16:creationId xmlns:a16="http://schemas.microsoft.com/office/drawing/2014/main" id="{B04D2986-2007-4C73-9467-868EECC9EE99}"/>
              </a:ext>
            </a:extLst>
          </p:cNvPr>
          <p:cNvSpPr txBox="1"/>
          <p:nvPr/>
        </p:nvSpPr>
        <p:spPr>
          <a:xfrm>
            <a:off x="2201430" y="292701"/>
            <a:ext cx="7789139" cy="1384995"/>
          </a:xfrm>
          <a:prstGeom prst="rect">
            <a:avLst/>
          </a:prstGeom>
          <a:noFill/>
        </p:spPr>
        <p:txBody>
          <a:bodyPr wrap="square" rtlCol="0">
            <a:spAutoFit/>
          </a:bodyPr>
          <a:lstStyle/>
          <a:p>
            <a:pPr lvl="0" algn="ctr"/>
            <a:r>
              <a:rPr lang="en-US" sz="4200" dirty="0">
                <a:latin typeface="+mj-lt"/>
              </a:rPr>
              <a:t>AK – MMIP Pilot Project is Comprised of Five Guides</a:t>
            </a:r>
          </a:p>
        </p:txBody>
      </p:sp>
      <p:pic>
        <p:nvPicPr>
          <p:cNvPr id="6" name="Picture 5" descr="A picture containing diagram&#10;&#10;Description automatically generated">
            <a:extLst>
              <a:ext uri="{FF2B5EF4-FFF2-40B4-BE49-F238E27FC236}">
                <a16:creationId xmlns:a16="http://schemas.microsoft.com/office/drawing/2014/main" id="{FDB9EB85-9629-474D-9DB3-6F67089873BE}"/>
              </a:ext>
            </a:extLst>
          </p:cNvPr>
          <p:cNvPicPr>
            <a:picLocks noChangeAspect="1"/>
          </p:cNvPicPr>
          <p:nvPr/>
        </p:nvPicPr>
        <p:blipFill>
          <a:blip r:embed="rId3"/>
          <a:stretch>
            <a:fillRect/>
          </a:stretch>
        </p:blipFill>
        <p:spPr>
          <a:xfrm>
            <a:off x="7619908" y="2097148"/>
            <a:ext cx="2952199" cy="3845360"/>
          </a:xfrm>
          <a:prstGeom prst="rect">
            <a:avLst/>
          </a:prstGeom>
        </p:spPr>
      </p:pic>
      <p:pic>
        <p:nvPicPr>
          <p:cNvPr id="5" name="Picture 4">
            <a:extLst>
              <a:ext uri="{FF2B5EF4-FFF2-40B4-BE49-F238E27FC236}">
                <a16:creationId xmlns:a16="http://schemas.microsoft.com/office/drawing/2014/main" id="{EAFE2494-5986-4701-8E07-1A5C2F7DE3B1}"/>
              </a:ext>
            </a:extLst>
          </p:cNvPr>
          <p:cNvPicPr>
            <a:picLocks noChangeAspect="1"/>
          </p:cNvPicPr>
          <p:nvPr/>
        </p:nvPicPr>
        <p:blipFill>
          <a:blip r:embed="rId4"/>
          <a:srcRect/>
          <a:stretch/>
        </p:blipFill>
        <p:spPr>
          <a:xfrm>
            <a:off x="10720836" y="5629450"/>
            <a:ext cx="993662" cy="993662"/>
          </a:xfrm>
          <a:prstGeom prst="rect">
            <a:avLst/>
          </a:prstGeom>
          <a:ln w="5715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543992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F3E84F6-35CC-416C-9BDC-3373732E2355}"/>
              </a:ext>
            </a:extLst>
          </p:cNvPr>
          <p:cNvSpPr txBox="1"/>
          <p:nvPr/>
        </p:nvSpPr>
        <p:spPr>
          <a:xfrm>
            <a:off x="9407237" y="85280"/>
            <a:ext cx="2784763" cy="6124754"/>
          </a:xfrm>
          <a:prstGeom prst="rect">
            <a:avLst/>
          </a:prstGeom>
          <a:noFill/>
        </p:spPr>
        <p:txBody>
          <a:bodyPr wrap="square" rtlCol="0">
            <a:spAutoFit/>
          </a:bodyPr>
          <a:lstStyle/>
          <a:p>
            <a:pPr lvl="0" algn="ctr"/>
            <a:r>
              <a:rPr lang="en-US" sz="4200" dirty="0">
                <a:latin typeface="+mj-lt"/>
              </a:rPr>
              <a:t> Working Together</a:t>
            </a:r>
          </a:p>
          <a:p>
            <a:pPr lvl="0" algn="ctr"/>
            <a:r>
              <a:rPr lang="en-US" sz="3600" dirty="0">
                <a:latin typeface="+mj-lt"/>
              </a:rPr>
              <a:t>5 Days</a:t>
            </a:r>
          </a:p>
          <a:p>
            <a:pPr lvl="0" algn="ctr"/>
            <a:r>
              <a:rPr lang="en-US" sz="3600" dirty="0">
                <a:latin typeface="+mj-lt"/>
              </a:rPr>
              <a:t>4+ Hours</a:t>
            </a:r>
          </a:p>
          <a:p>
            <a:pPr lvl="0" algn="ctr"/>
            <a:r>
              <a:rPr lang="en-US" sz="3600" dirty="0">
                <a:latin typeface="+mj-lt"/>
              </a:rPr>
              <a:t>Tribal Team</a:t>
            </a:r>
          </a:p>
          <a:p>
            <a:pPr lvl="0" algn="ctr"/>
            <a:r>
              <a:rPr lang="en-US" sz="3600" dirty="0">
                <a:latin typeface="+mj-lt"/>
              </a:rPr>
              <a:t>Stakeholders Providers</a:t>
            </a:r>
          </a:p>
          <a:p>
            <a:pPr lvl="0" algn="ctr"/>
            <a:r>
              <a:rPr lang="en-US" sz="3600" dirty="0">
                <a:latin typeface="+mj-lt"/>
              </a:rPr>
              <a:t>Law </a:t>
            </a:r>
          </a:p>
          <a:p>
            <a:pPr lvl="0" algn="ctr"/>
            <a:r>
              <a:rPr lang="en-US" sz="3600" dirty="0">
                <a:latin typeface="+mj-lt"/>
              </a:rPr>
              <a:t>Enforcement</a:t>
            </a:r>
          </a:p>
          <a:p>
            <a:pPr lvl="0" algn="ctr"/>
            <a:endParaRPr lang="en-US" sz="4200" dirty="0">
              <a:latin typeface="+mj-lt"/>
            </a:endParaRPr>
          </a:p>
        </p:txBody>
      </p:sp>
      <p:pic>
        <p:nvPicPr>
          <p:cNvPr id="4" name="Picture 3">
            <a:extLst>
              <a:ext uri="{FF2B5EF4-FFF2-40B4-BE49-F238E27FC236}">
                <a16:creationId xmlns:a16="http://schemas.microsoft.com/office/drawing/2014/main" id="{816F1182-F591-42D6-8FB6-A14E2AEF9CE8}"/>
              </a:ext>
            </a:extLst>
          </p:cNvPr>
          <p:cNvPicPr>
            <a:picLocks noChangeAspect="1"/>
          </p:cNvPicPr>
          <p:nvPr/>
        </p:nvPicPr>
        <p:blipFill>
          <a:blip r:embed="rId3"/>
          <a:srcRect/>
          <a:stretch/>
        </p:blipFill>
        <p:spPr>
          <a:xfrm>
            <a:off x="10617398" y="5578764"/>
            <a:ext cx="993662" cy="993662"/>
          </a:xfrm>
          <a:prstGeom prst="rect">
            <a:avLst/>
          </a:prstGeom>
          <a:ln w="5715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8" name="Picture 7">
            <a:extLst>
              <a:ext uri="{FF2B5EF4-FFF2-40B4-BE49-F238E27FC236}">
                <a16:creationId xmlns:a16="http://schemas.microsoft.com/office/drawing/2014/main" id="{307B0AE8-E7D0-4719-9735-EF1C8E1898DB}"/>
              </a:ext>
            </a:extLst>
          </p:cNvPr>
          <p:cNvPicPr>
            <a:picLocks noChangeAspect="1"/>
          </p:cNvPicPr>
          <p:nvPr/>
        </p:nvPicPr>
        <p:blipFill>
          <a:blip r:embed="rId4"/>
          <a:stretch>
            <a:fillRect/>
          </a:stretch>
        </p:blipFill>
        <p:spPr>
          <a:xfrm>
            <a:off x="304801" y="160793"/>
            <a:ext cx="9102436" cy="6536413"/>
          </a:xfrm>
          <a:prstGeom prst="rect">
            <a:avLst/>
          </a:prstGeom>
        </p:spPr>
      </p:pic>
    </p:spTree>
    <p:extLst>
      <p:ext uri="{BB962C8B-B14F-4D97-AF65-F5344CB8AC3E}">
        <p14:creationId xmlns:p14="http://schemas.microsoft.com/office/powerpoint/2010/main" val="10801176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6F1182-F591-42D6-8FB6-A14E2AEF9CE8}"/>
              </a:ext>
            </a:extLst>
          </p:cNvPr>
          <p:cNvPicPr>
            <a:picLocks noChangeAspect="1"/>
          </p:cNvPicPr>
          <p:nvPr/>
        </p:nvPicPr>
        <p:blipFill>
          <a:blip r:embed="rId3"/>
          <a:srcRect/>
          <a:stretch/>
        </p:blipFill>
        <p:spPr>
          <a:xfrm>
            <a:off x="10617398" y="5578764"/>
            <a:ext cx="993662" cy="993662"/>
          </a:xfrm>
          <a:prstGeom prst="rect">
            <a:avLst/>
          </a:prstGeom>
          <a:ln w="5715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Picture 4">
            <a:extLst>
              <a:ext uri="{FF2B5EF4-FFF2-40B4-BE49-F238E27FC236}">
                <a16:creationId xmlns:a16="http://schemas.microsoft.com/office/drawing/2014/main" id="{EE76D23D-38BB-4D5B-A1C9-C24669A3ED2F}"/>
              </a:ext>
            </a:extLst>
          </p:cNvPr>
          <p:cNvPicPr>
            <a:picLocks noChangeAspect="1"/>
          </p:cNvPicPr>
          <p:nvPr/>
        </p:nvPicPr>
        <p:blipFill>
          <a:blip r:embed="rId4"/>
          <a:stretch>
            <a:fillRect/>
          </a:stretch>
        </p:blipFill>
        <p:spPr>
          <a:xfrm>
            <a:off x="401783" y="442605"/>
            <a:ext cx="9097921" cy="5972790"/>
          </a:xfrm>
          <a:prstGeom prst="rect">
            <a:avLst/>
          </a:prstGeom>
        </p:spPr>
      </p:pic>
      <p:sp>
        <p:nvSpPr>
          <p:cNvPr id="7" name="TextBox 6">
            <a:extLst>
              <a:ext uri="{FF2B5EF4-FFF2-40B4-BE49-F238E27FC236}">
                <a16:creationId xmlns:a16="http://schemas.microsoft.com/office/drawing/2014/main" id="{069DB4CB-7DC6-4DB2-AF40-F63DCEF1F544}"/>
              </a:ext>
            </a:extLst>
          </p:cNvPr>
          <p:cNvSpPr txBox="1"/>
          <p:nvPr/>
        </p:nvSpPr>
        <p:spPr>
          <a:xfrm>
            <a:off x="9407237" y="88367"/>
            <a:ext cx="2784763" cy="6124754"/>
          </a:xfrm>
          <a:prstGeom prst="rect">
            <a:avLst/>
          </a:prstGeom>
          <a:noFill/>
        </p:spPr>
        <p:txBody>
          <a:bodyPr wrap="square" rtlCol="0">
            <a:spAutoFit/>
          </a:bodyPr>
          <a:lstStyle/>
          <a:p>
            <a:pPr lvl="0" algn="ctr"/>
            <a:r>
              <a:rPr lang="en-US" sz="4200" dirty="0">
                <a:latin typeface="+mj-lt"/>
              </a:rPr>
              <a:t> Working Together</a:t>
            </a:r>
          </a:p>
          <a:p>
            <a:pPr lvl="0" algn="ctr"/>
            <a:r>
              <a:rPr lang="en-US" sz="3600" dirty="0">
                <a:latin typeface="+mj-lt"/>
              </a:rPr>
              <a:t>5 Days</a:t>
            </a:r>
          </a:p>
          <a:p>
            <a:pPr lvl="0" algn="ctr"/>
            <a:r>
              <a:rPr lang="en-US" sz="3600" dirty="0">
                <a:latin typeface="+mj-lt"/>
              </a:rPr>
              <a:t>4+ Hours</a:t>
            </a:r>
          </a:p>
          <a:p>
            <a:pPr lvl="0" algn="ctr"/>
            <a:r>
              <a:rPr lang="en-US" sz="3600" dirty="0">
                <a:latin typeface="+mj-lt"/>
              </a:rPr>
              <a:t>Tribal Team</a:t>
            </a:r>
          </a:p>
          <a:p>
            <a:pPr lvl="0" algn="ctr"/>
            <a:r>
              <a:rPr lang="en-US" sz="3600" dirty="0">
                <a:latin typeface="+mj-lt"/>
              </a:rPr>
              <a:t>Stakeholders Providers</a:t>
            </a:r>
          </a:p>
          <a:p>
            <a:pPr lvl="0" algn="ctr"/>
            <a:r>
              <a:rPr lang="en-US" sz="3600" dirty="0">
                <a:latin typeface="+mj-lt"/>
              </a:rPr>
              <a:t>Law </a:t>
            </a:r>
          </a:p>
          <a:p>
            <a:pPr lvl="0" algn="ctr"/>
            <a:r>
              <a:rPr lang="en-US" sz="3600" dirty="0">
                <a:latin typeface="+mj-lt"/>
              </a:rPr>
              <a:t>Enforcement</a:t>
            </a:r>
          </a:p>
          <a:p>
            <a:pPr lvl="0" algn="ctr"/>
            <a:endParaRPr lang="en-US" sz="4200" dirty="0">
              <a:latin typeface="+mj-lt"/>
            </a:endParaRPr>
          </a:p>
        </p:txBody>
      </p:sp>
    </p:spTree>
    <p:extLst>
      <p:ext uri="{BB962C8B-B14F-4D97-AF65-F5344CB8AC3E}">
        <p14:creationId xmlns:p14="http://schemas.microsoft.com/office/powerpoint/2010/main" val="19610430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D20D30-FE73-4775-B6CF-52669790A578}"/>
              </a:ext>
            </a:extLst>
          </p:cNvPr>
          <p:cNvSpPr txBox="1"/>
          <p:nvPr/>
        </p:nvSpPr>
        <p:spPr>
          <a:xfrm>
            <a:off x="686664" y="1138231"/>
            <a:ext cx="9825010" cy="5693866"/>
          </a:xfrm>
          <a:prstGeom prst="rect">
            <a:avLst/>
          </a:prstGeom>
          <a:noFill/>
        </p:spPr>
        <p:txBody>
          <a:bodyPr wrap="square" rtlCol="0">
            <a:spAutoFit/>
          </a:bodyPr>
          <a:lstStyle/>
          <a:p>
            <a:pPr marL="457200" indent="-457200">
              <a:buClr>
                <a:schemeClr val="accent1"/>
              </a:buClr>
              <a:buSzPct val="100000"/>
              <a:buFont typeface="Century Gothic" panose="020B0502020202020204" pitchFamily="34" charset="0"/>
              <a:buChar char="►"/>
            </a:pPr>
            <a:r>
              <a:rPr lang="en-US" sz="3200" dirty="0">
                <a:latin typeface="+mj-lt"/>
              </a:rPr>
              <a:t>Develop 3  Community Action Models</a:t>
            </a:r>
          </a:p>
          <a:p>
            <a:pPr lvl="1">
              <a:buClr>
                <a:schemeClr val="accent1"/>
              </a:buClr>
              <a:buSzPct val="100000"/>
            </a:pPr>
            <a:r>
              <a:rPr lang="en-US" sz="3200" dirty="0">
                <a:latin typeface="+mj-lt"/>
              </a:rPr>
              <a:t>(Tribal Community Response Plans)</a:t>
            </a:r>
          </a:p>
          <a:p>
            <a:pPr marL="914400" lvl="1" indent="-457200">
              <a:lnSpc>
                <a:spcPct val="200000"/>
              </a:lnSpc>
              <a:buClr>
                <a:schemeClr val="accent1"/>
              </a:buClr>
              <a:buSzPct val="100000"/>
              <a:buFont typeface="Century Gothic" panose="020B0502020202020204" pitchFamily="34" charset="0"/>
              <a:buChar char="►"/>
            </a:pPr>
            <a:r>
              <a:rPr lang="en-US" sz="3200" dirty="0">
                <a:latin typeface="+mj-lt"/>
              </a:rPr>
              <a:t>Communities with no law enforcement (LE)</a:t>
            </a:r>
          </a:p>
          <a:p>
            <a:pPr marL="914400" lvl="1" indent="-457200">
              <a:buClr>
                <a:schemeClr val="accent1"/>
              </a:buClr>
              <a:buSzPct val="100000"/>
              <a:buFont typeface="Century Gothic" panose="020B0502020202020204" pitchFamily="34" charset="0"/>
              <a:buChar char="►"/>
            </a:pPr>
            <a:r>
              <a:rPr lang="en-US" sz="3200" dirty="0">
                <a:latin typeface="+mj-lt"/>
              </a:rPr>
              <a:t>Communities with limited LE (VPSO, TPO…)</a:t>
            </a:r>
          </a:p>
          <a:p>
            <a:pPr marL="914400" lvl="1" indent="-457200">
              <a:buClr>
                <a:schemeClr val="accent1"/>
              </a:buClr>
              <a:buSzPct val="100000"/>
              <a:buFont typeface="Century Gothic" panose="020B0502020202020204" pitchFamily="34" charset="0"/>
              <a:buChar char="►"/>
            </a:pPr>
            <a:r>
              <a:rPr lang="en-US" sz="3200" dirty="0">
                <a:latin typeface="+mj-lt"/>
              </a:rPr>
              <a:t>Hub Communities with municipal and/or state law enforcement</a:t>
            </a:r>
          </a:p>
          <a:p>
            <a:pPr marL="457200" indent="-457200">
              <a:buClr>
                <a:schemeClr val="accent1"/>
              </a:buClr>
              <a:buSzPct val="100000"/>
              <a:buFont typeface="Century Gothic" panose="020B0502020202020204" pitchFamily="34" charset="0"/>
              <a:buChar char="►"/>
            </a:pPr>
            <a:endParaRPr lang="en-US" sz="1200" dirty="0">
              <a:latin typeface="+mj-lt"/>
            </a:endParaRPr>
          </a:p>
          <a:p>
            <a:pPr marL="457200" indent="-457200">
              <a:buClr>
                <a:schemeClr val="accent1"/>
              </a:buClr>
              <a:buSzPct val="100000"/>
              <a:buFont typeface="Century Gothic" panose="020B0502020202020204" pitchFamily="34" charset="0"/>
              <a:buChar char="►"/>
            </a:pPr>
            <a:r>
              <a:rPr lang="en-US" sz="3200" dirty="0">
                <a:latin typeface="+mj-lt"/>
              </a:rPr>
              <a:t>Adopted:  		Curyung Tribal Council of Dillingham       </a:t>
            </a:r>
          </a:p>
          <a:p>
            <a:pPr>
              <a:buClr>
                <a:schemeClr val="accent1"/>
              </a:buClr>
              <a:buSzPct val="100000"/>
            </a:pPr>
            <a:r>
              <a:rPr lang="en-US" sz="3200" dirty="0">
                <a:latin typeface="+mj-lt"/>
              </a:rPr>
              <a:t>	                     		Native Village of Unalakleet</a:t>
            </a:r>
          </a:p>
          <a:p>
            <a:pPr marL="457200" indent="-457200">
              <a:buClr>
                <a:schemeClr val="accent1"/>
              </a:buClr>
              <a:buSzPct val="100000"/>
              <a:buFont typeface="Century Gothic" panose="020B0502020202020204" pitchFamily="34" charset="0"/>
              <a:buChar char="►"/>
            </a:pPr>
            <a:r>
              <a:rPr lang="en-US" sz="3200" dirty="0">
                <a:latin typeface="+mj-lt"/>
              </a:rPr>
              <a:t>In Progress:  	Koyukuk Native Village</a:t>
            </a:r>
          </a:p>
          <a:p>
            <a:pPr marL="457200" indent="-457200">
              <a:buClr>
                <a:schemeClr val="accent1"/>
              </a:buClr>
              <a:buSzPct val="100000"/>
              <a:buFont typeface="Century Gothic" panose="020B0502020202020204" pitchFamily="34" charset="0"/>
              <a:buChar char="►"/>
            </a:pPr>
            <a:r>
              <a:rPr lang="en-US" sz="3200" dirty="0">
                <a:latin typeface="+mj-lt"/>
              </a:rPr>
              <a:t>One Model</a:t>
            </a:r>
          </a:p>
        </p:txBody>
      </p:sp>
      <p:sp>
        <p:nvSpPr>
          <p:cNvPr id="3" name="TextBox 2">
            <a:extLst>
              <a:ext uri="{FF2B5EF4-FFF2-40B4-BE49-F238E27FC236}">
                <a16:creationId xmlns:a16="http://schemas.microsoft.com/office/drawing/2014/main" id="{8F3E84F6-35CC-416C-9BDC-3373732E2355}"/>
              </a:ext>
            </a:extLst>
          </p:cNvPr>
          <p:cNvSpPr txBox="1"/>
          <p:nvPr/>
        </p:nvSpPr>
        <p:spPr>
          <a:xfrm>
            <a:off x="157655" y="213320"/>
            <a:ext cx="11267090" cy="738664"/>
          </a:xfrm>
          <a:prstGeom prst="rect">
            <a:avLst/>
          </a:prstGeom>
          <a:noFill/>
        </p:spPr>
        <p:txBody>
          <a:bodyPr wrap="square" rtlCol="0">
            <a:spAutoFit/>
          </a:bodyPr>
          <a:lstStyle/>
          <a:p>
            <a:pPr lvl="0" algn="ctr"/>
            <a:r>
              <a:rPr lang="en-US" sz="4200" dirty="0">
                <a:latin typeface="+mj-lt"/>
              </a:rPr>
              <a:t>Alaska MMIP - Pilot Program, 3  Volunteer Tribes</a:t>
            </a:r>
          </a:p>
        </p:txBody>
      </p:sp>
      <p:pic>
        <p:nvPicPr>
          <p:cNvPr id="5" name="Picture 4">
            <a:extLst>
              <a:ext uri="{FF2B5EF4-FFF2-40B4-BE49-F238E27FC236}">
                <a16:creationId xmlns:a16="http://schemas.microsoft.com/office/drawing/2014/main" id="{1206FC70-4383-4A51-BD9E-CA0957D47E8F}"/>
              </a:ext>
            </a:extLst>
          </p:cNvPr>
          <p:cNvPicPr>
            <a:picLocks noChangeAspect="1"/>
          </p:cNvPicPr>
          <p:nvPr/>
        </p:nvPicPr>
        <p:blipFill>
          <a:blip r:embed="rId3"/>
          <a:srcRect/>
          <a:stretch/>
        </p:blipFill>
        <p:spPr>
          <a:xfrm>
            <a:off x="10690350" y="5578764"/>
            <a:ext cx="993662" cy="993662"/>
          </a:xfrm>
          <a:prstGeom prst="rect">
            <a:avLst/>
          </a:prstGeom>
          <a:ln w="5715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501345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F3E84F6-35CC-416C-9BDC-3373732E2355}"/>
              </a:ext>
            </a:extLst>
          </p:cNvPr>
          <p:cNvSpPr txBox="1"/>
          <p:nvPr/>
        </p:nvSpPr>
        <p:spPr>
          <a:xfrm>
            <a:off x="114401" y="160793"/>
            <a:ext cx="11953875" cy="1384995"/>
          </a:xfrm>
          <a:prstGeom prst="rect">
            <a:avLst/>
          </a:prstGeom>
          <a:noFill/>
        </p:spPr>
        <p:txBody>
          <a:bodyPr wrap="square" rtlCol="0">
            <a:spAutoFit/>
          </a:bodyPr>
          <a:lstStyle/>
          <a:p>
            <a:pPr lvl="0" algn="ctr"/>
            <a:r>
              <a:rPr lang="en-US" sz="4200" dirty="0">
                <a:latin typeface="+mj-lt"/>
              </a:rPr>
              <a:t>Missing &amp; Murdered Indigenous Persons</a:t>
            </a:r>
          </a:p>
          <a:p>
            <a:pPr lvl="0" algn="ctr"/>
            <a:r>
              <a:rPr lang="en-US" sz="4200" dirty="0">
                <a:latin typeface="+mj-lt"/>
              </a:rPr>
              <a:t>Tribal Community Response Plan Model - Goals</a:t>
            </a:r>
          </a:p>
        </p:txBody>
      </p:sp>
      <p:pic>
        <p:nvPicPr>
          <p:cNvPr id="4" name="Picture 3">
            <a:extLst>
              <a:ext uri="{FF2B5EF4-FFF2-40B4-BE49-F238E27FC236}">
                <a16:creationId xmlns:a16="http://schemas.microsoft.com/office/drawing/2014/main" id="{816F1182-F591-42D6-8FB6-A14E2AEF9CE8}"/>
              </a:ext>
            </a:extLst>
          </p:cNvPr>
          <p:cNvPicPr>
            <a:picLocks noChangeAspect="1"/>
          </p:cNvPicPr>
          <p:nvPr/>
        </p:nvPicPr>
        <p:blipFill>
          <a:blip r:embed="rId3"/>
          <a:srcRect/>
          <a:stretch/>
        </p:blipFill>
        <p:spPr>
          <a:xfrm>
            <a:off x="10617398" y="5578764"/>
            <a:ext cx="993662" cy="993662"/>
          </a:xfrm>
          <a:prstGeom prst="rect">
            <a:avLst/>
          </a:prstGeom>
          <a:ln w="5715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TextBox 4">
            <a:extLst>
              <a:ext uri="{FF2B5EF4-FFF2-40B4-BE49-F238E27FC236}">
                <a16:creationId xmlns:a16="http://schemas.microsoft.com/office/drawing/2014/main" id="{F1C99CC9-F84E-4230-BABB-CE26B5CB932C}"/>
              </a:ext>
            </a:extLst>
          </p:cNvPr>
          <p:cNvSpPr txBox="1"/>
          <p:nvPr/>
        </p:nvSpPr>
        <p:spPr>
          <a:xfrm>
            <a:off x="580940" y="3181737"/>
            <a:ext cx="5104243" cy="3539430"/>
          </a:xfrm>
          <a:prstGeom prst="rect">
            <a:avLst/>
          </a:prstGeom>
          <a:noFill/>
        </p:spPr>
        <p:txBody>
          <a:bodyPr wrap="square" rtlCol="0">
            <a:spAutoFit/>
          </a:bodyPr>
          <a:lstStyle/>
          <a:p>
            <a:pPr marL="457200" indent="-457200">
              <a:buClr>
                <a:schemeClr val="accent1"/>
              </a:buClr>
              <a:buSzPct val="100000"/>
              <a:buFont typeface="Wingdings" panose="05000000000000000000" pitchFamily="2" charset="2"/>
              <a:buChar char="Ø"/>
            </a:pPr>
            <a:r>
              <a:rPr lang="en-US" sz="2800" dirty="0">
                <a:latin typeface="+mj-lt"/>
              </a:rPr>
              <a:t>Find Solutions</a:t>
            </a:r>
          </a:p>
          <a:p>
            <a:pPr marL="457200" indent="-457200">
              <a:buClr>
                <a:schemeClr val="accent1"/>
              </a:buClr>
              <a:buSzPct val="100000"/>
              <a:buFont typeface="Wingdings" panose="05000000000000000000" pitchFamily="2" charset="2"/>
              <a:buChar char="Ø"/>
            </a:pPr>
            <a:r>
              <a:rPr lang="en-US" sz="2800" dirty="0">
                <a:latin typeface="+mj-lt"/>
              </a:rPr>
              <a:t>Identify Resources</a:t>
            </a:r>
          </a:p>
          <a:p>
            <a:pPr marL="457200" indent="-457200">
              <a:buClr>
                <a:schemeClr val="accent1"/>
              </a:buClr>
              <a:buSzPct val="100000"/>
              <a:buFont typeface="Wingdings" panose="05000000000000000000" pitchFamily="2" charset="2"/>
              <a:buChar char="Ø"/>
            </a:pPr>
            <a:r>
              <a:rPr lang="en-US" sz="2800" dirty="0">
                <a:latin typeface="+mj-lt"/>
              </a:rPr>
              <a:t>Build Response Capacity, Contacts, Understanding, and Collaboration</a:t>
            </a:r>
          </a:p>
          <a:p>
            <a:pPr marL="457200" indent="-457200">
              <a:buClr>
                <a:schemeClr val="accent1"/>
              </a:buClr>
              <a:buSzPct val="100000"/>
              <a:buFont typeface="Wingdings" panose="05000000000000000000" pitchFamily="2" charset="2"/>
              <a:buChar char="Ø"/>
            </a:pPr>
            <a:r>
              <a:rPr lang="en-US" sz="2800" dirty="0">
                <a:latin typeface="+mj-lt"/>
              </a:rPr>
              <a:t>Increase Reporting/Response</a:t>
            </a:r>
          </a:p>
          <a:p>
            <a:pPr marL="457200" indent="-457200">
              <a:buClr>
                <a:schemeClr val="accent1"/>
              </a:buClr>
              <a:buSzPct val="100000"/>
              <a:buFont typeface="Wingdings" panose="05000000000000000000" pitchFamily="2" charset="2"/>
              <a:buChar char="Ø"/>
            </a:pPr>
            <a:r>
              <a:rPr lang="en-US" sz="2800" dirty="0">
                <a:latin typeface="+mj-lt"/>
              </a:rPr>
              <a:t>Increasing Cultural Understanding</a:t>
            </a:r>
          </a:p>
        </p:txBody>
      </p:sp>
      <p:sp>
        <p:nvSpPr>
          <p:cNvPr id="7" name="TextBox 6">
            <a:extLst>
              <a:ext uri="{FF2B5EF4-FFF2-40B4-BE49-F238E27FC236}">
                <a16:creationId xmlns:a16="http://schemas.microsoft.com/office/drawing/2014/main" id="{906D17D7-AA94-410B-8C58-C5E45641D9F7}"/>
              </a:ext>
            </a:extLst>
          </p:cNvPr>
          <p:cNvSpPr txBox="1"/>
          <p:nvPr/>
        </p:nvSpPr>
        <p:spPr>
          <a:xfrm>
            <a:off x="5901687" y="3181737"/>
            <a:ext cx="5023824" cy="3539430"/>
          </a:xfrm>
          <a:prstGeom prst="rect">
            <a:avLst/>
          </a:prstGeom>
          <a:noFill/>
        </p:spPr>
        <p:txBody>
          <a:bodyPr wrap="square" rtlCol="0">
            <a:spAutoFit/>
          </a:bodyPr>
          <a:lstStyle/>
          <a:p>
            <a:pPr marL="457200" indent="-457200">
              <a:buClr>
                <a:schemeClr val="accent1"/>
              </a:buClr>
              <a:buSzPct val="100000"/>
              <a:buFont typeface="Wingdings" panose="05000000000000000000" pitchFamily="2" charset="2"/>
              <a:buChar char="Ø"/>
            </a:pPr>
            <a:r>
              <a:rPr lang="en-US" sz="2800" dirty="0">
                <a:latin typeface="+mj-lt"/>
              </a:rPr>
              <a:t>Foster Supportive Relationships &amp; Good Communication</a:t>
            </a:r>
          </a:p>
          <a:p>
            <a:pPr marL="457200" indent="-457200">
              <a:buClr>
                <a:schemeClr val="accent1"/>
              </a:buClr>
              <a:buSzPct val="100000"/>
              <a:buFont typeface="Wingdings" panose="05000000000000000000" pitchFamily="2" charset="2"/>
              <a:buChar char="Ø"/>
            </a:pPr>
            <a:r>
              <a:rPr lang="en-US" sz="2800" dirty="0">
                <a:latin typeface="+mj-lt"/>
              </a:rPr>
              <a:t>Build Trust</a:t>
            </a:r>
          </a:p>
          <a:p>
            <a:pPr marL="457200" indent="-457200">
              <a:buClr>
                <a:schemeClr val="accent1"/>
              </a:buClr>
              <a:buSzPct val="100000"/>
              <a:buFont typeface="Wingdings" panose="05000000000000000000" pitchFamily="2" charset="2"/>
              <a:buChar char="Ø"/>
            </a:pPr>
            <a:r>
              <a:rPr lang="en-US" sz="2800" dirty="0">
                <a:latin typeface="+mj-lt"/>
              </a:rPr>
              <a:t>Resolve Conflicts /Roadblocks</a:t>
            </a:r>
          </a:p>
          <a:p>
            <a:pPr marL="457200" indent="-457200">
              <a:buClr>
                <a:schemeClr val="accent1"/>
              </a:buClr>
              <a:buSzPct val="100000"/>
              <a:buFont typeface="Wingdings" panose="05000000000000000000" pitchFamily="2" charset="2"/>
              <a:buChar char="Ø"/>
            </a:pPr>
            <a:r>
              <a:rPr lang="en-US" sz="2800" dirty="0">
                <a:latin typeface="+mj-lt"/>
              </a:rPr>
              <a:t>Recognize Historical and Residual/Secondary Trauma</a:t>
            </a:r>
          </a:p>
          <a:p>
            <a:pPr marL="457200" indent="-457200">
              <a:buClr>
                <a:schemeClr val="accent1"/>
              </a:buClr>
              <a:buSzPct val="100000"/>
              <a:buFont typeface="Wingdings" panose="05000000000000000000" pitchFamily="2" charset="2"/>
              <a:buChar char="Ø"/>
            </a:pPr>
            <a:r>
              <a:rPr lang="en-US" sz="2800" dirty="0">
                <a:latin typeface="+mj-lt"/>
              </a:rPr>
              <a:t>Learn from Each Other</a:t>
            </a:r>
          </a:p>
        </p:txBody>
      </p:sp>
      <p:sp>
        <p:nvSpPr>
          <p:cNvPr id="8" name="TextBox 7">
            <a:extLst>
              <a:ext uri="{FF2B5EF4-FFF2-40B4-BE49-F238E27FC236}">
                <a16:creationId xmlns:a16="http://schemas.microsoft.com/office/drawing/2014/main" id="{1F3D5B10-73A5-4537-B7B6-2A3C8BDF2B86}"/>
              </a:ext>
            </a:extLst>
          </p:cNvPr>
          <p:cNvSpPr txBox="1"/>
          <p:nvPr/>
        </p:nvSpPr>
        <p:spPr>
          <a:xfrm>
            <a:off x="57200" y="1679158"/>
            <a:ext cx="12068276" cy="1384995"/>
          </a:xfrm>
          <a:prstGeom prst="rect">
            <a:avLst/>
          </a:prstGeom>
          <a:noFill/>
        </p:spPr>
        <p:txBody>
          <a:bodyPr wrap="square" rtlCol="0">
            <a:spAutoFit/>
          </a:bodyPr>
          <a:lstStyle/>
          <a:p>
            <a:pPr marL="457200" indent="-457200">
              <a:buClr>
                <a:schemeClr val="accent1"/>
              </a:buClr>
              <a:buSzPct val="100000"/>
              <a:buFont typeface="Century Gothic" panose="020B0502020202020204" pitchFamily="34" charset="0"/>
              <a:buChar char="►"/>
            </a:pPr>
            <a:r>
              <a:rPr lang="en-US" sz="2800" dirty="0">
                <a:latin typeface="+mj-lt"/>
              </a:rPr>
              <a:t>The Plan belongs to and is lead by participating Alaska Tribes and Villages.</a:t>
            </a:r>
          </a:p>
          <a:p>
            <a:pPr marL="457200" indent="-457200">
              <a:buClr>
                <a:schemeClr val="accent1"/>
              </a:buClr>
              <a:buSzPct val="100000"/>
              <a:buFont typeface="Century Gothic" panose="020B0502020202020204" pitchFamily="34" charset="0"/>
              <a:buChar char="►"/>
            </a:pPr>
            <a:r>
              <a:rPr lang="en-US" sz="2800" dirty="0">
                <a:latin typeface="+mj-lt"/>
              </a:rPr>
              <a:t>The Model is a backbone to the tribal team’s capacity building work.</a:t>
            </a:r>
          </a:p>
          <a:p>
            <a:pPr marL="457200" indent="-457200">
              <a:buClr>
                <a:schemeClr val="accent1"/>
              </a:buClr>
              <a:buSzPct val="100000"/>
              <a:buFont typeface="Century Gothic" panose="020B0502020202020204" pitchFamily="34" charset="0"/>
              <a:buChar char="►"/>
            </a:pPr>
            <a:r>
              <a:rPr lang="en-US" sz="2800" dirty="0">
                <a:latin typeface="+mj-lt"/>
              </a:rPr>
              <a:t>The Model is not the final plan document:  collaboration/relationships building</a:t>
            </a:r>
          </a:p>
        </p:txBody>
      </p:sp>
    </p:spTree>
    <p:extLst>
      <p:ext uri="{BB962C8B-B14F-4D97-AF65-F5344CB8AC3E}">
        <p14:creationId xmlns:p14="http://schemas.microsoft.com/office/powerpoint/2010/main" val="14040071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F3E84F6-35CC-416C-9BDC-3373732E2355}"/>
              </a:ext>
            </a:extLst>
          </p:cNvPr>
          <p:cNvSpPr txBox="1"/>
          <p:nvPr/>
        </p:nvSpPr>
        <p:spPr>
          <a:xfrm>
            <a:off x="246028" y="213320"/>
            <a:ext cx="11437983" cy="2031325"/>
          </a:xfrm>
          <a:prstGeom prst="rect">
            <a:avLst/>
          </a:prstGeom>
          <a:noFill/>
        </p:spPr>
        <p:txBody>
          <a:bodyPr wrap="square" rtlCol="0">
            <a:spAutoFit/>
          </a:bodyPr>
          <a:lstStyle/>
          <a:p>
            <a:pPr lvl="0" algn="ctr"/>
            <a:r>
              <a:rPr lang="en-US" sz="4200" dirty="0">
                <a:latin typeface="+mj-lt"/>
              </a:rPr>
              <a:t>Alaska Missing and Murdered Indigenous Persons:   </a:t>
            </a:r>
          </a:p>
          <a:p>
            <a:pPr lvl="0" algn="ctr"/>
            <a:r>
              <a:rPr lang="en-US" sz="4200" dirty="0">
                <a:latin typeface="+mj-lt"/>
              </a:rPr>
              <a:t>NCJTC - Child Abduction Tabletop Exercise in Indian Country – Tribal Community Response Plan</a:t>
            </a:r>
          </a:p>
        </p:txBody>
      </p:sp>
      <p:sp>
        <p:nvSpPr>
          <p:cNvPr id="2" name="TextBox 1">
            <a:extLst>
              <a:ext uri="{FF2B5EF4-FFF2-40B4-BE49-F238E27FC236}">
                <a16:creationId xmlns:a16="http://schemas.microsoft.com/office/drawing/2014/main" id="{12D20D30-FE73-4775-B6CF-52669790A578}"/>
              </a:ext>
            </a:extLst>
          </p:cNvPr>
          <p:cNvSpPr txBox="1"/>
          <p:nvPr/>
        </p:nvSpPr>
        <p:spPr>
          <a:xfrm>
            <a:off x="246028" y="2523228"/>
            <a:ext cx="11670989" cy="4770537"/>
          </a:xfrm>
          <a:prstGeom prst="rect">
            <a:avLst/>
          </a:prstGeom>
          <a:noFill/>
        </p:spPr>
        <p:txBody>
          <a:bodyPr wrap="square" rtlCol="0">
            <a:spAutoFit/>
          </a:bodyPr>
          <a:lstStyle/>
          <a:p>
            <a:pPr marL="457200" indent="-457200">
              <a:buClr>
                <a:schemeClr val="accent1"/>
              </a:buClr>
              <a:buSzPct val="100000"/>
              <a:buFont typeface="Century Gothic" panose="020B0502020202020204" pitchFamily="34" charset="0"/>
              <a:buChar char="►"/>
            </a:pPr>
            <a:r>
              <a:rPr lang="en-US" sz="3200" dirty="0">
                <a:latin typeface="+mj-lt"/>
              </a:rPr>
              <a:t>Curyung Tribal Council of Dillingham</a:t>
            </a:r>
          </a:p>
          <a:p>
            <a:pPr marL="457200" indent="-457200">
              <a:buClr>
                <a:schemeClr val="accent1"/>
              </a:buClr>
              <a:buSzPct val="100000"/>
              <a:buFont typeface="Century Gothic" panose="020B0502020202020204" pitchFamily="34" charset="0"/>
              <a:buChar char="►"/>
            </a:pPr>
            <a:r>
              <a:rPr lang="en-US" sz="3200" dirty="0">
                <a:latin typeface="+mj-lt"/>
              </a:rPr>
              <a:t>Native Village of Unalakleet</a:t>
            </a:r>
          </a:p>
          <a:p>
            <a:pPr>
              <a:buClr>
                <a:schemeClr val="accent1"/>
              </a:buClr>
              <a:buSzPct val="100000"/>
            </a:pPr>
            <a:endParaRPr lang="en-US" sz="3200" dirty="0">
              <a:latin typeface="+mj-lt"/>
            </a:endParaRPr>
          </a:p>
          <a:p>
            <a:pPr marL="914400" lvl="1" indent="-457200">
              <a:buClr>
                <a:schemeClr val="accent1"/>
              </a:buClr>
              <a:buSzPct val="100000"/>
              <a:buFont typeface="Wingdings" panose="05000000000000000000" pitchFamily="2" charset="2"/>
              <a:buChar char="Ø"/>
            </a:pPr>
            <a:r>
              <a:rPr lang="en-US" sz="3200" dirty="0">
                <a:latin typeface="+mj-lt"/>
              </a:rPr>
              <a:t>Scenario Based:  Child (14 or 16 goes missing)</a:t>
            </a:r>
          </a:p>
          <a:p>
            <a:pPr marL="914400" lvl="1" indent="-457200">
              <a:buClr>
                <a:schemeClr val="accent1"/>
              </a:buClr>
              <a:buSzPct val="100000"/>
              <a:buFont typeface="Wingdings" panose="05000000000000000000" pitchFamily="2" charset="2"/>
              <a:buChar char="Ø"/>
            </a:pPr>
            <a:r>
              <a:rPr lang="en-US" sz="3200" dirty="0">
                <a:latin typeface="+mj-lt"/>
              </a:rPr>
              <a:t>4 hours with Tribal Response Team, Stakeholder providers, and Law Enforcement </a:t>
            </a:r>
          </a:p>
          <a:p>
            <a:pPr marL="914400" lvl="1" indent="-457200">
              <a:buClr>
                <a:schemeClr val="accent1"/>
              </a:buClr>
              <a:buSzPct val="100000"/>
              <a:buFont typeface="Wingdings" panose="05000000000000000000" pitchFamily="2" charset="2"/>
              <a:buChar char="Ø"/>
            </a:pPr>
            <a:r>
              <a:rPr lang="en-US" sz="3200" dirty="0">
                <a:latin typeface="+mj-lt"/>
              </a:rPr>
              <a:t>Initial Response, On-going Response, Media, Victim                              Services, and Re-unification/Resolution…</a:t>
            </a:r>
          </a:p>
          <a:p>
            <a:pPr>
              <a:buClr>
                <a:schemeClr val="accent1"/>
              </a:buClr>
              <a:buSzPct val="100000"/>
            </a:pPr>
            <a:endParaRPr lang="en-US" sz="3200" dirty="0">
              <a:latin typeface="+mj-lt"/>
            </a:endParaRPr>
          </a:p>
          <a:p>
            <a:pPr>
              <a:buClr>
                <a:schemeClr val="accent1"/>
              </a:buClr>
              <a:buSzPct val="100000"/>
            </a:pPr>
            <a:endParaRPr lang="en-US" sz="1600" dirty="0">
              <a:latin typeface="+mj-lt"/>
            </a:endParaRPr>
          </a:p>
        </p:txBody>
      </p:sp>
      <p:pic>
        <p:nvPicPr>
          <p:cNvPr id="5" name="Picture 4">
            <a:extLst>
              <a:ext uri="{FF2B5EF4-FFF2-40B4-BE49-F238E27FC236}">
                <a16:creationId xmlns:a16="http://schemas.microsoft.com/office/drawing/2014/main" id="{1206FC70-4383-4A51-BD9E-CA0957D47E8F}"/>
              </a:ext>
            </a:extLst>
          </p:cNvPr>
          <p:cNvPicPr>
            <a:picLocks noChangeAspect="1"/>
          </p:cNvPicPr>
          <p:nvPr/>
        </p:nvPicPr>
        <p:blipFill>
          <a:blip r:embed="rId3"/>
          <a:srcRect/>
          <a:stretch/>
        </p:blipFill>
        <p:spPr>
          <a:xfrm>
            <a:off x="10690350" y="5578764"/>
            <a:ext cx="993662" cy="993662"/>
          </a:xfrm>
          <a:prstGeom prst="rect">
            <a:avLst/>
          </a:prstGeom>
          <a:ln w="5715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0249857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6FA70FD-D132-4584-B3B9-CB92F5D999E4}"/>
              </a:ext>
            </a:extLst>
          </p:cNvPr>
          <p:cNvSpPr txBox="1"/>
          <p:nvPr/>
        </p:nvSpPr>
        <p:spPr>
          <a:xfrm>
            <a:off x="141432" y="2673562"/>
            <a:ext cx="2932387" cy="2677656"/>
          </a:xfrm>
          <a:prstGeom prst="rect">
            <a:avLst/>
          </a:prstGeom>
          <a:noFill/>
        </p:spPr>
        <p:txBody>
          <a:bodyPr wrap="square" rtlCol="0">
            <a:spAutoFit/>
          </a:bodyPr>
          <a:lstStyle/>
          <a:p>
            <a:pPr algn="ctr"/>
            <a:r>
              <a:rPr lang="en-US" sz="2800" dirty="0">
                <a:solidFill>
                  <a:srgbClr val="FFFF00"/>
                </a:solidFill>
              </a:rPr>
              <a:t>Qaĝaasakung</a:t>
            </a:r>
          </a:p>
          <a:p>
            <a:pPr algn="ctr"/>
            <a:r>
              <a:rPr lang="en-US" sz="2800" dirty="0">
                <a:solidFill>
                  <a:srgbClr val="FFFF00"/>
                </a:solidFill>
              </a:rPr>
              <a:t>Gunalchéesh</a:t>
            </a:r>
          </a:p>
          <a:p>
            <a:pPr algn="ctr"/>
            <a:r>
              <a:rPr lang="en-US" sz="2800" dirty="0">
                <a:solidFill>
                  <a:srgbClr val="FFFF00"/>
                </a:solidFill>
              </a:rPr>
              <a:t>Quyana</a:t>
            </a:r>
          </a:p>
          <a:p>
            <a:pPr algn="ctr"/>
            <a:r>
              <a:rPr lang="en-US" sz="2800" dirty="0">
                <a:solidFill>
                  <a:srgbClr val="FFFF00"/>
                </a:solidFill>
              </a:rPr>
              <a:t>Enna Baasee’</a:t>
            </a:r>
          </a:p>
          <a:p>
            <a:pPr algn="ctr"/>
            <a:r>
              <a:rPr lang="en-US" sz="2800" dirty="0">
                <a:solidFill>
                  <a:srgbClr val="FFFF00"/>
                </a:solidFill>
              </a:rPr>
              <a:t>Tsin'aen  Quyanaqpak </a:t>
            </a:r>
          </a:p>
        </p:txBody>
      </p:sp>
      <p:sp>
        <p:nvSpPr>
          <p:cNvPr id="2" name="TextBox 1">
            <a:extLst>
              <a:ext uri="{FF2B5EF4-FFF2-40B4-BE49-F238E27FC236}">
                <a16:creationId xmlns:a16="http://schemas.microsoft.com/office/drawing/2014/main" id="{2C87A60A-D11F-44EE-B330-08734B5AD8AF}"/>
              </a:ext>
            </a:extLst>
          </p:cNvPr>
          <p:cNvSpPr txBox="1"/>
          <p:nvPr/>
        </p:nvSpPr>
        <p:spPr>
          <a:xfrm>
            <a:off x="8669236" y="3826802"/>
            <a:ext cx="3177771" cy="615553"/>
          </a:xfrm>
          <a:prstGeom prst="rect">
            <a:avLst/>
          </a:prstGeom>
          <a:noFill/>
        </p:spPr>
        <p:txBody>
          <a:bodyPr wrap="square" rtlCol="0">
            <a:spAutoFit/>
          </a:bodyPr>
          <a:lstStyle/>
          <a:p>
            <a:r>
              <a:rPr lang="en-US" sz="3400" dirty="0">
                <a:solidFill>
                  <a:srgbClr val="FFFF00"/>
                </a:solidFill>
              </a:rPr>
              <a:t>Any questions?</a:t>
            </a:r>
            <a:endParaRPr lang="en-US" sz="3400" dirty="0"/>
          </a:p>
        </p:txBody>
      </p:sp>
      <p:pic>
        <p:nvPicPr>
          <p:cNvPr id="9" name="Picture 8">
            <a:extLst>
              <a:ext uri="{FF2B5EF4-FFF2-40B4-BE49-F238E27FC236}">
                <a16:creationId xmlns:a16="http://schemas.microsoft.com/office/drawing/2014/main" id="{DD06E19C-D7E0-404E-BD89-2D194896E791}"/>
              </a:ext>
            </a:extLst>
          </p:cNvPr>
          <p:cNvPicPr>
            <a:picLocks noChangeAspect="1"/>
          </p:cNvPicPr>
          <p:nvPr/>
        </p:nvPicPr>
        <p:blipFill>
          <a:blip r:embed="rId3"/>
          <a:srcRect/>
          <a:stretch/>
        </p:blipFill>
        <p:spPr>
          <a:xfrm>
            <a:off x="335409" y="5576246"/>
            <a:ext cx="993662" cy="993662"/>
          </a:xfrm>
          <a:prstGeom prst="rect">
            <a:avLst/>
          </a:prstGeom>
          <a:ln w="5715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2" name="Rectangle 11">
            <a:extLst>
              <a:ext uri="{FF2B5EF4-FFF2-40B4-BE49-F238E27FC236}">
                <a16:creationId xmlns:a16="http://schemas.microsoft.com/office/drawing/2014/main" id="{D42084A9-D7F5-4925-B232-2A3E13FEABCF}"/>
              </a:ext>
            </a:extLst>
          </p:cNvPr>
          <p:cNvSpPr/>
          <p:nvPr/>
        </p:nvSpPr>
        <p:spPr>
          <a:xfrm>
            <a:off x="141432" y="324380"/>
            <a:ext cx="11909135" cy="1938992"/>
          </a:xfrm>
          <a:prstGeom prst="rect">
            <a:avLst/>
          </a:prstGeom>
        </p:spPr>
        <p:txBody>
          <a:bodyPr wrap="square">
            <a:spAutoFit/>
          </a:bodyPr>
          <a:lstStyle/>
          <a:p>
            <a:pPr algn="ctr"/>
            <a:r>
              <a:rPr lang="en-US" sz="4000" b="1" dirty="0"/>
              <a:t>TCC 38</a:t>
            </a:r>
            <a:r>
              <a:rPr lang="en-US" sz="4000" b="1" baseline="30000" dirty="0"/>
              <a:t>th</a:t>
            </a:r>
            <a:r>
              <a:rPr lang="en-US" sz="4000" b="1" dirty="0"/>
              <a:t> Annual Tribal Court Conference </a:t>
            </a:r>
          </a:p>
          <a:p>
            <a:pPr algn="ctr"/>
            <a:r>
              <a:rPr lang="en-US" sz="4000" b="1" dirty="0"/>
              <a:t>Savanna’s Act and Missing &amp; Murdered Indigenous Persons-Tribal Community Response Plan </a:t>
            </a:r>
          </a:p>
        </p:txBody>
      </p:sp>
      <p:sp>
        <p:nvSpPr>
          <p:cNvPr id="13" name="TextBox 12">
            <a:extLst>
              <a:ext uri="{FF2B5EF4-FFF2-40B4-BE49-F238E27FC236}">
                <a16:creationId xmlns:a16="http://schemas.microsoft.com/office/drawing/2014/main" id="{3894BD02-756A-4FEF-9C12-CA2A6B1B5B62}"/>
              </a:ext>
            </a:extLst>
          </p:cNvPr>
          <p:cNvSpPr txBox="1"/>
          <p:nvPr/>
        </p:nvSpPr>
        <p:spPr>
          <a:xfrm>
            <a:off x="2506055" y="2695937"/>
            <a:ext cx="6278742" cy="3970318"/>
          </a:xfrm>
          <a:prstGeom prst="rect">
            <a:avLst/>
          </a:prstGeom>
          <a:noFill/>
        </p:spPr>
        <p:txBody>
          <a:bodyPr wrap="square" rtlCol="0">
            <a:spAutoFit/>
          </a:bodyPr>
          <a:lstStyle/>
          <a:p>
            <a:pPr algn="ctr"/>
            <a:r>
              <a:rPr lang="en-US" sz="2800" dirty="0">
                <a:latin typeface="+mj-lt"/>
              </a:rPr>
              <a:t>                     </a:t>
            </a:r>
            <a:r>
              <a:rPr lang="en-US" sz="3200" b="1" dirty="0">
                <a:latin typeface="+mj-lt"/>
              </a:rPr>
              <a:t>Lane Tucker</a:t>
            </a:r>
            <a:r>
              <a:rPr lang="en-US" sz="2400" dirty="0">
                <a:latin typeface="+mj-lt"/>
              </a:rPr>
              <a:t>				 </a:t>
            </a:r>
          </a:p>
          <a:p>
            <a:pPr algn="ctr"/>
            <a:r>
              <a:rPr lang="en-US" sz="2400" dirty="0">
                <a:latin typeface="+mj-lt"/>
              </a:rPr>
              <a:t>United States Attorney</a:t>
            </a:r>
          </a:p>
          <a:p>
            <a:pPr algn="ctr"/>
            <a:r>
              <a:rPr lang="en-US" sz="2400" dirty="0">
                <a:latin typeface="+mj-lt"/>
              </a:rPr>
              <a:t>District of Alaska</a:t>
            </a:r>
          </a:p>
          <a:p>
            <a:pPr algn="ctr"/>
            <a:r>
              <a:rPr lang="en-US" sz="2400" dirty="0">
                <a:latin typeface="+mj-lt"/>
                <a:hlinkClick r:id="rId4"/>
              </a:rPr>
              <a:t>Lane.Tucker@usdoj.gov</a:t>
            </a:r>
            <a:r>
              <a:rPr lang="en-US" sz="2400" dirty="0">
                <a:latin typeface="+mj-lt"/>
              </a:rPr>
              <a:t> </a:t>
            </a:r>
          </a:p>
          <a:p>
            <a:pPr algn="ctr"/>
            <a:endParaRPr lang="en-US" sz="2400" dirty="0">
              <a:latin typeface="+mj-lt"/>
            </a:endParaRPr>
          </a:p>
          <a:p>
            <a:pPr algn="ctr"/>
            <a:r>
              <a:rPr lang="en-US" sz="2400" dirty="0">
                <a:latin typeface="+mj-lt"/>
              </a:rPr>
              <a:t>                        </a:t>
            </a:r>
            <a:r>
              <a:rPr lang="en-US" sz="2800" b="1" dirty="0">
                <a:latin typeface="+mj-lt"/>
              </a:rPr>
              <a:t>Ingrid Cumberlidge</a:t>
            </a:r>
            <a:r>
              <a:rPr lang="en-US" sz="2800" dirty="0">
                <a:latin typeface="+mj-lt"/>
              </a:rPr>
              <a:t>	</a:t>
            </a:r>
            <a:r>
              <a:rPr lang="en-US" sz="2400" dirty="0">
                <a:latin typeface="+mj-lt"/>
              </a:rPr>
              <a:t>			 </a:t>
            </a:r>
          </a:p>
          <a:p>
            <a:pPr algn="ctr"/>
            <a:r>
              <a:rPr lang="en-US" sz="2400" dirty="0">
                <a:latin typeface="+mj-lt"/>
              </a:rPr>
              <a:t>         US DOJ MMIP Coordinator      	   </a:t>
            </a:r>
          </a:p>
          <a:p>
            <a:pPr algn="ctr"/>
            <a:r>
              <a:rPr lang="en-US" sz="2400" dirty="0">
                <a:latin typeface="+mj-lt"/>
              </a:rPr>
              <a:t> US Attorney’s Office-District of Alaska</a:t>
            </a:r>
          </a:p>
          <a:p>
            <a:pPr algn="ctr"/>
            <a:r>
              <a:rPr lang="en-US" sz="2400" dirty="0">
                <a:latin typeface="+mj-lt"/>
                <a:hlinkClick r:id="rId5"/>
              </a:rPr>
              <a:t>Ingrid.Cumberlidge@usdoj.gov</a:t>
            </a:r>
            <a:r>
              <a:rPr lang="en-US" sz="2400" dirty="0">
                <a:latin typeface="+mj-lt"/>
              </a:rPr>
              <a:t>  </a:t>
            </a:r>
          </a:p>
          <a:p>
            <a:pPr algn="ctr"/>
            <a:r>
              <a:rPr lang="en-US" sz="2400" dirty="0">
                <a:solidFill>
                  <a:schemeClr val="accent6"/>
                </a:solidFill>
                <a:latin typeface="+mj-lt"/>
                <a:hlinkClick r:id="rId6">
                  <a:extLst>
                    <a:ext uri="{A12FA001-AC4F-418D-AE19-62706E023703}">
                      <ahyp:hlinkClr xmlns:ahyp="http://schemas.microsoft.com/office/drawing/2018/hyperlinkcolor" val="tx"/>
                    </a:ext>
                  </a:extLst>
                </a:hlinkClick>
              </a:rPr>
              <a:t> USAAK.MMIP@usdoj.gov</a:t>
            </a:r>
            <a:endParaRPr lang="en-US" sz="2400" dirty="0">
              <a:latin typeface="+mj-lt"/>
            </a:endParaRPr>
          </a:p>
        </p:txBody>
      </p:sp>
    </p:spTree>
    <p:extLst>
      <p:ext uri="{BB962C8B-B14F-4D97-AF65-F5344CB8AC3E}">
        <p14:creationId xmlns:p14="http://schemas.microsoft.com/office/powerpoint/2010/main" val="2453682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0FC69D4-5464-4143-9601-068D81FC5352}"/>
              </a:ext>
            </a:extLst>
          </p:cNvPr>
          <p:cNvSpPr txBox="1"/>
          <p:nvPr/>
        </p:nvSpPr>
        <p:spPr>
          <a:xfrm>
            <a:off x="357351" y="253161"/>
            <a:ext cx="11445765" cy="738664"/>
          </a:xfrm>
          <a:prstGeom prst="rect">
            <a:avLst/>
          </a:prstGeom>
          <a:noFill/>
        </p:spPr>
        <p:txBody>
          <a:bodyPr wrap="square" rtlCol="0">
            <a:spAutoFit/>
          </a:bodyPr>
          <a:lstStyle/>
          <a:p>
            <a:pPr algn="ctr"/>
            <a:r>
              <a:rPr lang="en-US" sz="4200" dirty="0"/>
              <a:t>Savanna’s Act Consultation</a:t>
            </a:r>
            <a:endParaRPr lang="en-US" sz="4000" dirty="0"/>
          </a:p>
        </p:txBody>
      </p:sp>
      <p:pic>
        <p:nvPicPr>
          <p:cNvPr id="5" name="Picture 4">
            <a:extLst>
              <a:ext uri="{FF2B5EF4-FFF2-40B4-BE49-F238E27FC236}">
                <a16:creationId xmlns:a16="http://schemas.microsoft.com/office/drawing/2014/main" id="{28D7DB45-3787-42F1-9FE0-6BC7F2E99A59}"/>
              </a:ext>
            </a:extLst>
          </p:cNvPr>
          <p:cNvPicPr>
            <a:picLocks noChangeAspect="1"/>
          </p:cNvPicPr>
          <p:nvPr/>
        </p:nvPicPr>
        <p:blipFill>
          <a:blip r:embed="rId3"/>
          <a:srcRect/>
          <a:stretch/>
        </p:blipFill>
        <p:spPr>
          <a:xfrm>
            <a:off x="10511674" y="5578764"/>
            <a:ext cx="993662" cy="993662"/>
          </a:xfrm>
          <a:prstGeom prst="rect">
            <a:avLst/>
          </a:prstGeom>
          <a:ln w="5715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6" name="TextBox 5">
            <a:extLst>
              <a:ext uri="{FF2B5EF4-FFF2-40B4-BE49-F238E27FC236}">
                <a16:creationId xmlns:a16="http://schemas.microsoft.com/office/drawing/2014/main" id="{F7AADB63-725F-4E79-B187-E3212CE62854}"/>
              </a:ext>
            </a:extLst>
          </p:cNvPr>
          <p:cNvSpPr txBox="1"/>
          <p:nvPr/>
        </p:nvSpPr>
        <p:spPr>
          <a:xfrm>
            <a:off x="1049718" y="1987824"/>
            <a:ext cx="11477298" cy="3785652"/>
          </a:xfrm>
          <a:prstGeom prst="rect">
            <a:avLst/>
          </a:prstGeom>
          <a:noFill/>
        </p:spPr>
        <p:txBody>
          <a:bodyPr wrap="square" rtlCol="0">
            <a:spAutoFit/>
          </a:bodyPr>
          <a:lstStyle/>
          <a:p>
            <a:pPr marL="457200" indent="-457200">
              <a:spcAft>
                <a:spcPts val="600"/>
              </a:spcAft>
              <a:buClr>
                <a:schemeClr val="accent1"/>
              </a:buClr>
              <a:buSzPct val="100000"/>
              <a:buFont typeface="Century Gothic" panose="020B0502020202020204" pitchFamily="34" charset="0"/>
              <a:buChar char="►"/>
            </a:pPr>
            <a:r>
              <a:rPr lang="en-US" sz="3000" dirty="0">
                <a:latin typeface="+mj-lt"/>
              </a:rPr>
              <a:t>Develop guidelines in consultation with:</a:t>
            </a:r>
          </a:p>
          <a:p>
            <a:pPr marL="457200" indent="-457200">
              <a:spcAft>
                <a:spcPts val="600"/>
              </a:spcAft>
              <a:buClr>
                <a:schemeClr val="accent1"/>
              </a:buClr>
              <a:buSzPct val="100000"/>
              <a:buFont typeface="Century Gothic" panose="020B0502020202020204" pitchFamily="34" charset="0"/>
              <a:buChar char="►"/>
            </a:pPr>
            <a:endParaRPr lang="en-US" sz="3000" dirty="0">
              <a:latin typeface="+mj-lt"/>
            </a:endParaRPr>
          </a:p>
          <a:p>
            <a:pPr marL="914400" lvl="1" indent="-457200">
              <a:spcAft>
                <a:spcPts val="600"/>
              </a:spcAft>
              <a:buClr>
                <a:schemeClr val="accent1"/>
              </a:buClr>
              <a:buSzPct val="100000"/>
              <a:buFont typeface="Century Gothic" panose="020B0502020202020204" pitchFamily="34" charset="0"/>
              <a:buChar char="►"/>
            </a:pPr>
            <a:r>
              <a:rPr lang="en-US" sz="3000" dirty="0">
                <a:latin typeface="+mj-lt"/>
              </a:rPr>
              <a:t>Tribes</a:t>
            </a:r>
          </a:p>
          <a:p>
            <a:pPr marL="914400" lvl="1" indent="-457200">
              <a:spcAft>
                <a:spcPts val="600"/>
              </a:spcAft>
              <a:buClr>
                <a:schemeClr val="accent1"/>
              </a:buClr>
              <a:buSzPct val="100000"/>
              <a:buFont typeface="Century Gothic" panose="020B0502020202020204" pitchFamily="34" charset="0"/>
              <a:buChar char="►"/>
            </a:pPr>
            <a:r>
              <a:rPr lang="en-US" sz="3000" dirty="0">
                <a:latin typeface="+mj-lt"/>
              </a:rPr>
              <a:t>Tribal, Local, State, and Federal Law Enforcement</a:t>
            </a:r>
          </a:p>
          <a:p>
            <a:pPr marL="914400" lvl="1" indent="-457200">
              <a:spcAft>
                <a:spcPts val="600"/>
              </a:spcAft>
              <a:buClr>
                <a:schemeClr val="accent1"/>
              </a:buClr>
              <a:buSzPct val="100000"/>
              <a:buFont typeface="Century Gothic" panose="020B0502020202020204" pitchFamily="34" charset="0"/>
              <a:buChar char="►"/>
            </a:pPr>
            <a:r>
              <a:rPr lang="en-US" sz="3000" dirty="0">
                <a:latin typeface="+mj-lt"/>
              </a:rPr>
              <a:t>Medical Examiners</a:t>
            </a:r>
          </a:p>
          <a:p>
            <a:pPr marL="914400" lvl="1" indent="-457200">
              <a:spcAft>
                <a:spcPts val="600"/>
              </a:spcAft>
              <a:buClr>
                <a:schemeClr val="accent1"/>
              </a:buClr>
              <a:buSzPct val="100000"/>
              <a:buFont typeface="Century Gothic" panose="020B0502020202020204" pitchFamily="34" charset="0"/>
              <a:buChar char="►"/>
            </a:pPr>
            <a:r>
              <a:rPr lang="en-US" sz="3000" dirty="0">
                <a:latin typeface="+mj-lt"/>
              </a:rPr>
              <a:t>Victim Service Providers</a:t>
            </a:r>
          </a:p>
          <a:p>
            <a:pPr marL="914400" lvl="1" indent="-457200">
              <a:spcAft>
                <a:spcPts val="600"/>
              </a:spcAft>
              <a:buClr>
                <a:schemeClr val="accent1"/>
              </a:buClr>
              <a:buSzPct val="100000"/>
              <a:buFont typeface="Century Gothic" panose="020B0502020202020204" pitchFamily="34" charset="0"/>
              <a:buChar char="►"/>
            </a:pPr>
            <a:endParaRPr lang="en-US" sz="3000" dirty="0">
              <a:latin typeface="+mj-lt"/>
            </a:endParaRPr>
          </a:p>
        </p:txBody>
      </p:sp>
    </p:spTree>
    <p:extLst>
      <p:ext uri="{BB962C8B-B14F-4D97-AF65-F5344CB8AC3E}">
        <p14:creationId xmlns:p14="http://schemas.microsoft.com/office/powerpoint/2010/main" val="2852328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0FC69D4-5464-4143-9601-068D81FC5352}"/>
              </a:ext>
            </a:extLst>
          </p:cNvPr>
          <p:cNvSpPr txBox="1"/>
          <p:nvPr/>
        </p:nvSpPr>
        <p:spPr>
          <a:xfrm>
            <a:off x="357351" y="253161"/>
            <a:ext cx="11445765" cy="738664"/>
          </a:xfrm>
          <a:prstGeom prst="rect">
            <a:avLst/>
          </a:prstGeom>
          <a:noFill/>
        </p:spPr>
        <p:txBody>
          <a:bodyPr wrap="square" rtlCol="0">
            <a:spAutoFit/>
          </a:bodyPr>
          <a:lstStyle/>
          <a:p>
            <a:pPr algn="ctr"/>
            <a:r>
              <a:rPr lang="en-US" sz="4200" dirty="0"/>
              <a:t>Savanna’s Act Goals</a:t>
            </a:r>
            <a:endParaRPr lang="en-US" sz="4000" dirty="0"/>
          </a:p>
        </p:txBody>
      </p:sp>
      <p:pic>
        <p:nvPicPr>
          <p:cNvPr id="5" name="Picture 4">
            <a:extLst>
              <a:ext uri="{FF2B5EF4-FFF2-40B4-BE49-F238E27FC236}">
                <a16:creationId xmlns:a16="http://schemas.microsoft.com/office/drawing/2014/main" id="{28D7DB45-3787-42F1-9FE0-6BC7F2E99A59}"/>
              </a:ext>
            </a:extLst>
          </p:cNvPr>
          <p:cNvPicPr>
            <a:picLocks noChangeAspect="1"/>
          </p:cNvPicPr>
          <p:nvPr/>
        </p:nvPicPr>
        <p:blipFill>
          <a:blip r:embed="rId3"/>
          <a:srcRect/>
          <a:stretch/>
        </p:blipFill>
        <p:spPr>
          <a:xfrm>
            <a:off x="10809454" y="5434932"/>
            <a:ext cx="993662" cy="993662"/>
          </a:xfrm>
          <a:prstGeom prst="rect">
            <a:avLst/>
          </a:prstGeom>
          <a:ln w="5715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6" name="TextBox 5">
            <a:extLst>
              <a:ext uri="{FF2B5EF4-FFF2-40B4-BE49-F238E27FC236}">
                <a16:creationId xmlns:a16="http://schemas.microsoft.com/office/drawing/2014/main" id="{F7AADB63-725F-4E79-B187-E3212CE62854}"/>
              </a:ext>
            </a:extLst>
          </p:cNvPr>
          <p:cNvSpPr txBox="1"/>
          <p:nvPr/>
        </p:nvSpPr>
        <p:spPr>
          <a:xfrm>
            <a:off x="325818" y="1041762"/>
            <a:ext cx="11477298" cy="5830570"/>
          </a:xfrm>
          <a:prstGeom prst="rect">
            <a:avLst/>
          </a:prstGeom>
          <a:noFill/>
        </p:spPr>
        <p:txBody>
          <a:bodyPr wrap="square" rtlCol="0">
            <a:spAutoFit/>
          </a:bodyPr>
          <a:lstStyle/>
          <a:p>
            <a:pPr marL="342900" marR="0" lvl="0" indent="-342900">
              <a:lnSpc>
                <a:spcPct val="150000"/>
              </a:lnSpc>
              <a:spcBef>
                <a:spcPts val="0"/>
              </a:spcBef>
              <a:spcAft>
                <a:spcPts val="0"/>
              </a:spcAft>
              <a:buFont typeface="+mj-lt"/>
              <a:buAutoNum type="arabicPeriod"/>
            </a:pPr>
            <a:r>
              <a:rPr lang="en-US" sz="2700" dirty="0">
                <a:effectLst/>
                <a:latin typeface="Times New Roman" panose="02020603050405020304" pitchFamily="18" charset="0"/>
                <a:ea typeface="Times New Roman" panose="02020603050405020304" pitchFamily="18" charset="0"/>
                <a:cs typeface="Courier New" panose="02070309020205020404" pitchFamily="49" charset="0"/>
              </a:rPr>
              <a:t>Clarify the responsibilities of Federal, State, Tribal, and local law enforcement agencies with respect to responding to cases of missing and murdered Indigenous People;</a:t>
            </a:r>
            <a:endParaRPr lang="en-US" sz="2700" dirty="0">
              <a:effectLst/>
              <a:latin typeface="Century Schoolbook" panose="02040604050505020304" pitchFamily="18" charset="0"/>
              <a:ea typeface="Times New Roman" panose="02020603050405020304" pitchFamily="18" charset="0"/>
              <a:cs typeface="Courier New" panose="02070309020205020404" pitchFamily="49" charset="0"/>
            </a:endParaRPr>
          </a:p>
          <a:p>
            <a:pPr marL="342900" marR="0" lvl="0" indent="-342900">
              <a:lnSpc>
                <a:spcPct val="150000"/>
              </a:lnSpc>
              <a:spcBef>
                <a:spcPts val="0"/>
              </a:spcBef>
              <a:spcAft>
                <a:spcPts val="0"/>
              </a:spcAft>
              <a:buFont typeface="+mj-lt"/>
              <a:buAutoNum type="arabicPeriod"/>
            </a:pPr>
            <a:r>
              <a:rPr lang="en-US" sz="2700" dirty="0">
                <a:effectLst/>
                <a:latin typeface="Times New Roman" panose="02020603050405020304" pitchFamily="18" charset="0"/>
                <a:ea typeface="Times New Roman" panose="02020603050405020304" pitchFamily="18" charset="0"/>
                <a:cs typeface="Courier New" panose="02070309020205020404" pitchFamily="49" charset="0"/>
              </a:rPr>
              <a:t>Increase coordination and communication among law enforcement agencies, including Medical Examiner and coroner offices;</a:t>
            </a:r>
            <a:endParaRPr lang="en-US" sz="2700" dirty="0">
              <a:effectLst/>
              <a:latin typeface="Century Schoolbook" panose="02040604050505020304" pitchFamily="18" charset="0"/>
              <a:ea typeface="Times New Roman" panose="02020603050405020304" pitchFamily="18" charset="0"/>
              <a:cs typeface="Courier New" panose="02070309020205020404" pitchFamily="49" charset="0"/>
            </a:endParaRPr>
          </a:p>
          <a:p>
            <a:pPr marL="342900" marR="0" lvl="0" indent="-342900">
              <a:lnSpc>
                <a:spcPct val="150000"/>
              </a:lnSpc>
              <a:spcBef>
                <a:spcPts val="0"/>
              </a:spcBef>
              <a:spcAft>
                <a:spcPts val="0"/>
              </a:spcAft>
              <a:buFont typeface="+mj-lt"/>
              <a:buAutoNum type="arabicPeriod"/>
            </a:pPr>
            <a:r>
              <a:rPr lang="en-US" sz="2700" dirty="0">
                <a:effectLst/>
                <a:latin typeface="Times New Roman" panose="02020603050405020304" pitchFamily="18" charset="0"/>
                <a:ea typeface="Times New Roman" panose="02020603050405020304" pitchFamily="18" charset="0"/>
                <a:cs typeface="Courier New" panose="02070309020205020404" pitchFamily="49" charset="0"/>
              </a:rPr>
              <a:t>Empower Tribal governments with the resources and information necessary to effectively respond to cases of missing and murdered Indigenous People;</a:t>
            </a:r>
          </a:p>
          <a:p>
            <a:pPr marL="342900" marR="0" lvl="0" indent="-342900">
              <a:lnSpc>
                <a:spcPct val="150000"/>
              </a:lnSpc>
              <a:spcBef>
                <a:spcPts val="0"/>
              </a:spcBef>
              <a:spcAft>
                <a:spcPts val="0"/>
              </a:spcAft>
              <a:buFont typeface="+mj-lt"/>
              <a:buAutoNum type="arabicPeriod"/>
            </a:pPr>
            <a:r>
              <a:rPr lang="en-US" sz="2700" dirty="0">
                <a:effectLst/>
                <a:latin typeface="Times New Roman" panose="02020603050405020304" pitchFamily="18" charset="0"/>
                <a:ea typeface="Times New Roman" panose="02020603050405020304" pitchFamily="18" charset="0"/>
              </a:rPr>
              <a:t>Increase the collection of data related to missing or murdered Indigenous People.</a:t>
            </a:r>
            <a:endParaRPr lang="en-US" sz="2700" dirty="0">
              <a:effectLst/>
              <a:latin typeface="Century Schoolbook" panose="02040604050505020304" pitchFamily="18" charset="0"/>
              <a:ea typeface="Times New Roman" panose="02020603050405020304" pitchFamily="18" charset="0"/>
              <a:cs typeface="Courier New" panose="02070309020205020404" pitchFamily="49" charset="0"/>
            </a:endParaRPr>
          </a:p>
        </p:txBody>
      </p:sp>
    </p:spTree>
    <p:extLst>
      <p:ext uri="{BB962C8B-B14F-4D97-AF65-F5344CB8AC3E}">
        <p14:creationId xmlns:p14="http://schemas.microsoft.com/office/powerpoint/2010/main" val="2381344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0FC69D4-5464-4143-9601-068D81FC5352}"/>
              </a:ext>
            </a:extLst>
          </p:cNvPr>
          <p:cNvSpPr txBox="1"/>
          <p:nvPr/>
        </p:nvSpPr>
        <p:spPr>
          <a:xfrm>
            <a:off x="357351" y="253161"/>
            <a:ext cx="11445765" cy="1292662"/>
          </a:xfrm>
          <a:prstGeom prst="rect">
            <a:avLst/>
          </a:prstGeom>
          <a:noFill/>
        </p:spPr>
        <p:txBody>
          <a:bodyPr wrap="square" rtlCol="0">
            <a:spAutoFit/>
          </a:bodyPr>
          <a:lstStyle/>
          <a:p>
            <a:pPr algn="ctr"/>
            <a:r>
              <a:rPr lang="en-US" sz="4200" dirty="0"/>
              <a:t>Savanna’s Act Guidelines, Protocols, Policy Areas, </a:t>
            </a:r>
          </a:p>
          <a:p>
            <a:pPr algn="ctr"/>
            <a:r>
              <a:rPr lang="en-US" sz="3600" dirty="0">
                <a:effectLst/>
                <a:latin typeface="Times New Roman" panose="02020603050405020304" pitchFamily="18" charset="0"/>
                <a:ea typeface="Times New Roman" panose="02020603050405020304" pitchFamily="18" charset="0"/>
              </a:rPr>
              <a:t>25</a:t>
            </a:r>
            <a:r>
              <a:rPr lang="en-US" sz="1800" dirty="0">
                <a:effectLst/>
                <a:latin typeface="Times New Roman" panose="02020603050405020304" pitchFamily="18" charset="0"/>
                <a:ea typeface="Times New Roman" panose="02020603050405020304" pitchFamily="18" charset="0"/>
              </a:rPr>
              <a:t> </a:t>
            </a:r>
            <a:r>
              <a:rPr lang="en-US" sz="3600" dirty="0">
                <a:effectLst/>
                <a:latin typeface="Times New Roman" panose="02020603050405020304" pitchFamily="18" charset="0"/>
                <a:ea typeface="Times New Roman" panose="02020603050405020304" pitchFamily="18" charset="0"/>
              </a:rPr>
              <a:t>U.S.C. § 5704</a:t>
            </a:r>
          </a:p>
        </p:txBody>
      </p:sp>
      <p:pic>
        <p:nvPicPr>
          <p:cNvPr id="5" name="Picture 4">
            <a:extLst>
              <a:ext uri="{FF2B5EF4-FFF2-40B4-BE49-F238E27FC236}">
                <a16:creationId xmlns:a16="http://schemas.microsoft.com/office/drawing/2014/main" id="{28D7DB45-3787-42F1-9FE0-6BC7F2E99A59}"/>
              </a:ext>
            </a:extLst>
          </p:cNvPr>
          <p:cNvPicPr>
            <a:picLocks noChangeAspect="1"/>
          </p:cNvPicPr>
          <p:nvPr/>
        </p:nvPicPr>
        <p:blipFill>
          <a:blip r:embed="rId3"/>
          <a:srcRect/>
          <a:stretch/>
        </p:blipFill>
        <p:spPr>
          <a:xfrm>
            <a:off x="10809454" y="5434932"/>
            <a:ext cx="993662" cy="993662"/>
          </a:xfrm>
          <a:prstGeom prst="rect">
            <a:avLst/>
          </a:prstGeom>
          <a:ln w="5715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6" name="TextBox 5">
            <a:extLst>
              <a:ext uri="{FF2B5EF4-FFF2-40B4-BE49-F238E27FC236}">
                <a16:creationId xmlns:a16="http://schemas.microsoft.com/office/drawing/2014/main" id="{F7AADB63-725F-4E79-B187-E3212CE62854}"/>
              </a:ext>
            </a:extLst>
          </p:cNvPr>
          <p:cNvSpPr txBox="1"/>
          <p:nvPr/>
        </p:nvSpPr>
        <p:spPr>
          <a:xfrm>
            <a:off x="357351" y="1655756"/>
            <a:ext cx="11477298" cy="4699107"/>
          </a:xfrm>
          <a:prstGeom prst="rect">
            <a:avLst/>
          </a:prstGeom>
          <a:noFill/>
        </p:spPr>
        <p:txBody>
          <a:bodyPr wrap="square" rtlCol="0">
            <a:spAutoFit/>
          </a:bodyPr>
          <a:lstStyle/>
          <a:p>
            <a:pPr marL="342900" indent="-342900">
              <a:lnSpc>
                <a:spcPct val="150000"/>
              </a:lnSpc>
              <a:buFont typeface="+mj-lt"/>
              <a:buAutoNum type="arabicPeriod"/>
            </a:pPr>
            <a:r>
              <a:rPr lang="en-US" sz="3400" dirty="0">
                <a:effectLst/>
                <a:latin typeface="Times New Roman" panose="02020603050405020304" pitchFamily="18" charset="0"/>
                <a:ea typeface="Times New Roman" panose="02020603050405020304" pitchFamily="18" charset="0"/>
                <a:cs typeface="Courier New" panose="02070309020205020404" pitchFamily="49" charset="0"/>
              </a:rPr>
              <a:t>guidelines on inter-jurisdictional cooperation among law enforcement agencies at the Tribal, Federal, State, and local levels, including inter-jurisdictional enforcement of protection orders and detailing specific responsibilities of each law enforcement agency;</a:t>
            </a:r>
            <a:endParaRPr lang="en-US" sz="3400" dirty="0">
              <a:effectLst/>
              <a:latin typeface="Century Schoolbook" panose="02040604050505020304" pitchFamily="18" charset="0"/>
              <a:ea typeface="Times New Roman" panose="02020603050405020304" pitchFamily="18" charset="0"/>
              <a:cs typeface="Courier New" panose="02070309020205020404" pitchFamily="49" charset="0"/>
            </a:endParaRPr>
          </a:p>
          <a:p>
            <a:pPr marL="342900" marR="0" lvl="0" indent="-342900">
              <a:lnSpc>
                <a:spcPct val="150000"/>
              </a:lnSpc>
              <a:spcBef>
                <a:spcPts val="0"/>
              </a:spcBef>
              <a:spcAft>
                <a:spcPts val="0"/>
              </a:spcAft>
              <a:buFont typeface="+mj-lt"/>
              <a:buAutoNum type="arabicPeriod"/>
            </a:pPr>
            <a:endParaRPr lang="en-US" sz="3400" dirty="0">
              <a:effectLst/>
              <a:latin typeface="Century Schoolbook" panose="02040604050505020304" pitchFamily="18" charset="0"/>
              <a:ea typeface="Times New Roman" panose="02020603050405020304" pitchFamily="18" charset="0"/>
              <a:cs typeface="Courier New" panose="02070309020205020404" pitchFamily="49" charset="0"/>
            </a:endParaRPr>
          </a:p>
        </p:txBody>
      </p:sp>
    </p:spTree>
    <p:extLst>
      <p:ext uri="{BB962C8B-B14F-4D97-AF65-F5344CB8AC3E}">
        <p14:creationId xmlns:p14="http://schemas.microsoft.com/office/powerpoint/2010/main" val="3727161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0FC69D4-5464-4143-9601-068D81FC5352}"/>
              </a:ext>
            </a:extLst>
          </p:cNvPr>
          <p:cNvSpPr txBox="1"/>
          <p:nvPr/>
        </p:nvSpPr>
        <p:spPr>
          <a:xfrm>
            <a:off x="357351" y="253161"/>
            <a:ext cx="11445765" cy="1384995"/>
          </a:xfrm>
          <a:prstGeom prst="rect">
            <a:avLst/>
          </a:prstGeom>
          <a:noFill/>
        </p:spPr>
        <p:txBody>
          <a:bodyPr wrap="square" rtlCol="0">
            <a:spAutoFit/>
          </a:bodyPr>
          <a:lstStyle/>
          <a:p>
            <a:pPr algn="ctr"/>
            <a:r>
              <a:rPr lang="en-US" sz="4200" dirty="0"/>
              <a:t>Savanna’s Act Guidelines, Protocols, Policy Areas</a:t>
            </a:r>
          </a:p>
          <a:p>
            <a:pPr algn="ctr"/>
            <a:r>
              <a:rPr lang="en-US" sz="4200" dirty="0"/>
              <a:t>Jurisdictional Cooperation</a:t>
            </a:r>
          </a:p>
        </p:txBody>
      </p:sp>
      <p:pic>
        <p:nvPicPr>
          <p:cNvPr id="5" name="Picture 4">
            <a:extLst>
              <a:ext uri="{FF2B5EF4-FFF2-40B4-BE49-F238E27FC236}">
                <a16:creationId xmlns:a16="http://schemas.microsoft.com/office/drawing/2014/main" id="{28D7DB45-3787-42F1-9FE0-6BC7F2E99A59}"/>
              </a:ext>
            </a:extLst>
          </p:cNvPr>
          <p:cNvPicPr>
            <a:picLocks noChangeAspect="1"/>
          </p:cNvPicPr>
          <p:nvPr/>
        </p:nvPicPr>
        <p:blipFill>
          <a:blip r:embed="rId3"/>
          <a:srcRect/>
          <a:stretch/>
        </p:blipFill>
        <p:spPr>
          <a:xfrm>
            <a:off x="11031593" y="5434932"/>
            <a:ext cx="993662" cy="993662"/>
          </a:xfrm>
          <a:prstGeom prst="rect">
            <a:avLst/>
          </a:prstGeom>
          <a:ln w="5715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 name="Content Placeholder 3">
            <a:extLst>
              <a:ext uri="{FF2B5EF4-FFF2-40B4-BE49-F238E27FC236}">
                <a16:creationId xmlns:a16="http://schemas.microsoft.com/office/drawing/2014/main" id="{EE51CCC9-0D4C-40FA-AB31-9BF891969537}"/>
              </a:ext>
            </a:extLst>
          </p:cNvPr>
          <p:cNvSpPr>
            <a:spLocks noGrp="1"/>
          </p:cNvSpPr>
          <p:nvPr>
            <p:ph sz="half" idx="1"/>
          </p:nvPr>
        </p:nvSpPr>
        <p:spPr/>
        <p:txBody>
          <a:bodyPr>
            <a:normAutofit fontScale="92500" lnSpcReduction="10000"/>
          </a:bodyPr>
          <a:lstStyle/>
          <a:p>
            <a:r>
              <a:rPr lang="en-US" dirty="0"/>
              <a:t>Lead Investigative Agency maintains the file.</a:t>
            </a:r>
          </a:p>
          <a:p>
            <a:r>
              <a:rPr lang="en-US" dirty="0"/>
              <a:t>Lead Investigative Agency communicates with all law enforcement in the area.</a:t>
            </a:r>
          </a:p>
          <a:p>
            <a:r>
              <a:rPr lang="en-US" dirty="0"/>
              <a:t>Tribes encourage and supported in developing your Tribal Community Response Plan to MMIP. </a:t>
            </a:r>
          </a:p>
          <a:p>
            <a:r>
              <a:rPr lang="en-US" dirty="0"/>
              <a:t>Report MMIP as soon as possible.</a:t>
            </a:r>
          </a:p>
          <a:p>
            <a:endParaRPr lang="en-US" dirty="0"/>
          </a:p>
        </p:txBody>
      </p:sp>
      <p:sp>
        <p:nvSpPr>
          <p:cNvPr id="7" name="Content Placeholder 6">
            <a:extLst>
              <a:ext uri="{FF2B5EF4-FFF2-40B4-BE49-F238E27FC236}">
                <a16:creationId xmlns:a16="http://schemas.microsoft.com/office/drawing/2014/main" id="{A752FAE5-25AE-4A91-BB34-CA3EBA6DC54D}"/>
              </a:ext>
            </a:extLst>
          </p:cNvPr>
          <p:cNvSpPr>
            <a:spLocks noGrp="1"/>
          </p:cNvSpPr>
          <p:nvPr>
            <p:ph sz="half" idx="2"/>
          </p:nvPr>
        </p:nvSpPr>
        <p:spPr/>
        <p:txBody>
          <a:bodyPr>
            <a:normAutofit fontScale="92500" lnSpcReduction="10000"/>
          </a:bodyPr>
          <a:lstStyle/>
          <a:p>
            <a:r>
              <a:rPr lang="en-US" dirty="0"/>
              <a:t>Lead LE as appropriate seek AST and Federal investigative assistance.</a:t>
            </a:r>
          </a:p>
          <a:p>
            <a:r>
              <a:rPr lang="en-US" dirty="0"/>
              <a:t>Federal Resource Coordinator:  US Attorney Tribal Liaison and MMIP Coordinator will provide coordination and support to seek State and Federal LE support.</a:t>
            </a:r>
          </a:p>
          <a:p>
            <a:r>
              <a:rPr lang="en-US" dirty="0"/>
              <a:t>Tribal Court Orders Full Faith and Credit.</a:t>
            </a:r>
          </a:p>
          <a:p>
            <a:r>
              <a:rPr lang="en-US" dirty="0"/>
              <a:t>Encourage Tribal public safety funding opportunities.</a:t>
            </a:r>
          </a:p>
        </p:txBody>
      </p:sp>
    </p:spTree>
    <p:extLst>
      <p:ext uri="{BB962C8B-B14F-4D97-AF65-F5344CB8AC3E}">
        <p14:creationId xmlns:p14="http://schemas.microsoft.com/office/powerpoint/2010/main" val="2637910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0FC69D4-5464-4143-9601-068D81FC5352}"/>
              </a:ext>
            </a:extLst>
          </p:cNvPr>
          <p:cNvSpPr txBox="1"/>
          <p:nvPr/>
        </p:nvSpPr>
        <p:spPr>
          <a:xfrm>
            <a:off x="357351" y="253161"/>
            <a:ext cx="11445765" cy="1292662"/>
          </a:xfrm>
          <a:prstGeom prst="rect">
            <a:avLst/>
          </a:prstGeom>
          <a:noFill/>
        </p:spPr>
        <p:txBody>
          <a:bodyPr wrap="square" rtlCol="0">
            <a:spAutoFit/>
          </a:bodyPr>
          <a:lstStyle/>
          <a:p>
            <a:pPr algn="ctr"/>
            <a:r>
              <a:rPr lang="en-US" sz="4200" dirty="0"/>
              <a:t>Savanna’s Act Guidelines, Protocols, Policy Areas, </a:t>
            </a:r>
          </a:p>
          <a:p>
            <a:pPr algn="ctr"/>
            <a:r>
              <a:rPr lang="en-US" sz="3600" dirty="0">
                <a:effectLst/>
                <a:latin typeface="Times New Roman" panose="02020603050405020304" pitchFamily="18" charset="0"/>
                <a:ea typeface="Times New Roman" panose="02020603050405020304" pitchFamily="18" charset="0"/>
              </a:rPr>
              <a:t>25</a:t>
            </a:r>
            <a:r>
              <a:rPr lang="en-US" sz="1800" dirty="0">
                <a:effectLst/>
                <a:latin typeface="Times New Roman" panose="02020603050405020304" pitchFamily="18" charset="0"/>
                <a:ea typeface="Times New Roman" panose="02020603050405020304" pitchFamily="18" charset="0"/>
              </a:rPr>
              <a:t> </a:t>
            </a:r>
            <a:r>
              <a:rPr lang="en-US" sz="3600" dirty="0">
                <a:effectLst/>
                <a:latin typeface="Times New Roman" panose="02020603050405020304" pitchFamily="18" charset="0"/>
                <a:ea typeface="Times New Roman" panose="02020603050405020304" pitchFamily="18" charset="0"/>
              </a:rPr>
              <a:t>U.S.C. § 5704</a:t>
            </a:r>
          </a:p>
        </p:txBody>
      </p:sp>
      <p:pic>
        <p:nvPicPr>
          <p:cNvPr id="5" name="Picture 4">
            <a:extLst>
              <a:ext uri="{FF2B5EF4-FFF2-40B4-BE49-F238E27FC236}">
                <a16:creationId xmlns:a16="http://schemas.microsoft.com/office/drawing/2014/main" id="{28D7DB45-3787-42F1-9FE0-6BC7F2E99A59}"/>
              </a:ext>
            </a:extLst>
          </p:cNvPr>
          <p:cNvPicPr>
            <a:picLocks noChangeAspect="1"/>
          </p:cNvPicPr>
          <p:nvPr/>
        </p:nvPicPr>
        <p:blipFill>
          <a:blip r:embed="rId3"/>
          <a:srcRect/>
          <a:stretch/>
        </p:blipFill>
        <p:spPr>
          <a:xfrm>
            <a:off x="10809454" y="5434932"/>
            <a:ext cx="993662" cy="993662"/>
          </a:xfrm>
          <a:prstGeom prst="rect">
            <a:avLst/>
          </a:prstGeom>
          <a:ln w="5715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6" name="TextBox 5">
            <a:extLst>
              <a:ext uri="{FF2B5EF4-FFF2-40B4-BE49-F238E27FC236}">
                <a16:creationId xmlns:a16="http://schemas.microsoft.com/office/drawing/2014/main" id="{F7AADB63-725F-4E79-B187-E3212CE62854}"/>
              </a:ext>
            </a:extLst>
          </p:cNvPr>
          <p:cNvSpPr txBox="1"/>
          <p:nvPr/>
        </p:nvSpPr>
        <p:spPr>
          <a:xfrm>
            <a:off x="471651" y="2087556"/>
            <a:ext cx="11477298" cy="2484078"/>
          </a:xfrm>
          <a:prstGeom prst="rect">
            <a:avLst/>
          </a:prstGeom>
          <a:noFill/>
        </p:spPr>
        <p:txBody>
          <a:bodyPr wrap="square" rtlCol="0">
            <a:spAutoFit/>
          </a:bodyPr>
          <a:lstStyle/>
          <a:p>
            <a:pPr marL="742950" indent="-742950">
              <a:lnSpc>
                <a:spcPct val="150000"/>
              </a:lnSpc>
              <a:buAutoNum type="arabicPeriod" startAt="2"/>
            </a:pPr>
            <a:r>
              <a:rPr lang="en-US" sz="3600" dirty="0">
                <a:effectLst/>
                <a:latin typeface="Times New Roman" panose="02020603050405020304" pitchFamily="18" charset="0"/>
                <a:ea typeface="Times New Roman" panose="02020603050405020304" pitchFamily="18" charset="0"/>
                <a:cs typeface="Courier New" panose="02070309020205020404" pitchFamily="49" charset="0"/>
              </a:rPr>
              <a:t>best practices in conducting searches for missing 	Indigenous People;</a:t>
            </a:r>
          </a:p>
          <a:p>
            <a:pPr>
              <a:lnSpc>
                <a:spcPct val="150000"/>
              </a:lnSpc>
            </a:pPr>
            <a:endParaRPr lang="en-US" sz="3600" dirty="0">
              <a:effectLst/>
              <a:latin typeface="Century Schoolbook" panose="02040604050505020304" pitchFamily="18" charset="0"/>
              <a:ea typeface="Times New Roman" panose="02020603050405020304" pitchFamily="18" charset="0"/>
              <a:cs typeface="Courier New" panose="02070309020205020404" pitchFamily="49" charset="0"/>
            </a:endParaRPr>
          </a:p>
        </p:txBody>
      </p:sp>
    </p:spTree>
    <p:extLst>
      <p:ext uri="{BB962C8B-B14F-4D97-AF65-F5344CB8AC3E}">
        <p14:creationId xmlns:p14="http://schemas.microsoft.com/office/powerpoint/2010/main" val="2927102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0FC69D4-5464-4143-9601-068D81FC5352}"/>
              </a:ext>
            </a:extLst>
          </p:cNvPr>
          <p:cNvSpPr txBox="1"/>
          <p:nvPr/>
        </p:nvSpPr>
        <p:spPr>
          <a:xfrm>
            <a:off x="357351" y="253161"/>
            <a:ext cx="11445765" cy="1384995"/>
          </a:xfrm>
          <a:prstGeom prst="rect">
            <a:avLst/>
          </a:prstGeom>
          <a:noFill/>
        </p:spPr>
        <p:txBody>
          <a:bodyPr wrap="square" rtlCol="0">
            <a:spAutoFit/>
          </a:bodyPr>
          <a:lstStyle/>
          <a:p>
            <a:pPr algn="ctr"/>
            <a:r>
              <a:rPr lang="en-US" sz="4200" dirty="0"/>
              <a:t>Savanna’s Act Guidelines, Protocols, Policy Areas</a:t>
            </a:r>
          </a:p>
          <a:p>
            <a:pPr algn="ctr"/>
            <a:r>
              <a:rPr lang="en-US" sz="4200" dirty="0"/>
              <a:t>Best Practices for Conducting Searches</a:t>
            </a:r>
          </a:p>
        </p:txBody>
      </p:sp>
      <p:pic>
        <p:nvPicPr>
          <p:cNvPr id="5" name="Picture 4">
            <a:extLst>
              <a:ext uri="{FF2B5EF4-FFF2-40B4-BE49-F238E27FC236}">
                <a16:creationId xmlns:a16="http://schemas.microsoft.com/office/drawing/2014/main" id="{28D7DB45-3787-42F1-9FE0-6BC7F2E99A59}"/>
              </a:ext>
            </a:extLst>
          </p:cNvPr>
          <p:cNvPicPr>
            <a:picLocks noChangeAspect="1"/>
          </p:cNvPicPr>
          <p:nvPr/>
        </p:nvPicPr>
        <p:blipFill>
          <a:blip r:embed="rId3"/>
          <a:srcRect/>
          <a:stretch/>
        </p:blipFill>
        <p:spPr>
          <a:xfrm>
            <a:off x="11031593" y="5434932"/>
            <a:ext cx="993662" cy="993662"/>
          </a:xfrm>
          <a:prstGeom prst="rect">
            <a:avLst/>
          </a:prstGeom>
          <a:ln w="5715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 name="Content Placeholder 3">
            <a:extLst>
              <a:ext uri="{FF2B5EF4-FFF2-40B4-BE49-F238E27FC236}">
                <a16:creationId xmlns:a16="http://schemas.microsoft.com/office/drawing/2014/main" id="{EE51CCC9-0D4C-40FA-AB31-9BF891969537}"/>
              </a:ext>
            </a:extLst>
          </p:cNvPr>
          <p:cNvSpPr>
            <a:spLocks noGrp="1"/>
          </p:cNvSpPr>
          <p:nvPr>
            <p:ph sz="half" idx="1"/>
          </p:nvPr>
        </p:nvSpPr>
        <p:spPr/>
        <p:txBody>
          <a:bodyPr>
            <a:noAutofit/>
          </a:bodyPr>
          <a:lstStyle/>
          <a:p>
            <a:pPr algn="just">
              <a:lnSpc>
                <a:spcPct val="100000"/>
              </a:lnSpc>
            </a:pPr>
            <a:r>
              <a:rPr lang="en-US" sz="2400" dirty="0"/>
              <a:t>All Law enforcement encouraged to review and develop missing protocols.</a:t>
            </a:r>
          </a:p>
          <a:p>
            <a:pPr algn="just">
              <a:lnSpc>
                <a:spcPct val="100000"/>
              </a:lnSpc>
            </a:pPr>
            <a:r>
              <a:rPr lang="en-US" sz="2400" dirty="0"/>
              <a:t> AST to activate search and rescue support.</a:t>
            </a:r>
          </a:p>
          <a:p>
            <a:pPr algn="just">
              <a:lnSpc>
                <a:spcPct val="100000"/>
              </a:lnSpc>
            </a:pPr>
            <a:r>
              <a:rPr lang="en-US" sz="2400" dirty="0"/>
              <a:t>DPS-AST to active Amber and Silver Alert. </a:t>
            </a:r>
          </a:p>
          <a:p>
            <a:pPr algn="just">
              <a:lnSpc>
                <a:spcPct val="100000"/>
              </a:lnSpc>
            </a:pPr>
            <a:r>
              <a:rPr lang="en-US" sz="2400" dirty="0"/>
              <a:t>Consider FEMA (Federal Emergency Management Agency) IPAWS (Integrated Public Alert and Warning System)</a:t>
            </a:r>
          </a:p>
          <a:p>
            <a:pPr marL="0" indent="0" algn="just">
              <a:lnSpc>
                <a:spcPct val="170000"/>
              </a:lnSpc>
              <a:buNone/>
            </a:pPr>
            <a:endParaRPr lang="en-US" sz="2000" dirty="0"/>
          </a:p>
        </p:txBody>
      </p:sp>
      <p:sp>
        <p:nvSpPr>
          <p:cNvPr id="7" name="Content Placeholder 6">
            <a:extLst>
              <a:ext uri="{FF2B5EF4-FFF2-40B4-BE49-F238E27FC236}">
                <a16:creationId xmlns:a16="http://schemas.microsoft.com/office/drawing/2014/main" id="{A752FAE5-25AE-4A91-BB34-CA3EBA6DC54D}"/>
              </a:ext>
            </a:extLst>
          </p:cNvPr>
          <p:cNvSpPr>
            <a:spLocks noGrp="1"/>
          </p:cNvSpPr>
          <p:nvPr>
            <p:ph sz="half" idx="2"/>
          </p:nvPr>
        </p:nvSpPr>
        <p:spPr>
          <a:xfrm>
            <a:off x="6319840" y="1825624"/>
            <a:ext cx="5483276" cy="4930775"/>
          </a:xfrm>
        </p:spPr>
        <p:txBody>
          <a:bodyPr>
            <a:noAutofit/>
          </a:bodyPr>
          <a:lstStyle/>
          <a:p>
            <a:pPr>
              <a:lnSpc>
                <a:spcPct val="150000"/>
              </a:lnSpc>
              <a:spcBef>
                <a:spcPts val="0"/>
              </a:spcBef>
            </a:pPr>
            <a:r>
              <a:rPr lang="en-US" sz="2200" dirty="0">
                <a:effectLst/>
                <a:ea typeface="Times New Roman" panose="02020603050405020304" pitchFamily="18" charset="0"/>
                <a:cs typeface="Courier New" panose="02070309020205020404" pitchFamily="49" charset="0"/>
              </a:rPr>
              <a:t>Tribes encouraged to: </a:t>
            </a:r>
          </a:p>
          <a:p>
            <a:pPr>
              <a:lnSpc>
                <a:spcPct val="150000"/>
              </a:lnSpc>
              <a:spcBef>
                <a:spcPts val="0"/>
              </a:spcBef>
            </a:pPr>
            <a:r>
              <a:rPr lang="en-US" sz="2200" dirty="0">
                <a:effectLst/>
                <a:ea typeface="Times New Roman" panose="02020603050405020304" pitchFamily="18" charset="0"/>
                <a:cs typeface="Courier New" panose="02070309020205020404" pitchFamily="49" charset="0"/>
              </a:rPr>
              <a:t>Identify volunteers/staff</a:t>
            </a:r>
          </a:p>
          <a:p>
            <a:pPr>
              <a:lnSpc>
                <a:spcPct val="150000"/>
              </a:lnSpc>
              <a:spcBef>
                <a:spcPts val="0"/>
              </a:spcBef>
            </a:pPr>
            <a:r>
              <a:rPr lang="en-US" sz="2200" dirty="0">
                <a:effectLst/>
                <a:ea typeface="Times New Roman" panose="02020603050405020304" pitchFamily="18" charset="0"/>
                <a:cs typeface="Courier New" panose="02070309020205020404" pitchFamily="49" charset="0"/>
              </a:rPr>
              <a:t>Identify command/coordination center</a:t>
            </a:r>
          </a:p>
          <a:p>
            <a:pPr>
              <a:lnSpc>
                <a:spcPct val="150000"/>
              </a:lnSpc>
              <a:spcBef>
                <a:spcPts val="0"/>
              </a:spcBef>
            </a:pPr>
            <a:r>
              <a:rPr lang="en-US" sz="2200" dirty="0">
                <a:effectLst/>
                <a:ea typeface="Times New Roman" panose="02020603050405020304" pitchFamily="18" charset="0"/>
                <a:cs typeface="Courier New" panose="02070309020205020404" pitchFamily="49" charset="0"/>
              </a:rPr>
              <a:t>Plan for and coordinate food and water</a:t>
            </a:r>
          </a:p>
          <a:p>
            <a:pPr>
              <a:lnSpc>
                <a:spcPct val="150000"/>
              </a:lnSpc>
              <a:spcBef>
                <a:spcPts val="0"/>
              </a:spcBef>
            </a:pPr>
            <a:r>
              <a:rPr lang="en-US" sz="2200" dirty="0">
                <a:effectLst/>
                <a:ea typeface="Times New Roman" panose="02020603050405020304" pitchFamily="18" charset="0"/>
                <a:cs typeface="Courier New" panose="02070309020205020404" pitchFamily="49" charset="0"/>
              </a:rPr>
              <a:t>Coordinate Tribal/village leadership if no law enforcement in the community and notify AST as soon as possible.</a:t>
            </a:r>
          </a:p>
          <a:p>
            <a:pPr>
              <a:lnSpc>
                <a:spcPct val="150000"/>
              </a:lnSpc>
              <a:spcBef>
                <a:spcPts val="0"/>
              </a:spcBef>
            </a:pPr>
            <a:r>
              <a:rPr lang="en-US" sz="2200" dirty="0">
                <a:effectLst/>
                <a:ea typeface="Times New Roman" panose="02020603050405020304" pitchFamily="18" charset="0"/>
                <a:cs typeface="Courier New" panose="02070309020205020404" pitchFamily="49" charset="0"/>
              </a:rPr>
              <a:t>Designate a method to disseminate      information via VHF radio…. </a:t>
            </a:r>
          </a:p>
        </p:txBody>
      </p:sp>
    </p:spTree>
    <p:extLst>
      <p:ext uri="{BB962C8B-B14F-4D97-AF65-F5344CB8AC3E}">
        <p14:creationId xmlns:p14="http://schemas.microsoft.com/office/powerpoint/2010/main" val="289630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7AADB63-725F-4E79-B187-E3212CE62854}"/>
              </a:ext>
            </a:extLst>
          </p:cNvPr>
          <p:cNvSpPr txBox="1"/>
          <p:nvPr/>
        </p:nvSpPr>
        <p:spPr>
          <a:xfrm>
            <a:off x="325818" y="1401756"/>
            <a:ext cx="11477298" cy="5408725"/>
          </a:xfrm>
          <a:prstGeom prst="rect">
            <a:avLst/>
          </a:prstGeom>
          <a:noFill/>
        </p:spPr>
        <p:txBody>
          <a:bodyPr wrap="square" rtlCol="0">
            <a:spAutoFit/>
          </a:bodyPr>
          <a:lstStyle/>
          <a:p>
            <a:pPr marL="514350" indent="-514350">
              <a:lnSpc>
                <a:spcPct val="150000"/>
              </a:lnSpc>
              <a:spcAft>
                <a:spcPts val="600"/>
              </a:spcAft>
              <a:buAutoNum type="arabicPeriod" startAt="3"/>
            </a:pPr>
            <a:r>
              <a:rPr lang="en-US" sz="3300" dirty="0">
                <a:effectLst/>
                <a:latin typeface="Times New Roman" panose="02020603050405020304" pitchFamily="18" charset="0"/>
                <a:ea typeface="Times New Roman" panose="02020603050405020304" pitchFamily="18" charset="0"/>
                <a:cs typeface="Courier New" panose="02070309020205020404" pitchFamily="49" charset="0"/>
              </a:rPr>
              <a:t>standards on the collection, reporting, and analysis of data and</a:t>
            </a:r>
          </a:p>
          <a:p>
            <a:pPr>
              <a:lnSpc>
                <a:spcPct val="150000"/>
              </a:lnSpc>
            </a:pPr>
            <a:r>
              <a:rPr lang="en-US" sz="3300" dirty="0">
                <a:effectLst/>
                <a:latin typeface="Times New Roman" panose="02020603050405020304" pitchFamily="18" charset="0"/>
                <a:ea typeface="Times New Roman" panose="02020603050405020304" pitchFamily="18" charset="0"/>
                <a:cs typeface="Courier New" panose="02070309020205020404" pitchFamily="49" charset="0"/>
              </a:rPr>
              <a:t> 	information on missing persons and unidentified human 	remains, and information on culturally appropriate identification 	and handling of human remains identified as Indigenous, 	including guidance stating that all appropriate information 	related to missing or murdered Indigenous persons be        </a:t>
            </a:r>
          </a:p>
          <a:p>
            <a:pPr>
              <a:lnSpc>
                <a:spcPct val="150000"/>
              </a:lnSpc>
            </a:pPr>
            <a:r>
              <a:rPr lang="en-US" sz="3300" dirty="0">
                <a:latin typeface="Times New Roman" panose="02020603050405020304" pitchFamily="18" charset="0"/>
                <a:ea typeface="Times New Roman" panose="02020603050405020304" pitchFamily="18" charset="0"/>
                <a:cs typeface="Courier New" panose="02070309020205020404" pitchFamily="49" charset="0"/>
              </a:rPr>
              <a:t>    </a:t>
            </a:r>
            <a:r>
              <a:rPr lang="en-US" sz="3300" dirty="0">
                <a:effectLst/>
                <a:latin typeface="Times New Roman" panose="02020603050405020304" pitchFamily="18" charset="0"/>
                <a:ea typeface="Times New Roman" panose="02020603050405020304" pitchFamily="18" charset="0"/>
                <a:cs typeface="Courier New" panose="02070309020205020404" pitchFamily="49" charset="0"/>
              </a:rPr>
              <a:t>entered in a timely manner into applicable databases;</a:t>
            </a:r>
            <a:endParaRPr lang="en-US" sz="3300" dirty="0">
              <a:effectLst/>
              <a:latin typeface="Century Schoolbook" panose="02040604050505020304" pitchFamily="18" charset="0"/>
              <a:ea typeface="Times New Roman" panose="02020603050405020304" pitchFamily="18" charset="0"/>
              <a:cs typeface="Courier New" panose="02070309020205020404" pitchFamily="49" charset="0"/>
            </a:endParaRPr>
          </a:p>
        </p:txBody>
      </p:sp>
      <p:sp>
        <p:nvSpPr>
          <p:cNvPr id="3" name="TextBox 2">
            <a:extLst>
              <a:ext uri="{FF2B5EF4-FFF2-40B4-BE49-F238E27FC236}">
                <a16:creationId xmlns:a16="http://schemas.microsoft.com/office/drawing/2014/main" id="{A0FC69D4-5464-4143-9601-068D81FC5352}"/>
              </a:ext>
            </a:extLst>
          </p:cNvPr>
          <p:cNvSpPr txBox="1"/>
          <p:nvPr/>
        </p:nvSpPr>
        <p:spPr>
          <a:xfrm>
            <a:off x="357351" y="253161"/>
            <a:ext cx="11445765" cy="1169551"/>
          </a:xfrm>
          <a:prstGeom prst="rect">
            <a:avLst/>
          </a:prstGeom>
          <a:noFill/>
        </p:spPr>
        <p:txBody>
          <a:bodyPr wrap="square" rtlCol="0">
            <a:spAutoFit/>
          </a:bodyPr>
          <a:lstStyle/>
          <a:p>
            <a:pPr algn="ctr"/>
            <a:r>
              <a:rPr lang="en-US" sz="4200" dirty="0"/>
              <a:t>Savanna’s Act Guidelines, Protocols, Policy Areas, </a:t>
            </a:r>
          </a:p>
          <a:p>
            <a:pPr algn="ctr"/>
            <a:r>
              <a:rPr lang="en-US" sz="2800" dirty="0">
                <a:effectLst/>
                <a:latin typeface="Times New Roman" panose="02020603050405020304" pitchFamily="18" charset="0"/>
                <a:ea typeface="Times New Roman" panose="02020603050405020304" pitchFamily="18" charset="0"/>
              </a:rPr>
              <a:t>25 U.S.C. § 5704</a:t>
            </a:r>
          </a:p>
        </p:txBody>
      </p:sp>
      <p:pic>
        <p:nvPicPr>
          <p:cNvPr id="5" name="Picture 4">
            <a:extLst>
              <a:ext uri="{FF2B5EF4-FFF2-40B4-BE49-F238E27FC236}">
                <a16:creationId xmlns:a16="http://schemas.microsoft.com/office/drawing/2014/main" id="{28D7DB45-3787-42F1-9FE0-6BC7F2E99A59}"/>
              </a:ext>
            </a:extLst>
          </p:cNvPr>
          <p:cNvPicPr>
            <a:picLocks noChangeAspect="1"/>
          </p:cNvPicPr>
          <p:nvPr/>
        </p:nvPicPr>
        <p:blipFill>
          <a:blip r:embed="rId3"/>
          <a:srcRect/>
          <a:stretch/>
        </p:blipFill>
        <p:spPr>
          <a:xfrm>
            <a:off x="10872520" y="5611177"/>
            <a:ext cx="993662" cy="993662"/>
          </a:xfrm>
          <a:prstGeom prst="rect">
            <a:avLst/>
          </a:prstGeom>
          <a:ln w="5715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686130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78C29CCF842EE4FA1AD31979760D64D" ma:contentTypeVersion="12" ma:contentTypeDescription="Create a new document." ma:contentTypeScope="" ma:versionID="0791bcdfa9e79de6dd01e4d413b358e1">
  <xsd:schema xmlns:xsd="http://www.w3.org/2001/XMLSchema" xmlns:xs="http://www.w3.org/2001/XMLSchema" xmlns:p="http://schemas.microsoft.com/office/2006/metadata/properties" xmlns:ns2="8c0b13de-b187-42c9-a7fe-c9674987933e" xmlns:ns3="ac76a1e0-a3b7-404f-8a98-460987389827" targetNamespace="http://schemas.microsoft.com/office/2006/metadata/properties" ma:root="true" ma:fieldsID="b93b4e8ef7ba8099de8985bc1d560126" ns2:_="" ns3:_="">
    <xsd:import namespace="8c0b13de-b187-42c9-a7fe-c9674987933e"/>
    <xsd:import namespace="ac76a1e0-a3b7-404f-8a98-46098738982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0b13de-b187-42c9-a7fe-c967498793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c76a1e0-a3b7-404f-8a98-460987389827"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1B407D3-52DB-42C7-B352-B53DF4550A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c0b13de-b187-42c9-a7fe-c9674987933e"/>
    <ds:schemaRef ds:uri="ac76a1e0-a3b7-404f-8a98-46098738982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36F4EE9-5FDA-4C14-BEAF-C67D1335ECF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9772</TotalTime>
  <Words>1780</Words>
  <Application>Microsoft Office PowerPoint</Application>
  <PresentationFormat>Widescreen</PresentationFormat>
  <Paragraphs>249</Paragraphs>
  <Slides>26</Slides>
  <Notes>26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Arial</vt:lpstr>
      <vt:lpstr>Arial Black</vt:lpstr>
      <vt:lpstr>Calibri</vt:lpstr>
      <vt:lpstr>Century Gothic</vt:lpstr>
      <vt:lpstr>Century Schoolbook</vt:lpstr>
      <vt:lpstr>Corbel</vt:lpstr>
      <vt:lpstr>Times New Roman</vt:lpstr>
      <vt:lpstr>Wingdings</vt:lpstr>
      <vt:lpstr>Depth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Cumberlidge, Ingrid (USAAK) [Contractor]</dc:creator>
  <cp:lastModifiedBy>Cumberlidge, Ingrid (USAAK) [Contractor]</cp:lastModifiedBy>
  <cp:revision>124</cp:revision>
  <cp:lastPrinted>2022-01-20T17:47:24Z</cp:lastPrinted>
  <dcterms:created xsi:type="dcterms:W3CDTF">2021-03-04T18:57:25Z</dcterms:created>
  <dcterms:modified xsi:type="dcterms:W3CDTF">2022-08-05T08:20:46Z</dcterms:modified>
</cp:coreProperties>
</file>