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86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63D5-D8D1-4F64-8AC1-071611B9D5AD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F876B-C85F-4089-AE8E-02CBC772F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59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63D5-D8D1-4F64-8AC1-071611B9D5AD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F876B-C85F-4089-AE8E-02CBC772F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953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63D5-D8D1-4F64-8AC1-071611B9D5AD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F876B-C85F-4089-AE8E-02CBC772F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0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63D5-D8D1-4F64-8AC1-071611B9D5AD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F876B-C85F-4089-AE8E-02CBC772F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958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63D5-D8D1-4F64-8AC1-071611B9D5AD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F876B-C85F-4089-AE8E-02CBC772F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679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63D5-D8D1-4F64-8AC1-071611B9D5AD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F876B-C85F-4089-AE8E-02CBC772F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526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63D5-D8D1-4F64-8AC1-071611B9D5AD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F876B-C85F-4089-AE8E-02CBC772F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38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63D5-D8D1-4F64-8AC1-071611B9D5AD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F876B-C85F-4089-AE8E-02CBC772F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82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63D5-D8D1-4F64-8AC1-071611B9D5AD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F876B-C85F-4089-AE8E-02CBC772F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700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63D5-D8D1-4F64-8AC1-071611B9D5AD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F876B-C85F-4089-AE8E-02CBC772F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54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63D5-D8D1-4F64-8AC1-071611B9D5AD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F876B-C85F-4089-AE8E-02CBC772F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42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D63D5-D8D1-4F64-8AC1-071611B9D5AD}" type="datetimeFigureOut">
              <a:rPr lang="en-US" smtClean="0"/>
              <a:t>7/29/2022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F876B-C85F-4089-AE8E-02CBC772F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77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2590799"/>
          </a:xfrm>
        </p:spPr>
        <p:txBody>
          <a:bodyPr>
            <a:normAutofit fontScale="90000"/>
          </a:bodyPr>
          <a:lstStyle/>
          <a:p>
            <a:r>
              <a:rPr lang="en-US" sz="6000" i="1" dirty="0">
                <a:latin typeface="Bookman Old Style" panose="02050604050505020204" pitchFamily="18" charset="0"/>
              </a:rPr>
              <a:t>Circle Peacemaking:</a:t>
            </a:r>
            <a:br>
              <a:rPr lang="en-US" i="1" dirty="0">
                <a:latin typeface="Bookman Old Style" panose="02050604050505020204" pitchFamily="18" charset="0"/>
              </a:rPr>
            </a:br>
            <a:br>
              <a:rPr lang="en-US" i="1" dirty="0">
                <a:latin typeface="Bookman Old Style" panose="02050604050505020204" pitchFamily="18" charset="0"/>
              </a:rPr>
            </a:br>
            <a:r>
              <a:rPr lang="en-US" i="1" dirty="0">
                <a:latin typeface="Bookman Old Style" panose="02050604050505020204" pitchFamily="18" charset="0"/>
              </a:rPr>
              <a:t>A Timeless Practice Becomes Trendy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1800" dirty="0">
                <a:latin typeface="Bookman Old Style" panose="02050604050505020204" pitchFamily="18" charset="0"/>
              </a:rPr>
              <a:t>Presenter: Ka.oosh (Mike A. Jackson-Retired Magistrate Judge)</a:t>
            </a:r>
          </a:p>
          <a:p>
            <a:r>
              <a:rPr lang="en-US" sz="1800" dirty="0">
                <a:latin typeface="Bookman Old Style" panose="02050604050505020204" pitchFamily="18" charset="0"/>
              </a:rPr>
              <a:t>Kake District Court </a:t>
            </a:r>
          </a:p>
          <a:p>
            <a:r>
              <a:rPr lang="en-US" sz="1800" dirty="0">
                <a:latin typeface="Bookman Old Style" panose="02050604050505020204" pitchFamily="18" charset="0"/>
              </a:rPr>
              <a:t>Kake, Alaska</a:t>
            </a:r>
          </a:p>
          <a:p>
            <a:r>
              <a:rPr lang="en-US" sz="1800" b="1" i="1" dirty="0">
                <a:latin typeface="Bookman Old Style" panose="02050604050505020204" pitchFamily="18" charset="0"/>
              </a:rPr>
              <a:t>Tanana Chiefs Conference</a:t>
            </a:r>
          </a:p>
          <a:p>
            <a:r>
              <a:rPr lang="en-US" sz="1800" b="1" i="1" dirty="0">
                <a:latin typeface="Bookman Old Style" panose="02050604050505020204" pitchFamily="18" charset="0"/>
              </a:rPr>
              <a:t>38</a:t>
            </a:r>
            <a:r>
              <a:rPr lang="en-US" sz="1800" b="1" i="1" baseline="30000" dirty="0">
                <a:latin typeface="Bookman Old Style" panose="02050604050505020204" pitchFamily="18" charset="0"/>
              </a:rPr>
              <a:t>th</a:t>
            </a:r>
            <a:r>
              <a:rPr lang="en-US" sz="1800" b="1" i="1" dirty="0">
                <a:latin typeface="Bookman Old Style" panose="02050604050505020204" pitchFamily="18" charset="0"/>
              </a:rPr>
              <a:t> Annual Alaska Tribal Court Conference</a:t>
            </a:r>
          </a:p>
          <a:p>
            <a:r>
              <a:rPr lang="en-US" sz="1800" b="1" i="1" dirty="0">
                <a:latin typeface="Bookman Old Style" panose="02050604050505020204" pitchFamily="18" charset="0"/>
              </a:rPr>
              <a:t>August 2-5, 2022 – Fairbanks, AK</a:t>
            </a:r>
          </a:p>
        </p:txBody>
      </p:sp>
    </p:spTree>
    <p:extLst>
      <p:ext uri="{BB962C8B-B14F-4D97-AF65-F5344CB8AC3E}">
        <p14:creationId xmlns:p14="http://schemas.microsoft.com/office/powerpoint/2010/main" val="2982614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>
              <a:spcBef>
                <a:spcPts val="2400"/>
              </a:spcBef>
            </a:pPr>
            <a:r>
              <a:rPr lang="en-US" b="1" i="1" u="sng" kern="0" dirty="0">
                <a:solidFill>
                  <a:srgbClr val="365F91"/>
                </a:solidFill>
                <a:latin typeface="Cambria"/>
                <a:ea typeface="Times New Roman"/>
                <a:cs typeface="Times New Roman"/>
              </a:rPr>
              <a:t>KAKE CIRCLE PEACEMAKING</a:t>
            </a:r>
            <a:br>
              <a:rPr lang="en-US" sz="3200" b="1" kern="0" dirty="0">
                <a:solidFill>
                  <a:srgbClr val="365F91"/>
                </a:solidFill>
                <a:latin typeface="Cambria"/>
                <a:ea typeface="Times New Roman"/>
                <a:cs typeface="Times New Roma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400" b="1" dirty="0">
                <a:latin typeface="Bookman Old Style" panose="02050604050505020204" pitchFamily="18" charset="0"/>
              </a:rPr>
              <a:t>-</a:t>
            </a:r>
            <a:r>
              <a:rPr lang="en-US" sz="1600" b="1" dirty="0">
                <a:latin typeface="Bookman Old Style" panose="02050604050505020204" pitchFamily="18" charset="0"/>
              </a:rPr>
              <a:t>Our Way of Life-</a:t>
            </a:r>
          </a:p>
          <a:p>
            <a:pPr marL="0" indent="0" algn="ctr">
              <a:buNone/>
            </a:pPr>
            <a:r>
              <a:rPr lang="en-US" sz="1400" b="1" i="1" u="sng" dirty="0">
                <a:latin typeface="Bookman Old Style" panose="02050604050505020204" pitchFamily="18" charset="0"/>
              </a:rPr>
              <a:t>CORE COMMUNITY VALUES</a:t>
            </a:r>
          </a:p>
          <a:p>
            <a:pPr marL="0" indent="0" algn="ctr">
              <a:buNone/>
            </a:pPr>
            <a:r>
              <a:rPr lang="en-US" sz="2000" b="1" dirty="0">
                <a:latin typeface="Bookman Old Style" panose="02050604050505020204" pitchFamily="18" charset="0"/>
              </a:rPr>
              <a:t>OUR ORIGINAL “LAWS OF THE LAND”</a:t>
            </a:r>
          </a:p>
          <a:p>
            <a:pPr marL="0" indent="0" algn="ctr">
              <a:buNone/>
            </a:pPr>
            <a:endParaRPr lang="en-US" sz="1400" b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2000" b="1" dirty="0">
                <a:latin typeface="Bookman Old Style" panose="02050604050505020204" pitchFamily="18" charset="0"/>
              </a:rPr>
              <a:t>Respect</a:t>
            </a:r>
            <a:r>
              <a:rPr lang="en-US" sz="2000" dirty="0">
                <a:latin typeface="Bookman Old Style" panose="02050604050505020204" pitchFamily="18" charset="0"/>
              </a:rPr>
              <a:t>: </a:t>
            </a:r>
            <a:r>
              <a:rPr lang="en-US" sz="2000" b="1" dirty="0">
                <a:latin typeface="Bookman Old Style" panose="02050604050505020204" pitchFamily="18" charset="0"/>
              </a:rPr>
              <a:t>of self, Elders, Others, Property, Everything</a:t>
            </a:r>
          </a:p>
          <a:p>
            <a:pPr marL="0" indent="0">
              <a:buNone/>
            </a:pPr>
            <a:r>
              <a:rPr lang="en-US" sz="2000" b="1" dirty="0">
                <a:latin typeface="Bookman Old Style" panose="02050604050505020204" pitchFamily="18" charset="0"/>
              </a:rPr>
              <a:t>Forgiveness: of self and of Others</a:t>
            </a:r>
          </a:p>
          <a:p>
            <a:pPr marL="0" indent="0">
              <a:buNone/>
            </a:pPr>
            <a:r>
              <a:rPr lang="en-US" sz="2000" b="1" dirty="0">
                <a:latin typeface="Bookman Old Style" panose="02050604050505020204" pitchFamily="18" charset="0"/>
              </a:rPr>
              <a:t>Love:  of oneself and Others</a:t>
            </a:r>
          </a:p>
          <a:p>
            <a:pPr marL="0" indent="0">
              <a:buNone/>
            </a:pPr>
            <a:r>
              <a:rPr lang="en-US" sz="2000" b="1" dirty="0">
                <a:latin typeface="Bookman Old Style" panose="02050604050505020204" pitchFamily="18" charset="0"/>
              </a:rPr>
              <a:t>Family:  your Clan, your Community and your Generosity</a:t>
            </a:r>
          </a:p>
          <a:p>
            <a:pPr marL="0" indent="0">
              <a:buNone/>
            </a:pPr>
            <a:r>
              <a:rPr lang="en-US" sz="2000" b="1" dirty="0">
                <a:latin typeface="Bookman Old Style" panose="02050604050505020204" pitchFamily="18" charset="0"/>
              </a:rPr>
              <a:t>Humor/Health:  a good  balance: of Physical, Mental, Emotional and Spiritual</a:t>
            </a:r>
          </a:p>
          <a:p>
            <a:pPr marL="0" indent="0">
              <a:buNone/>
            </a:pPr>
            <a:r>
              <a:rPr lang="en-US" sz="2000" b="1" dirty="0">
                <a:latin typeface="Bookman Old Style" panose="02050604050505020204" pitchFamily="18" charset="0"/>
              </a:rPr>
              <a:t>Honesty:  you cannot remember all the lies…</a:t>
            </a:r>
          </a:p>
          <a:p>
            <a:pPr marL="0" indent="0">
              <a:buNone/>
            </a:pPr>
            <a:r>
              <a:rPr lang="en-US" sz="2000" b="1" dirty="0">
                <a:latin typeface="Bookman Old Style" panose="02050604050505020204" pitchFamily="18" charset="0"/>
              </a:rPr>
              <a:t>Sharing:  Happiness, Grieving, Customary &amp; Traditional Gathering…</a:t>
            </a:r>
          </a:p>
          <a:p>
            <a:pPr marL="0" indent="0">
              <a:buNone/>
            </a:pPr>
            <a:r>
              <a:rPr lang="en-US" sz="2000" b="1" dirty="0">
                <a:latin typeface="Bookman Old Style" panose="02050604050505020204" pitchFamily="18" charset="0"/>
              </a:rPr>
              <a:t>Leadership:  Being a Good Listener, Servant</a:t>
            </a:r>
          </a:p>
          <a:p>
            <a:pPr marL="0" indent="0">
              <a:buNone/>
            </a:pPr>
            <a:endParaRPr lang="en-US" sz="12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dirty="0">
                <a:latin typeface="Bookman Old Style" panose="02050604050505020204" pitchFamily="18" charset="0"/>
              </a:rPr>
              <a:t>Etc…Also Know As: “The Good Red Road”  There are many more Values that can be listed…</a:t>
            </a:r>
          </a:p>
        </p:txBody>
      </p:sp>
    </p:spTree>
    <p:extLst>
      <p:ext uri="{BB962C8B-B14F-4D97-AF65-F5344CB8AC3E}">
        <p14:creationId xmlns:p14="http://schemas.microsoft.com/office/powerpoint/2010/main" val="3699717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u="sng" dirty="0">
                <a:latin typeface="Bookman Old Style" panose="02050604050505020204" pitchFamily="18" charset="0"/>
              </a:rPr>
              <a:t>Guidelines for Circle Peacemaking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Gunalcheesh (Thank You) for you all being here.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Circle begins in a good way (Prayer or Silence) -Stand &amp; Hold Hands-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Everyone is Equal, when we sit in a Circle for Peacemaking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One Person Talks at a time (Talk from the Heart-Life Experiences)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We Respect each other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We Do Not Point the Blame (We look Forward)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Take Timely Breaks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Everyone is Inclusive (We respect one‘s right to not comment)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Everyone in the Room is Part of the Circle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Everything Said in the Circle is </a:t>
            </a:r>
            <a:r>
              <a:rPr lang="en-US" sz="2000" i="1" dirty="0"/>
              <a:t>CONFIDENTIAL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Circle Ends in a good way (Prayer or Silence) –Stand &amp; Hold Hands-</a:t>
            </a:r>
          </a:p>
        </p:txBody>
      </p:sp>
    </p:spTree>
    <p:extLst>
      <p:ext uri="{BB962C8B-B14F-4D97-AF65-F5344CB8AC3E}">
        <p14:creationId xmlns:p14="http://schemas.microsoft.com/office/powerpoint/2010/main" val="3387956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Bookman Old Style" panose="02050604050505020204" pitchFamily="18" charset="0"/>
              </a:rPr>
              <a:t>COMMUNITY JUSTICE: An Overview of Some 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400" b="1" i="1" dirty="0">
                <a:latin typeface="Bookman Old Style" panose="02050604050505020204" pitchFamily="18" charset="0"/>
              </a:rPr>
              <a:t>BUILDS COMMUNITY – DEVELOPS:</a:t>
            </a:r>
          </a:p>
          <a:p>
            <a:r>
              <a:rPr lang="en-US" sz="1200" dirty="0">
                <a:latin typeface="Bookman Old Style" panose="02050604050505020204" pitchFamily="18" charset="0"/>
              </a:rPr>
              <a:t>Community resources for prevention and healing</a:t>
            </a:r>
          </a:p>
          <a:p>
            <a:r>
              <a:rPr lang="en-US" sz="1200" dirty="0">
                <a:latin typeface="Bookman Old Style" panose="02050604050505020204" pitchFamily="18" charset="0"/>
              </a:rPr>
              <a:t>Conflict Resolution and Participatory Skill</a:t>
            </a:r>
          </a:p>
          <a:p>
            <a:r>
              <a:rPr lang="en-US" sz="1200" dirty="0">
                <a:latin typeface="Bookman Old Style" panose="02050604050505020204" pitchFamily="18" charset="0"/>
              </a:rPr>
              <a:t>Connections to Community (victims, offenders and all others)</a:t>
            </a:r>
          </a:p>
          <a:p>
            <a:r>
              <a:rPr lang="en-US" sz="1200" dirty="0">
                <a:latin typeface="Bookman Old Style" panose="02050604050505020204" pitchFamily="18" charset="0"/>
              </a:rPr>
              <a:t>Better Relationships</a:t>
            </a:r>
          </a:p>
          <a:p>
            <a:r>
              <a:rPr lang="en-US" sz="1200" dirty="0">
                <a:latin typeface="Bookman Old Style" panose="02050604050505020204" pitchFamily="18" charset="0"/>
              </a:rPr>
              <a:t>Respect &amp; Understanding within the Community</a:t>
            </a:r>
          </a:p>
          <a:p>
            <a:r>
              <a:rPr lang="en-US" sz="1200" dirty="0">
                <a:latin typeface="Bookman Old Style" panose="02050604050505020204" pitchFamily="18" charset="0"/>
              </a:rPr>
              <a:t>Ability of Individuals, families &amp; Communities to take more responsibility for resolving conflicts</a:t>
            </a:r>
          </a:p>
          <a:p>
            <a:r>
              <a:rPr lang="en-US" sz="1200" dirty="0">
                <a:latin typeface="Bookman Old Style" panose="02050604050505020204" pitchFamily="18" charset="0"/>
              </a:rPr>
              <a:t>Community self-reliance</a:t>
            </a:r>
          </a:p>
          <a:p>
            <a:pPr marL="0" indent="0">
              <a:buNone/>
            </a:pPr>
            <a:r>
              <a:rPr lang="en-US" sz="1400" b="1" i="1" dirty="0">
                <a:latin typeface="Bookman Old Style" panose="02050604050505020204" pitchFamily="18" charset="0"/>
              </a:rPr>
              <a:t>IMPROVES SERVICE DELIVERY:</a:t>
            </a:r>
          </a:p>
          <a:p>
            <a:r>
              <a:rPr lang="en-US" sz="1200" dirty="0">
                <a:latin typeface="Bookman Old Style" panose="02050604050505020204" pitchFamily="18" charset="0"/>
              </a:rPr>
              <a:t>Faster response to problems</a:t>
            </a:r>
          </a:p>
          <a:p>
            <a:r>
              <a:rPr lang="en-US" sz="1200" dirty="0">
                <a:latin typeface="Bookman Old Style" panose="02050604050505020204" pitchFamily="18" charset="0"/>
              </a:rPr>
              <a:t>Coordinates Community, Government and Family Resources</a:t>
            </a:r>
          </a:p>
          <a:p>
            <a:r>
              <a:rPr lang="en-US" sz="1200" dirty="0">
                <a:latin typeface="Bookman Old Style" panose="02050604050505020204" pitchFamily="18" charset="0"/>
              </a:rPr>
              <a:t>Sensitizes solutions to local conditions</a:t>
            </a:r>
          </a:p>
          <a:p>
            <a:r>
              <a:rPr lang="en-US" sz="1200" dirty="0">
                <a:latin typeface="Bookman Old Style" panose="02050604050505020204" pitchFamily="18" charset="0"/>
              </a:rPr>
              <a:t>Addresses Cause – Not Just Symptoms</a:t>
            </a:r>
          </a:p>
          <a:p>
            <a:pPr marL="0" indent="0">
              <a:buNone/>
            </a:pPr>
            <a:r>
              <a:rPr lang="en-US" sz="1400" b="1" i="1" dirty="0">
                <a:latin typeface="Bookman Old Style" panose="02050604050505020204" pitchFamily="18" charset="0"/>
              </a:rPr>
              <a:t>REDUCES:</a:t>
            </a:r>
          </a:p>
          <a:p>
            <a:r>
              <a:rPr lang="en-US" sz="1200" dirty="0">
                <a:latin typeface="Bookman Old Style" panose="02050604050505020204" pitchFamily="18" charset="0"/>
              </a:rPr>
              <a:t>Recidivism</a:t>
            </a:r>
          </a:p>
          <a:p>
            <a:r>
              <a:rPr lang="en-US" sz="1200" dirty="0">
                <a:latin typeface="Bookman Old Style" panose="02050604050505020204" pitchFamily="18" charset="0"/>
              </a:rPr>
              <a:t>Dependence upon Government</a:t>
            </a:r>
          </a:p>
          <a:p>
            <a:r>
              <a:rPr lang="en-US" sz="1200" dirty="0">
                <a:latin typeface="Bookman Old Style" panose="02050604050505020204" pitchFamily="18" charset="0"/>
              </a:rPr>
              <a:t>Costs to State &amp; Community</a:t>
            </a:r>
          </a:p>
          <a:p>
            <a:pPr marL="0" indent="0">
              <a:buNone/>
            </a:pPr>
            <a:r>
              <a:rPr lang="en-US" sz="1400" b="1" i="1" dirty="0">
                <a:latin typeface="Bookman Old Style" panose="02050604050505020204" pitchFamily="18" charset="0"/>
              </a:rPr>
              <a:t>CHANGES INVESTMENT FROM:</a:t>
            </a:r>
          </a:p>
          <a:p>
            <a:r>
              <a:rPr lang="en-US" sz="1400" dirty="0">
                <a:latin typeface="Bookman Old Style" panose="02050604050505020204" pitchFamily="18" charset="0"/>
              </a:rPr>
              <a:t>Processing Crime to Healing Individuals, Families and Communities</a:t>
            </a:r>
          </a:p>
          <a:p>
            <a:r>
              <a:rPr lang="en-US" sz="1400" dirty="0">
                <a:latin typeface="Bookman Old Style" panose="02050604050505020204" pitchFamily="18" charset="0"/>
              </a:rPr>
              <a:t>Professionals to Community Resources</a:t>
            </a:r>
          </a:p>
          <a:p>
            <a:pPr marL="0" indent="0" algn="ctr">
              <a:buNone/>
            </a:pPr>
            <a:r>
              <a:rPr lang="en-US" sz="1400" b="1">
                <a:latin typeface="Bookman Old Style" panose="02050604050505020204" pitchFamily="18" charset="0"/>
              </a:rPr>
              <a:t>CIRCLES BROADENS </a:t>
            </a:r>
            <a:r>
              <a:rPr lang="en-US" sz="1400" b="1" dirty="0">
                <a:latin typeface="Bookman Old Style" panose="02050604050505020204" pitchFamily="18" charset="0"/>
              </a:rPr>
              <a:t>THE BASE OF COMMUNITY INVOLVEMENT</a:t>
            </a:r>
          </a:p>
        </p:txBody>
      </p:sp>
    </p:spTree>
    <p:extLst>
      <p:ext uri="{BB962C8B-B14F-4D97-AF65-F5344CB8AC3E}">
        <p14:creationId xmlns:p14="http://schemas.microsoft.com/office/powerpoint/2010/main" val="1011507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Bookman Old Style" panose="02050604050505020204" pitchFamily="18" charset="0"/>
              </a:rPr>
              <a:t>KEEPERS OF THE CIRCLE (Facilitators)</a:t>
            </a:r>
            <a:br>
              <a:rPr lang="en-US" sz="2000" b="1" dirty="0">
                <a:latin typeface="Bookman Old Style" panose="02050604050505020204" pitchFamily="18" charset="0"/>
              </a:rPr>
            </a:br>
            <a:r>
              <a:rPr lang="en-US" sz="1200" b="1" dirty="0">
                <a:latin typeface="Bookman Old Style" panose="02050604050505020204" pitchFamily="18" charset="0"/>
              </a:rPr>
              <a:t>How to Help Move Circles Towards Consensus</a:t>
            </a:r>
            <a:endParaRPr lang="en-US" sz="20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b="1" dirty="0"/>
              <a:t>Guide Process:  </a:t>
            </a:r>
          </a:p>
          <a:p>
            <a:pPr marL="0" indent="0">
              <a:buNone/>
            </a:pPr>
            <a:r>
              <a:rPr lang="en-US" sz="1200" b="1" dirty="0"/>
              <a:t>	</a:t>
            </a:r>
            <a:r>
              <a:rPr lang="en-US" sz="1200" dirty="0"/>
              <a:t>Guidelines have been developed within our Community.  We ask for your suggestions to help our Circle.</a:t>
            </a:r>
          </a:p>
          <a:p>
            <a:pPr marL="0" indent="0">
              <a:buNone/>
            </a:pPr>
            <a:r>
              <a:rPr lang="en-US" sz="1200" b="1" dirty="0"/>
              <a:t>Promote Equality: </a:t>
            </a:r>
            <a:r>
              <a:rPr lang="en-US" sz="1200" dirty="0"/>
              <a:t> </a:t>
            </a:r>
          </a:p>
          <a:p>
            <a:pPr marL="0" indent="0">
              <a:buNone/>
            </a:pPr>
            <a:r>
              <a:rPr lang="en-US" sz="1200" dirty="0"/>
              <a:t>	We all have important experiences &amp; something to offer.  Keep in mind how much time we have together &amp; 	comments </a:t>
            </a:r>
            <a:r>
              <a:rPr lang="en-US" sz="1200" i="1" dirty="0"/>
              <a:t>should be kept with a set time limit-by the Keeper of the Circle</a:t>
            </a:r>
            <a:r>
              <a:rPr lang="en-US" sz="1200" dirty="0"/>
              <a:t>.</a:t>
            </a:r>
          </a:p>
          <a:p>
            <a:pPr marL="0" indent="0">
              <a:buNone/>
            </a:pPr>
            <a:r>
              <a:rPr lang="en-US" sz="1200" b="1" dirty="0"/>
              <a:t>Generate Respect:  </a:t>
            </a:r>
          </a:p>
          <a:p>
            <a:pPr marL="0" indent="0">
              <a:buNone/>
            </a:pPr>
            <a:r>
              <a:rPr lang="en-US" sz="1200" b="1" dirty="0"/>
              <a:t>	</a:t>
            </a:r>
            <a:r>
              <a:rPr lang="en-US" sz="1200" dirty="0"/>
              <a:t>We all are different – but all have something to learn from each other.</a:t>
            </a:r>
          </a:p>
          <a:p>
            <a:pPr marL="0" indent="0">
              <a:buNone/>
            </a:pPr>
            <a:r>
              <a:rPr lang="en-US" sz="1200" b="1" dirty="0"/>
              <a:t>Share Responsibility:  </a:t>
            </a:r>
          </a:p>
          <a:p>
            <a:pPr marL="0" indent="0">
              <a:buNone/>
            </a:pPr>
            <a:r>
              <a:rPr lang="en-US" sz="1200" b="1" dirty="0"/>
              <a:t>	</a:t>
            </a:r>
            <a:r>
              <a:rPr lang="en-US" sz="1200" dirty="0"/>
              <a:t>Problem belongs to all of us – and all of us have a responsibility for finding Solutions</a:t>
            </a:r>
          </a:p>
          <a:p>
            <a:pPr marL="0" indent="0">
              <a:buNone/>
            </a:pPr>
            <a:r>
              <a:rPr lang="en-US" sz="1200" b="1" dirty="0"/>
              <a:t>Encourage New Ideas:  </a:t>
            </a:r>
          </a:p>
          <a:p>
            <a:pPr marL="0" indent="0">
              <a:buNone/>
            </a:pPr>
            <a:r>
              <a:rPr lang="en-US" sz="1200" b="1" dirty="0"/>
              <a:t>	</a:t>
            </a:r>
            <a:r>
              <a:rPr lang="en-US" sz="1200" dirty="0"/>
              <a:t>Every idea is a good one – and helps us Work Together to find answers</a:t>
            </a:r>
          </a:p>
          <a:p>
            <a:pPr marL="0" indent="0">
              <a:buNone/>
            </a:pPr>
            <a:r>
              <a:rPr lang="en-US" sz="1200" b="1" dirty="0"/>
              <a:t>Seek Solutions that “Benefit Everyone”:  </a:t>
            </a:r>
          </a:p>
          <a:p>
            <a:pPr marL="0" indent="0">
              <a:buNone/>
            </a:pPr>
            <a:r>
              <a:rPr lang="en-US" sz="1200" b="1" dirty="0"/>
              <a:t>	</a:t>
            </a:r>
            <a:r>
              <a:rPr lang="en-US" sz="1200" dirty="0"/>
              <a:t>Can we find a way to meet the needs of all who seek help Today?</a:t>
            </a:r>
          </a:p>
          <a:p>
            <a:pPr marL="0" indent="0">
              <a:buNone/>
            </a:pPr>
            <a:r>
              <a:rPr lang="en-US" sz="1200" b="1" dirty="0"/>
              <a:t>Promote Brain Storming:  </a:t>
            </a:r>
          </a:p>
          <a:p>
            <a:pPr marL="0" indent="0">
              <a:buNone/>
            </a:pPr>
            <a:r>
              <a:rPr lang="en-US" sz="1200" b="1" dirty="0"/>
              <a:t>	</a:t>
            </a:r>
            <a:r>
              <a:rPr lang="en-US" sz="1200" dirty="0"/>
              <a:t>Can we imagine some new ways to deal with these challenges?</a:t>
            </a:r>
          </a:p>
          <a:p>
            <a:pPr marL="0" indent="0">
              <a:buNone/>
            </a:pPr>
            <a:r>
              <a:rPr lang="en-US" sz="1200" b="1" dirty="0"/>
              <a:t>Call Timely Breaks:  </a:t>
            </a:r>
          </a:p>
          <a:p>
            <a:pPr marL="0" indent="0">
              <a:buNone/>
            </a:pPr>
            <a:r>
              <a:rPr lang="en-US" sz="1200" b="1" dirty="0"/>
              <a:t>	</a:t>
            </a:r>
            <a:r>
              <a:rPr lang="en-US" sz="1200" dirty="0"/>
              <a:t>We have accomplished a lot, I’d like to summarize what we have done and have left to do before taking a break.</a:t>
            </a:r>
          </a:p>
          <a:p>
            <a:pPr marL="0" indent="0">
              <a:buNone/>
            </a:pPr>
            <a:r>
              <a:rPr lang="en-US" sz="1200" b="1" dirty="0"/>
              <a:t>Maintains Positive Perspective:  </a:t>
            </a:r>
          </a:p>
          <a:p>
            <a:pPr marL="0" indent="0">
              <a:buNone/>
            </a:pPr>
            <a:r>
              <a:rPr lang="en-US" sz="1200" b="1" dirty="0"/>
              <a:t>	</a:t>
            </a:r>
            <a:r>
              <a:rPr lang="en-US" sz="1200" dirty="0"/>
              <a:t>Its difficult work, but we are moving forward in a good way.</a:t>
            </a:r>
          </a:p>
          <a:p>
            <a:pPr marL="0" indent="0">
              <a:buNone/>
            </a:pPr>
            <a:r>
              <a:rPr lang="en-US" sz="1200" b="1" dirty="0"/>
              <a:t>Support one another:  </a:t>
            </a:r>
          </a:p>
          <a:p>
            <a:pPr marL="0" indent="0">
              <a:buNone/>
            </a:pPr>
            <a:r>
              <a:rPr lang="en-US" sz="1200" b="1" dirty="0"/>
              <a:t>	</a:t>
            </a:r>
            <a:r>
              <a:rPr lang="en-US" sz="1200" dirty="0"/>
              <a:t>Tears are a sign of Healing – stand besides those that are in need of support</a:t>
            </a:r>
            <a:endParaRPr lang="en-US" sz="1200" b="1" dirty="0"/>
          </a:p>
          <a:p>
            <a:pPr marL="0" indent="0">
              <a:buNone/>
            </a:pP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270635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Bookman Old Style" panose="02050604050505020204" pitchFamily="18" charset="0"/>
              </a:rPr>
              <a:t>PRINCIPLES COMMON TO ALL CIRCLES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b="1" dirty="0">
                <a:latin typeface="Bookman Old Style" panose="02050604050505020204" pitchFamily="18" charset="0"/>
              </a:rPr>
              <a:t>Process: </a:t>
            </a:r>
          </a:p>
          <a:p>
            <a:r>
              <a:rPr lang="en-US" sz="1200" b="1" dirty="0">
                <a:latin typeface="Bookman Old Style" panose="02050604050505020204" pitchFamily="18" charset="0"/>
              </a:rPr>
              <a:t>Consensus Approach </a:t>
            </a:r>
            <a:r>
              <a:rPr lang="en-US" sz="1200" dirty="0">
                <a:latin typeface="Bookman Old Style" panose="02050604050505020204" pitchFamily="18" charset="0"/>
              </a:rPr>
              <a:t>–</a:t>
            </a:r>
            <a:r>
              <a:rPr lang="en-US" sz="1200" b="1" dirty="0">
                <a:latin typeface="Bookman Old Style" panose="02050604050505020204" pitchFamily="18" charset="0"/>
              </a:rPr>
              <a:t>everyone is given a chance to participate or can pass the talking piece</a:t>
            </a:r>
          </a:p>
          <a:p>
            <a:r>
              <a:rPr lang="en-US" sz="1200" b="1" dirty="0">
                <a:latin typeface="Bookman Old Style" panose="02050604050505020204" pitchFamily="18" charset="0"/>
              </a:rPr>
              <a:t>Interest Based </a:t>
            </a:r>
            <a:r>
              <a:rPr lang="en-US" sz="1200" dirty="0">
                <a:latin typeface="Bookman Old Style" panose="02050604050505020204" pitchFamily="18" charset="0"/>
              </a:rPr>
              <a:t>– </a:t>
            </a:r>
            <a:r>
              <a:rPr lang="en-US" sz="1200" b="1" dirty="0">
                <a:latin typeface="Bookman Old Style" panose="02050604050505020204" pitchFamily="18" charset="0"/>
              </a:rPr>
              <a:t>Each situation is different</a:t>
            </a:r>
          </a:p>
          <a:p>
            <a:r>
              <a:rPr lang="en-US" sz="1200" b="1" dirty="0">
                <a:latin typeface="Bookman Old Style" panose="02050604050505020204" pitchFamily="18" charset="0"/>
              </a:rPr>
              <a:t>Self – Designed – each Circle is never the same</a:t>
            </a:r>
          </a:p>
          <a:p>
            <a:r>
              <a:rPr lang="en-US" sz="1200" b="1" dirty="0">
                <a:latin typeface="Bookman Old Style" panose="02050604050505020204" pitchFamily="18" charset="0"/>
              </a:rPr>
              <a:t>Flexible – Circle can be put together relatively quick with attention given to details-process</a:t>
            </a:r>
          </a:p>
          <a:p>
            <a:r>
              <a:rPr lang="en-US" sz="1200" b="1" dirty="0">
                <a:latin typeface="Bookman Old Style" panose="02050604050505020204" pitchFamily="18" charset="0"/>
              </a:rPr>
              <a:t>Spiritual – Each of us relate to a higher power – strength</a:t>
            </a:r>
          </a:p>
          <a:p>
            <a:r>
              <a:rPr lang="en-US" sz="1200" b="1" dirty="0">
                <a:latin typeface="Bookman Old Style" panose="02050604050505020204" pitchFamily="18" charset="0"/>
              </a:rPr>
              <a:t>Holistic Healing – A plan is laid out to begin the Healing with follow ups</a:t>
            </a:r>
          </a:p>
          <a:p>
            <a:pPr marL="0" indent="0">
              <a:buNone/>
            </a:pPr>
            <a:endParaRPr lang="en-US" sz="1200" b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b="1" dirty="0">
                <a:latin typeface="Bookman Old Style" panose="02050604050505020204" pitchFamily="18" charset="0"/>
              </a:rPr>
              <a:t>Participants:</a:t>
            </a:r>
          </a:p>
          <a:p>
            <a:r>
              <a:rPr lang="en-US" sz="1200" b="1" dirty="0">
                <a:latin typeface="Bookman Old Style" panose="02050604050505020204" pitchFamily="18" charset="0"/>
              </a:rPr>
              <a:t>Inclusive – everyone came because they care for the victim, wrongdoer, family and community</a:t>
            </a:r>
          </a:p>
          <a:p>
            <a:r>
              <a:rPr lang="en-US" sz="1200" b="1" dirty="0">
                <a:latin typeface="Bookman Old Style" panose="02050604050505020204" pitchFamily="18" charset="0"/>
              </a:rPr>
              <a:t>Voluntary – caring people are here to give support, people’s are giving of their own time to be present</a:t>
            </a:r>
          </a:p>
          <a:p>
            <a:r>
              <a:rPr lang="en-US" sz="1200" b="1" dirty="0">
                <a:latin typeface="Bookman Old Style" panose="02050604050505020204" pitchFamily="18" charset="0"/>
              </a:rPr>
              <a:t>Direct Participation – everyone in the Circle has a say</a:t>
            </a:r>
          </a:p>
          <a:p>
            <a:r>
              <a:rPr lang="en-US" sz="1200" b="1" dirty="0">
                <a:latin typeface="Bookman Old Style" panose="02050604050505020204" pitchFamily="18" charset="0"/>
              </a:rPr>
              <a:t>Equal Opportunity – no one in the Circle carries their title into the Circle</a:t>
            </a:r>
          </a:p>
          <a:p>
            <a:r>
              <a:rPr lang="en-US" sz="1200" b="1" dirty="0">
                <a:latin typeface="Bookman Old Style" panose="02050604050505020204" pitchFamily="18" charset="0"/>
              </a:rPr>
              <a:t>Respect – is given to each other</a:t>
            </a:r>
          </a:p>
          <a:p>
            <a:pPr marL="0" indent="0">
              <a:buNone/>
            </a:pPr>
            <a:endParaRPr lang="en-US" sz="1200" b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200" b="1" dirty="0">
                <a:latin typeface="Bookman Old Style" panose="02050604050505020204" pitchFamily="18" charset="0"/>
              </a:rPr>
              <a:t>Principles Deprived from Circles:</a:t>
            </a:r>
          </a:p>
          <a:p>
            <a:r>
              <a:rPr lang="en-US" sz="1200" b="1" dirty="0">
                <a:latin typeface="Bookman Old Style" panose="02050604050505020204" pitchFamily="18" charset="0"/>
              </a:rPr>
              <a:t>Peacemaking – the balance is restored, apologies are made, in the first steps in healing are made along with a plan</a:t>
            </a:r>
          </a:p>
          <a:p>
            <a:r>
              <a:rPr lang="en-US" sz="1200" b="1" dirty="0">
                <a:latin typeface="Bookman Old Style" panose="02050604050505020204" pitchFamily="18" charset="0"/>
              </a:rPr>
              <a:t>Mediation – there are no winners or losers</a:t>
            </a:r>
          </a:p>
          <a:p>
            <a:r>
              <a:rPr lang="en-US" sz="1200" b="1" dirty="0">
                <a:latin typeface="Bookman Old Style" panose="02050604050505020204" pitchFamily="18" charset="0"/>
              </a:rPr>
              <a:t>Consensus Building – all suggestions are heard, considered and gone over again</a:t>
            </a:r>
          </a:p>
          <a:p>
            <a:r>
              <a:rPr lang="en-US" sz="1200" b="1" dirty="0">
                <a:latin typeface="Bookman Old Style" panose="02050604050505020204" pitchFamily="18" charset="0"/>
              </a:rPr>
              <a:t>Partnership with the Court System – on Circle Peacemaking is Community Involvement</a:t>
            </a:r>
          </a:p>
        </p:txBody>
      </p:sp>
    </p:spTree>
    <p:extLst>
      <p:ext uri="{BB962C8B-B14F-4D97-AF65-F5344CB8AC3E}">
        <p14:creationId xmlns:p14="http://schemas.microsoft.com/office/powerpoint/2010/main" val="3229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1600" b="1" i="1" dirty="0">
                <a:latin typeface="Bookman Old Style" panose="02050604050505020204" pitchFamily="18" charset="0"/>
              </a:rPr>
              <a:t>CIRCLE PEACEMAKING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200" b="1" u="sng" dirty="0"/>
              <a:t>The Hearing</a:t>
            </a:r>
            <a:r>
              <a:rPr lang="en-US" sz="1200" b="1" dirty="0"/>
              <a:t>		</a:t>
            </a:r>
            <a:r>
              <a:rPr lang="en-US" sz="1200" b="1" u="sng" dirty="0"/>
              <a:t>What</a:t>
            </a:r>
            <a:r>
              <a:rPr lang="en-US" sz="1200" b="1" dirty="0"/>
              <a:t>			</a:t>
            </a:r>
            <a:r>
              <a:rPr lang="en-US" sz="1200" b="1" u="sng" dirty="0"/>
              <a:t>Who</a:t>
            </a:r>
          </a:p>
          <a:p>
            <a:pPr marL="0" indent="0">
              <a:buNone/>
            </a:pPr>
            <a:r>
              <a:rPr lang="en-US" sz="1200" b="1" dirty="0"/>
              <a:t>Stage One:  ………………………….</a:t>
            </a:r>
            <a:r>
              <a:rPr lang="en-US" sz="1200" b="1" u="sng" dirty="0"/>
              <a:t>Welcome			Keeper of the Circle</a:t>
            </a:r>
          </a:p>
          <a:p>
            <a:pPr marL="0" indent="0">
              <a:buNone/>
            </a:pPr>
            <a:r>
              <a:rPr lang="en-US" sz="1200" b="1" dirty="0"/>
              <a:t>  Open the Circle	Opening Prayer ……………………………………..Keeper Selects (Elder)</a:t>
            </a:r>
          </a:p>
          <a:p>
            <a:pPr marL="0" indent="0">
              <a:buNone/>
            </a:pPr>
            <a:r>
              <a:rPr lang="en-US" sz="1200" b="1" dirty="0"/>
              <a:t>  		Circle Guidelines ……………………………………Keeper Explains</a:t>
            </a:r>
          </a:p>
          <a:p>
            <a:pPr marL="0" indent="0">
              <a:buNone/>
            </a:pPr>
            <a:r>
              <a:rPr lang="en-US" sz="1200" b="1" dirty="0"/>
              <a:t>		Introductions  ……………………………………….All Participants (Just Names Only)</a:t>
            </a:r>
          </a:p>
          <a:p>
            <a:pPr marL="0" indent="0">
              <a:buNone/>
            </a:pPr>
            <a:r>
              <a:rPr lang="en-US" sz="1200" b="1" dirty="0"/>
              <a:t>Stage Two: ……………………..	</a:t>
            </a:r>
            <a:r>
              <a:rPr lang="en-US" sz="1200" b="1" u="sng" dirty="0"/>
              <a:t>Legal Facts  			Judge/Keeper/Police</a:t>
            </a:r>
          </a:p>
          <a:p>
            <a:pPr marL="0" indent="0">
              <a:buNone/>
            </a:pPr>
            <a:r>
              <a:rPr lang="en-US" sz="1200" b="1" dirty="0"/>
              <a:t>  Legal Steps		State Opening  ………………………………………..What Happened</a:t>
            </a:r>
          </a:p>
          <a:p>
            <a:pPr marL="0" indent="0">
              <a:buNone/>
            </a:pPr>
            <a:r>
              <a:rPr lang="en-US" sz="1200" b="1" dirty="0"/>
              <a:t>		Probation Report, if necessary ………………..Police/Probation Officer</a:t>
            </a:r>
          </a:p>
          <a:p>
            <a:pPr marL="0" indent="0">
              <a:buNone/>
            </a:pPr>
            <a:r>
              <a:rPr lang="en-US" sz="1200" b="1" dirty="0"/>
              <a:t>		Legal Summary  ……………………………………….Judge/Keeper</a:t>
            </a:r>
          </a:p>
          <a:p>
            <a:pPr marL="0" indent="0">
              <a:buNone/>
            </a:pPr>
            <a:r>
              <a:rPr lang="en-US" sz="1200" b="1" dirty="0"/>
              <a:t>Stage  Three:  ………………………</a:t>
            </a:r>
            <a:r>
              <a:rPr lang="en-US" sz="1200" b="1" u="sng" dirty="0"/>
              <a:t>Support Group			Offender Group Head</a:t>
            </a:r>
          </a:p>
          <a:p>
            <a:pPr marL="0" indent="0">
              <a:buNone/>
            </a:pPr>
            <a:r>
              <a:rPr lang="en-US" sz="1200" b="1" dirty="0"/>
              <a:t>  Clarifying Information	Support Group Report		Victim Group Head</a:t>
            </a:r>
          </a:p>
          <a:p>
            <a:pPr marL="0" indent="0">
              <a:buNone/>
            </a:pPr>
            <a:r>
              <a:rPr lang="en-US" sz="1200" b="1" dirty="0"/>
              <a:t>Stage  Four:  ………………………</a:t>
            </a:r>
            <a:r>
              <a:rPr lang="en-US" sz="1200" b="1" u="sng" dirty="0"/>
              <a:t>Talking Staff/Feather		All Participants</a:t>
            </a:r>
          </a:p>
          <a:p>
            <a:pPr marL="0" indent="0">
              <a:buNone/>
            </a:pPr>
            <a:r>
              <a:rPr lang="en-US" sz="1200" b="1" dirty="0"/>
              <a:t>  Searching for Common</a:t>
            </a:r>
          </a:p>
          <a:p>
            <a:pPr marL="0" indent="0">
              <a:buNone/>
            </a:pPr>
            <a:r>
              <a:rPr lang="en-US" sz="1200" b="1" dirty="0"/>
              <a:t>	Ground	Everyone, Victim and Offender speak Last (Apologies Made)</a:t>
            </a:r>
          </a:p>
          <a:p>
            <a:pPr marL="0" indent="0">
              <a:buNone/>
            </a:pPr>
            <a:r>
              <a:rPr lang="en-US" sz="1200" b="1" dirty="0"/>
              <a:t>  Exploring Options	Summary  …………………………………………………Keeper goes over suggestions</a:t>
            </a:r>
          </a:p>
          <a:p>
            <a:pPr marL="0" indent="0">
              <a:buNone/>
            </a:pPr>
            <a:r>
              <a:rPr lang="en-US" sz="1200" b="1" dirty="0"/>
              <a:t>Stage Five:  ………………... ……..  </a:t>
            </a:r>
            <a:r>
              <a:rPr lang="en-US" sz="1200" b="1" u="sng" dirty="0"/>
              <a:t>Assessing  Consensus		Keeper</a:t>
            </a:r>
          </a:p>
          <a:p>
            <a:pPr marL="0" indent="0">
              <a:buNone/>
            </a:pPr>
            <a:r>
              <a:rPr lang="en-US" sz="1200" b="1" dirty="0"/>
              <a:t>  Developing Consensus  ………Talking Staff/Feather………………………………….All participants</a:t>
            </a:r>
          </a:p>
          <a:p>
            <a:pPr marL="0" indent="0">
              <a:buNone/>
            </a:pPr>
            <a:r>
              <a:rPr lang="en-US" sz="1200" b="1" dirty="0"/>
              <a:t>		Setting Out Plan  ………………………………………Keeper	</a:t>
            </a:r>
          </a:p>
          <a:p>
            <a:pPr marL="0" indent="0">
              <a:buNone/>
            </a:pPr>
            <a:r>
              <a:rPr lang="en-US" sz="1200" b="1" dirty="0"/>
              <a:t>		Consensus  ……………………………………………….All participants</a:t>
            </a:r>
          </a:p>
          <a:p>
            <a:pPr marL="0" indent="0">
              <a:buNone/>
            </a:pPr>
            <a:r>
              <a:rPr lang="en-US" sz="1200" b="1" u="sng" dirty="0"/>
              <a:t>Stage Six:</a:t>
            </a:r>
            <a:r>
              <a:rPr lang="en-US" sz="1200" b="1" dirty="0"/>
              <a:t>  ………………………… </a:t>
            </a:r>
            <a:r>
              <a:rPr lang="en-US" sz="1200" b="1" u="sng" dirty="0"/>
              <a:t>Summary			Keeper</a:t>
            </a:r>
          </a:p>
          <a:p>
            <a:pPr marL="0" indent="0">
              <a:buNone/>
            </a:pPr>
            <a:r>
              <a:rPr lang="en-US" sz="1200" b="1" dirty="0"/>
              <a:t>  Closing		Signing of Consensus  ……………...……………… Victim &amp; Wrongdoer</a:t>
            </a:r>
          </a:p>
          <a:p>
            <a:pPr marL="0" indent="0">
              <a:buNone/>
            </a:pPr>
            <a:r>
              <a:rPr lang="en-US" sz="1200" b="1" dirty="0"/>
              <a:t>		Closure  ………………………………………………….. Everyone-very short comments</a:t>
            </a:r>
          </a:p>
          <a:p>
            <a:pPr marL="0" indent="0">
              <a:buNone/>
            </a:pPr>
            <a:r>
              <a:rPr lang="en-US" sz="1200" b="1" dirty="0"/>
              <a:t>		Closing Prayer</a:t>
            </a:r>
          </a:p>
          <a:p>
            <a:pPr marL="0" indent="0">
              <a:buNone/>
            </a:pPr>
            <a:r>
              <a:rPr lang="en-US" sz="1200" b="1" dirty="0"/>
              <a:t> </a:t>
            </a:r>
          </a:p>
          <a:p>
            <a:pPr marL="0" indent="0">
              <a:buNone/>
            </a:pPr>
            <a:r>
              <a:rPr lang="en-US" sz="1200" b="1" dirty="0"/>
              <a:t>Circles Include the “Balance of a Person”: Emotional, Mental, Physical and SPIRITUAL (spirituality is not part of the State Court consideration of a person during their process)</a:t>
            </a:r>
          </a:p>
          <a:p>
            <a:pPr marL="0" indent="0">
              <a:buNone/>
            </a:pPr>
            <a:r>
              <a:rPr lang="en-US" sz="1200" b="1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80114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2400" b="1" i="1" u="sng" dirty="0">
                <a:latin typeface="Bookman Old Style" panose="02050604050505020204" pitchFamily="18" charset="0"/>
              </a:rPr>
              <a:t>CHANGES FROM COURTS TO CIRCLE PEACEMAKING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304800" y="685800"/>
            <a:ext cx="8534400" cy="5440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/>
              <a:t>		</a:t>
            </a:r>
            <a:r>
              <a:rPr lang="en-US" sz="1600" b="1" u="sng" dirty="0">
                <a:latin typeface="Bookman Old Style" panose="02050604050505020204" pitchFamily="18" charset="0"/>
              </a:rPr>
              <a:t>COURTS</a:t>
            </a:r>
            <a:r>
              <a:rPr lang="en-US" sz="1600" dirty="0">
                <a:latin typeface="Bookman Old Style" panose="02050604050505020204" pitchFamily="18" charset="0"/>
              </a:rPr>
              <a:t>			</a:t>
            </a:r>
            <a:r>
              <a:rPr lang="en-US" sz="1600" b="1" u="sng" dirty="0">
                <a:latin typeface="Bookman Old Style" panose="02050604050505020204" pitchFamily="18" charset="0"/>
              </a:rPr>
              <a:t>COMMUNITY CIRCLES</a:t>
            </a:r>
          </a:p>
          <a:p>
            <a:pPr marL="0" indent="0">
              <a:buNone/>
            </a:pPr>
            <a:r>
              <a:rPr lang="en-US" sz="1600" b="1" dirty="0">
                <a:latin typeface="Bookman Old Style" panose="02050604050505020204" pitchFamily="18" charset="0"/>
              </a:rPr>
              <a:t>People:		Lawyers  		Local People</a:t>
            </a:r>
            <a:endParaRPr lang="en-US" sz="1100" b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100" b="1" dirty="0"/>
              <a:t>		</a:t>
            </a:r>
            <a:r>
              <a:rPr lang="en-US" sz="1100" b="1" dirty="0">
                <a:latin typeface="Bookman Old Style" panose="02050604050505020204" pitchFamily="18" charset="0"/>
              </a:rPr>
              <a:t>Non-residents</a:t>
            </a:r>
            <a:endParaRPr lang="en-US" sz="1600" b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600" b="1" dirty="0">
                <a:latin typeface="Bookman Old Style" panose="02050604050505020204" pitchFamily="18" charset="0"/>
              </a:rPr>
              <a:t>Process:		Adversarial		Consensus</a:t>
            </a:r>
          </a:p>
          <a:p>
            <a:pPr marL="0" indent="0">
              <a:buNone/>
            </a:pPr>
            <a:r>
              <a:rPr lang="en-US" sz="1100" b="1" dirty="0">
                <a:latin typeface="Bookman Old Style" panose="02050604050505020204" pitchFamily="18" charset="0"/>
              </a:rPr>
              <a:t>		</a:t>
            </a:r>
            <a:r>
              <a:rPr lang="en-US" sz="1200" b="1" dirty="0">
                <a:latin typeface="Bookman Old Style" panose="02050604050505020204" pitchFamily="18" charset="0"/>
              </a:rPr>
              <a:t>State v. Offender</a:t>
            </a:r>
            <a:r>
              <a:rPr lang="en-US" sz="1100" b="1" dirty="0">
                <a:latin typeface="Bookman Old Style" panose="02050604050505020204" pitchFamily="18" charset="0"/>
              </a:rPr>
              <a:t>		</a:t>
            </a:r>
            <a:r>
              <a:rPr lang="en-US" sz="1200" b="1" dirty="0">
                <a:latin typeface="Bookman Old Style" panose="02050604050505020204" pitchFamily="18" charset="0"/>
              </a:rPr>
              <a:t>Community v. Problem</a:t>
            </a:r>
          </a:p>
          <a:p>
            <a:pPr marL="0" indent="0">
              <a:buNone/>
            </a:pPr>
            <a:r>
              <a:rPr lang="en-US" sz="1600" b="1" dirty="0">
                <a:latin typeface="Bookman Old Style" panose="02050604050505020204" pitchFamily="18" charset="0"/>
              </a:rPr>
              <a:t>Issues:		Laws Broken		Relationships Broken</a:t>
            </a:r>
          </a:p>
          <a:p>
            <a:pPr marL="0" indent="0">
              <a:buNone/>
            </a:pPr>
            <a:r>
              <a:rPr lang="en-US" sz="1600" b="1" dirty="0">
                <a:latin typeface="Bookman Old Style" panose="02050604050505020204" pitchFamily="18" charset="0"/>
              </a:rPr>
              <a:t>Focus:		Guilt/Offender		Holistic View</a:t>
            </a:r>
          </a:p>
          <a:p>
            <a:pPr marL="0" indent="0">
              <a:buNone/>
            </a:pPr>
            <a:r>
              <a:rPr lang="en-US" sz="1600" b="1" dirty="0">
                <a:latin typeface="Bookman Old Style" panose="02050604050505020204" pitchFamily="18" charset="0"/>
              </a:rPr>
              <a:t>					</a:t>
            </a:r>
            <a:r>
              <a:rPr lang="en-US" sz="1200" b="1" dirty="0">
                <a:latin typeface="Bookman Old Style" panose="02050604050505020204" pitchFamily="18" charset="0"/>
              </a:rPr>
              <a:t>-needs of the victim/Community</a:t>
            </a:r>
          </a:p>
          <a:p>
            <a:pPr marL="0" indent="0">
              <a:buNone/>
            </a:pPr>
            <a:r>
              <a:rPr lang="en-US" sz="1200" b="1" dirty="0">
                <a:latin typeface="Bookman Old Style" panose="02050604050505020204" pitchFamily="18" charset="0"/>
              </a:rPr>
              <a:t>				-	source of the Problem</a:t>
            </a:r>
          </a:p>
          <a:p>
            <a:pPr marL="0" indent="0">
              <a:buNone/>
            </a:pPr>
            <a:r>
              <a:rPr lang="en-US" sz="1200" b="1" dirty="0">
                <a:latin typeface="Bookman Old Style" panose="02050604050505020204" pitchFamily="18" charset="0"/>
              </a:rPr>
              <a:t>					-Resources for Solution</a:t>
            </a:r>
          </a:p>
          <a:p>
            <a:pPr marL="0" indent="0">
              <a:buNone/>
            </a:pPr>
            <a:r>
              <a:rPr lang="en-US" sz="1600" b="1" dirty="0">
                <a:latin typeface="Bookman Old Style" panose="02050604050505020204" pitchFamily="18" charset="0"/>
              </a:rPr>
              <a:t>Tools:		Punishment/Control	Healing &amp; Support</a:t>
            </a:r>
          </a:p>
          <a:p>
            <a:pPr marL="0" indent="0">
              <a:buNone/>
            </a:pPr>
            <a:r>
              <a:rPr lang="en-US" sz="1600" b="1" dirty="0">
                <a:latin typeface="Bookman Old Style" panose="02050604050505020204" pitchFamily="18" charset="0"/>
              </a:rPr>
              <a:t>Procedure:	Fixed Rules		Flexible Guidelines</a:t>
            </a:r>
          </a:p>
          <a:p>
            <a:pPr marL="0" indent="0">
              <a:buNone/>
            </a:pPr>
            <a:r>
              <a:rPr lang="en-US" sz="1600" b="1" dirty="0">
                <a:latin typeface="Bookman Old Style" panose="02050604050505020204" pitchFamily="18" charset="0"/>
              </a:rPr>
              <a:t>Results:		Winners &amp; Losers	Remedial</a:t>
            </a:r>
            <a:endParaRPr lang="en-US" sz="1100" b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100" b="1" dirty="0">
                <a:latin typeface="Bookman Old Style" panose="02050604050505020204" pitchFamily="18" charset="0"/>
              </a:rPr>
              <a:t>					- </a:t>
            </a:r>
            <a:r>
              <a:rPr lang="en-US" sz="1200" b="1" dirty="0">
                <a:latin typeface="Bookman Old Style" panose="02050604050505020204" pitchFamily="18" charset="0"/>
              </a:rPr>
              <a:t>a plan laid out</a:t>
            </a:r>
          </a:p>
          <a:p>
            <a:pPr marL="0" indent="0">
              <a:buNone/>
            </a:pPr>
            <a:r>
              <a:rPr lang="en-US" sz="1200" b="1" dirty="0">
                <a:latin typeface="Bookman Old Style" panose="02050604050505020204" pitchFamily="18" charset="0"/>
              </a:rPr>
              <a:t>					- healing begins for Victim &amp; Family</a:t>
            </a:r>
          </a:p>
          <a:p>
            <a:pPr marL="0" indent="0">
              <a:buNone/>
            </a:pPr>
            <a:r>
              <a:rPr lang="en-US" sz="1200" b="1" dirty="0">
                <a:latin typeface="Bookman Old Style" panose="02050604050505020204" pitchFamily="18" charset="0"/>
              </a:rPr>
              <a:t>					- Maximizes the Interest of all – for Wrongdoer</a:t>
            </a:r>
          </a:p>
          <a:p>
            <a:pPr marL="0" indent="0">
              <a:buNone/>
            </a:pPr>
            <a:r>
              <a:rPr lang="en-US" sz="1200" b="1" dirty="0">
                <a:latin typeface="Bookman Old Style" panose="02050604050505020204" pitchFamily="18" charset="0"/>
              </a:rPr>
              <a:t>					  and Community</a:t>
            </a:r>
          </a:p>
          <a:p>
            <a:pPr marL="0" indent="0">
              <a:buNone/>
            </a:pPr>
            <a:endParaRPr lang="en-US" sz="1100" b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en-US" sz="1400" b="1" dirty="0">
                <a:latin typeface="Bookman Old Style" panose="02050604050505020204" pitchFamily="18" charset="0"/>
              </a:rPr>
              <a:t>It is important for communities to be involved in a process that directly affects the community.  It is also essential that community members establish a working relationship with the Formal System-State Court System and Circle Peacemaking.  Our experiences show that when this is done it develops a much stronger Community.</a:t>
            </a:r>
          </a:p>
          <a:p>
            <a:pPr marL="0" indent="0">
              <a:buNone/>
            </a:pPr>
            <a:r>
              <a:rPr lang="en-US" sz="1600" b="1" dirty="0"/>
              <a:t>							</a:t>
            </a:r>
          </a:p>
          <a:p>
            <a:pPr marL="0" indent="0">
              <a:buNone/>
            </a:pPr>
            <a:endParaRPr lang="en-US" sz="1600" u="sng" dirty="0"/>
          </a:p>
          <a:p>
            <a:pPr marL="0" indent="0">
              <a:buNone/>
            </a:pPr>
            <a:endParaRPr lang="en-US" sz="1600" u="sng" dirty="0"/>
          </a:p>
        </p:txBody>
      </p:sp>
    </p:spTree>
    <p:extLst>
      <p:ext uri="{BB962C8B-B14F-4D97-AF65-F5344CB8AC3E}">
        <p14:creationId xmlns:p14="http://schemas.microsoft.com/office/powerpoint/2010/main" val="3091911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7200" dirty="0">
                <a:latin typeface="Bookman Old Style" panose="02050604050505020204" pitchFamily="18" charset="0"/>
              </a:rPr>
              <a:t>Gunalcheesh</a:t>
            </a:r>
            <a:r>
              <a:rPr lang="en-US" dirty="0">
                <a:latin typeface="Bookman Old Style" panose="02050604050505020204" pitchFamily="18" charset="0"/>
              </a:rPr>
              <a:t> </a:t>
            </a:r>
            <a:br>
              <a:rPr lang="en-US" dirty="0">
                <a:latin typeface="Bookman Old Style" panose="02050604050505020204" pitchFamily="18" charset="0"/>
              </a:rPr>
            </a:br>
            <a:r>
              <a:rPr lang="en-US" sz="7300" dirty="0" err="1">
                <a:latin typeface="Bookman Old Style" panose="02050604050505020204" pitchFamily="18" charset="0"/>
              </a:rPr>
              <a:t>Haa</a:t>
            </a:r>
            <a:r>
              <a:rPr lang="en-US" sz="7300" dirty="0">
                <a:latin typeface="Bookman Old Style" panose="02050604050505020204" pitchFamily="18" charset="0"/>
              </a:rPr>
              <a:t>’ </a:t>
            </a:r>
            <a:r>
              <a:rPr lang="en-US" sz="7300" dirty="0" err="1">
                <a:latin typeface="Bookman Old Style" panose="02050604050505020204" pitchFamily="18" charset="0"/>
              </a:rPr>
              <a:t>waa</a:t>
            </a:r>
            <a:r>
              <a:rPr lang="en-US" sz="7300" dirty="0"/>
              <a:t> 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dirty="0">
                <a:latin typeface="Bookman Old Style" panose="020506040505050202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390367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1369</Words>
  <Application>Microsoft Office PowerPoint</Application>
  <PresentationFormat>On-screen Show (4:3)</PresentationFormat>
  <Paragraphs>148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Bookman Old Style</vt:lpstr>
      <vt:lpstr>Calibri</vt:lpstr>
      <vt:lpstr>Cambria</vt:lpstr>
      <vt:lpstr>Office Theme</vt:lpstr>
      <vt:lpstr>Circle Peacemaking:  A Timeless Practice Becomes Trendy</vt:lpstr>
      <vt:lpstr>KAKE CIRCLE PEACEMAKING </vt:lpstr>
      <vt:lpstr>Guidelines for Circle Peacemaking</vt:lpstr>
      <vt:lpstr>COMMUNITY JUSTICE: An Overview of Some Advantages</vt:lpstr>
      <vt:lpstr>KEEPERS OF THE CIRCLE (Facilitators) How to Help Move Circles Towards Consensus</vt:lpstr>
      <vt:lpstr>PRINCIPLES COMMON TO ALL CIRCLES</vt:lpstr>
      <vt:lpstr>CIRCLE PEACEMAKING PROCESS</vt:lpstr>
      <vt:lpstr>CHANGES FROM COURTS TO CIRCLE PEACEMAKING</vt:lpstr>
      <vt:lpstr>Gunalcheesh  Haa’ waa </vt:lpstr>
    </vt:vector>
  </TitlesOfParts>
  <Company>Alaska Court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Kake Circle Peacemaking</dc:title>
  <dc:creator>Mike Jackson</dc:creator>
  <cp:lastModifiedBy>Mike Jackson</cp:lastModifiedBy>
  <cp:revision>31</cp:revision>
  <dcterms:created xsi:type="dcterms:W3CDTF">2014-05-14T17:31:41Z</dcterms:created>
  <dcterms:modified xsi:type="dcterms:W3CDTF">2022-07-29T19:16:50Z</dcterms:modified>
</cp:coreProperties>
</file>