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4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59" r:id="rId4"/>
    <p:sldId id="262" r:id="rId5"/>
    <p:sldId id="279" r:id="rId6"/>
    <p:sldId id="274" r:id="rId7"/>
    <p:sldId id="284" r:id="rId8"/>
    <p:sldId id="266" r:id="rId9"/>
    <p:sldId id="258" r:id="rId10"/>
    <p:sldId id="269" r:id="rId11"/>
    <p:sldId id="272" r:id="rId12"/>
    <p:sldId id="267" r:id="rId13"/>
    <p:sldId id="273" r:id="rId14"/>
    <p:sldId id="268" r:id="rId15"/>
    <p:sldId id="278" r:id="rId16"/>
    <p:sldId id="277" r:id="rId17"/>
    <p:sldId id="270" r:id="rId18"/>
    <p:sldId id="276" r:id="rId19"/>
    <p:sldId id="280" r:id="rId20"/>
    <p:sldId id="281" r:id="rId21"/>
    <p:sldId id="282" r:id="rId22"/>
    <p:sldId id="283" r:id="rId23"/>
  </p:sldIdLst>
  <p:sldSz cx="9144000" cy="6858000" type="screen4x3"/>
  <p:notesSz cx="7010400" cy="939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9419" autoAdjust="0"/>
    <p:restoredTop sz="86403" autoAdjust="0"/>
  </p:normalViewPr>
  <p:slideViewPr>
    <p:cSldViewPr showGuides="1">
      <p:cViewPr varScale="1">
        <p:scale>
          <a:sx n="105" d="100"/>
          <a:sy n="105" d="100"/>
        </p:scale>
        <p:origin x="195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A6DF123E-190E-4D66-A9E6-F338F21A5C9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22" tIns="47111" rIns="94222" bIns="47111" numCol="1" anchor="t" anchorCtr="0" compatLnSpc="1">
            <a:prstTxWarp prst="textNoShape">
              <a:avLst/>
            </a:prstTxWarp>
          </a:bodyPr>
          <a:lstStyle>
            <a:lvl1pPr defTabSz="9429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739A38CC-7B4A-416A-8849-754C340AF16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22" tIns="47111" rIns="94222" bIns="47111" numCol="1" anchor="t" anchorCtr="0" compatLnSpc="1">
            <a:prstTxWarp prst="textNoShape">
              <a:avLst/>
            </a:prstTxWarp>
          </a:bodyPr>
          <a:lstStyle>
            <a:lvl1pPr algn="r" defTabSz="9429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F1EB80BB-2A5F-4AC7-90B8-D1D9ACDD2AD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30384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22" tIns="47111" rIns="94222" bIns="47111" numCol="1" anchor="b" anchorCtr="0" compatLnSpc="1">
            <a:prstTxWarp prst="textNoShape">
              <a:avLst/>
            </a:prstTxWarp>
          </a:bodyPr>
          <a:lstStyle>
            <a:lvl1pPr defTabSz="9429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7" name="Rectangle 5">
            <a:extLst>
              <a:ext uri="{FF2B5EF4-FFF2-40B4-BE49-F238E27FC236}">
                <a16:creationId xmlns:a16="http://schemas.microsoft.com/office/drawing/2014/main" id="{D879DA13-C3F4-4C5C-8063-B65E49E82C1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926513"/>
            <a:ext cx="30384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22" tIns="47111" rIns="94222" bIns="47111" numCol="1" anchor="b" anchorCtr="0" compatLnSpc="1">
            <a:prstTxWarp prst="textNoShape">
              <a:avLst/>
            </a:prstTxWarp>
          </a:bodyPr>
          <a:lstStyle>
            <a:lvl1pPr algn="r" defTabSz="942975" eaLnBrk="1" hangingPunct="1">
              <a:defRPr sz="1200" smtClean="0"/>
            </a:lvl1pPr>
          </a:lstStyle>
          <a:p>
            <a:pPr>
              <a:defRPr/>
            </a:pPr>
            <a:fld id="{1F20E089-DA38-4573-BB6F-6DA340490C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AC6DC7-CE98-4B1E-BFFC-3B45351A77E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E476BE-2FB2-4CEC-8EA7-C3821CB8F27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3975ADA-E0E7-4941-91F4-BC5E9491A5AB}" type="datetimeFigureOut">
              <a:rPr lang="en-US"/>
              <a:pPr>
                <a:defRPr/>
              </a:pPr>
              <a:t>8/22/2022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9780003-0D38-4BA2-B703-9F943BFC5F2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55700" y="704850"/>
            <a:ext cx="4699000" cy="3524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67D3887-5F4C-46B4-9DF2-1A5D8E4224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0088" y="4464050"/>
            <a:ext cx="5610225" cy="4229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D9DF23-B376-47D5-A572-1C180FD3303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926513"/>
            <a:ext cx="3038475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7CEB2B-5AC3-412D-B82E-CFA86E4F4F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338" y="8926513"/>
            <a:ext cx="3038475" cy="469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BCA1A186-7DFD-41B3-ACC7-ADD51908F4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C38992-15E4-4BEB-9600-6FA6A792674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6739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06AEE4-E868-48DD-9A1A-CC8029B4D05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15045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06AEE4-E868-48DD-9A1A-CC8029B4D05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895189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06AEE4-E868-48DD-9A1A-CC8029B4D05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9489094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06AEE4-E868-48DD-9A1A-CC8029B4D05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5141451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06AEE4-E868-48DD-9A1A-CC8029B4D05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9845599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DC8FB7-8578-4EA1-A34A-25485887220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31215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CE8DEE-8B44-48EE-AAA9-26B84CA9284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675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043D9A-C608-458F-91F0-3B2A8F07E05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9937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ED5FE-05DE-4AC2-947A-CAB86C8E8A2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0665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D7AA3A-4335-46B1-BF9E-F04661523BD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9647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200EAD-0CA1-4151-B6F1-EFBA23AB364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8278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93A63B-07B0-4E32-B53C-3169BB7B0D5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638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C8AB9B-4E62-4F84-88FA-BC61370E3D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203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F99DF4-1C38-441B-B1CB-BE6AE2B0A5E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9283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3AB1FF-CC96-48E5-A499-C1AFA661E07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6914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7E06AEE4-E868-48DD-9A1A-CC8029B4D05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8934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  <p:sldLayoutId id="2147483866" r:id="rId12"/>
    <p:sldLayoutId id="2147483867" r:id="rId13"/>
    <p:sldLayoutId id="2147483868" r:id="rId14"/>
    <p:sldLayoutId id="2147483869" r:id="rId15"/>
    <p:sldLayoutId id="2147483870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6B40416-C470-4AD5-AB93-483CC4A0FD5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600" dirty="0">
                <a:latin typeface="Times New Roman" pitchFamily="18" charset="0"/>
              </a:rPr>
              <a:t>UAF Chemical Hygiene Plan (CHP) Overview</a:t>
            </a:r>
          </a:p>
        </p:txBody>
      </p:sp>
      <p:sp>
        <p:nvSpPr>
          <p:cNvPr id="8195" name="TextBox 2">
            <a:extLst>
              <a:ext uri="{FF2B5EF4-FFF2-40B4-BE49-F238E27FC236}">
                <a16:creationId xmlns:a16="http://schemas.microsoft.com/office/drawing/2014/main" id="{5200FBBA-8CF1-4225-8199-21F6EE5D83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105400"/>
            <a:ext cx="56562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University of Alaska Fairbanks</a:t>
            </a:r>
          </a:p>
          <a:p>
            <a:pPr>
              <a:defRPr/>
            </a:pPr>
            <a:r>
              <a:rPr lang="en-US" altLang="en-US" dirty="0"/>
              <a:t>Environmental, Health, Safety, and Risk Management</a:t>
            </a:r>
          </a:p>
        </p:txBody>
      </p:sp>
      <p:sp>
        <p:nvSpPr>
          <p:cNvPr id="8196" name="TextBox 1">
            <a:extLst>
              <a:ext uri="{FF2B5EF4-FFF2-40B4-BE49-F238E27FC236}">
                <a16:creationId xmlns:a16="http://schemas.microsoft.com/office/drawing/2014/main" id="{C6FDBB93-A26C-424F-8FBF-7443D010D6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6418263"/>
            <a:ext cx="19050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1200" b="1" dirty="0"/>
              <a:t>Revised June 2022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4280F77C-1FF8-470E-A645-766DBB2160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10541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000" dirty="0">
                <a:latin typeface="Times New Roman" pitchFamily="18" charset="0"/>
              </a:rPr>
              <a:t>Additional lab-specific information that lab personnel need to know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6D806886-3B14-4759-91F8-6C9000E2726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7576" y="1593696"/>
            <a:ext cx="8001000" cy="4800600"/>
          </a:xfrm>
        </p:spPr>
        <p:txBody>
          <a:bodyPr/>
          <a:lstStyle/>
          <a:p>
            <a:pPr marL="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</a:rPr>
              <a:t>Exposure limits or recommended exposure levels for chemicals used in the lab</a:t>
            </a:r>
          </a:p>
          <a:p>
            <a:pPr marL="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</a:rPr>
              <a:t>Signs and symptoms of exposure to chemicals used in the lab</a:t>
            </a:r>
          </a:p>
          <a:p>
            <a:pPr marL="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</a:rPr>
              <a:t>Location of SDSs and other chemical references</a:t>
            </a:r>
          </a:p>
          <a:p>
            <a:pPr marL="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</a:rPr>
              <a:t>How to detect the presence or release of a hazardous chemical</a:t>
            </a:r>
          </a:p>
          <a:p>
            <a:pPr marL="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</a:rPr>
              <a:t>Information on the physical and health hazards of chemicals in the lab</a:t>
            </a:r>
          </a:p>
          <a:p>
            <a:pPr marL="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</a:rPr>
              <a:t>Protective measures in place such as fume hoods, personal protective equipment, work practices, etc.  Training on the proper use and care of these measures should be included.</a:t>
            </a:r>
          </a:p>
        </p:txBody>
      </p:sp>
      <p:sp>
        <p:nvSpPr>
          <p:cNvPr id="19459" name="Slide Number Placeholder 5">
            <a:extLst>
              <a:ext uri="{FF2B5EF4-FFF2-40B4-BE49-F238E27FC236}">
                <a16:creationId xmlns:a16="http://schemas.microsoft.com/office/drawing/2014/main" id="{D55E7C34-7912-4941-AB39-827FC2AF5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FE3F9F4-A5D6-4F41-A1B2-E9989F420AA2}" type="slidenum">
              <a:rPr lang="en-US" altLang="en-US">
                <a:solidFill>
                  <a:schemeClr val="tx2"/>
                </a:solidFill>
              </a:rPr>
              <a:pPr/>
              <a:t>10</a:t>
            </a:fld>
            <a:endParaRPr lang="en-US" altLang="en-US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AFEEB807-F7FB-4415-93FC-8062695710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229600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latin typeface="Times New Roman" pitchFamily="18" charset="0"/>
              </a:rPr>
              <a:t>Summary of lab-specific training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ADADFB2F-02B4-4613-B33B-DAA5AED655E4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304800" y="1676400"/>
            <a:ext cx="8534400" cy="4876800"/>
          </a:xfrm>
        </p:spPr>
        <p:txBody>
          <a:bodyPr/>
          <a:lstStyle/>
          <a:p>
            <a:pPr marL="342900" indent="-34290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</a:rPr>
              <a:t>Personnel need training on lab-specific safety issues:</a:t>
            </a:r>
          </a:p>
          <a:p>
            <a:pPr marL="736092" lvl="1" indent="-34290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</a:rPr>
              <a:t>Lab SOPs</a:t>
            </a:r>
          </a:p>
          <a:p>
            <a:pPr marL="736092" lvl="1" indent="-34290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</a:rPr>
              <a:t>Circumstances requiring prior approval</a:t>
            </a:r>
          </a:p>
          <a:p>
            <a:pPr marL="736092" lvl="1" indent="-34290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</a:rPr>
              <a:t>Conducting a hazard assessment </a:t>
            </a:r>
          </a:p>
          <a:p>
            <a:pPr marL="736092" lvl="1" indent="-34290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</a:rPr>
              <a:t>Exposure control methods used in the lab</a:t>
            </a:r>
          </a:p>
          <a:p>
            <a:pPr marL="736092" lvl="1" indent="-34290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</a:rPr>
              <a:t>Proper fume hood use</a:t>
            </a:r>
          </a:p>
          <a:p>
            <a:pPr marL="736092" lvl="1" indent="-34290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</a:rPr>
              <a:t>Chemical storage</a:t>
            </a:r>
          </a:p>
          <a:p>
            <a:pPr marL="736092" lvl="1" indent="-34290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</a:rPr>
              <a:t>Laboratory waste disposal </a:t>
            </a:r>
          </a:p>
          <a:p>
            <a:pPr marL="736092" lvl="1" indent="-34290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</a:rPr>
              <a:t>Emergency notification procedures </a:t>
            </a:r>
          </a:p>
          <a:p>
            <a:pPr marL="736092" lvl="1" indent="-34290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</a:rPr>
              <a:t>Spill response procedures </a:t>
            </a:r>
          </a:p>
          <a:p>
            <a:pPr marL="736092" lvl="1" indent="-34290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</a:rPr>
              <a:t>Emergency preparedness 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400" dirty="0">
              <a:latin typeface="Times New Roman" pitchFamily="18" charset="0"/>
            </a:endParaRPr>
          </a:p>
        </p:txBody>
      </p:sp>
      <p:sp>
        <p:nvSpPr>
          <p:cNvPr id="20483" name="Slide Number Placeholder 5">
            <a:extLst>
              <a:ext uri="{FF2B5EF4-FFF2-40B4-BE49-F238E27FC236}">
                <a16:creationId xmlns:a16="http://schemas.microsoft.com/office/drawing/2014/main" id="{7FDB46F1-2E04-44D1-990F-D377EF70F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0C9FFDB-7617-468D-90B0-AE8DE68D9274}" type="slidenum">
              <a:rPr lang="en-US" altLang="en-US">
                <a:solidFill>
                  <a:schemeClr val="tx2"/>
                </a:solidFill>
              </a:rPr>
              <a:pPr/>
              <a:t>11</a:t>
            </a:fld>
            <a:endParaRPr lang="en-US" altLang="en-US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A89B6A48-89C9-424E-B5C5-CA325A3DC1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69342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latin typeface="Times New Roman" pitchFamily="18" charset="0"/>
              </a:rPr>
              <a:t>Circumstances requiring prior approval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92F33B40-0428-4FAE-BB38-2E341C41F5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1828800"/>
            <a:ext cx="7924800" cy="4648200"/>
          </a:xfrm>
        </p:spPr>
        <p:txBody>
          <a:bodyPr/>
          <a:lstStyle/>
          <a:p>
            <a:pPr marL="274320" eaLnBrk="1" fontAlgn="auto" hangingPunct="1"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</a:rPr>
              <a:t>All employees </a:t>
            </a:r>
            <a:r>
              <a:rPr lang="en-US" sz="2800" b="1" u="sng" dirty="0">
                <a:latin typeface="Times New Roman" pitchFamily="18" charset="0"/>
              </a:rPr>
              <a:t>must</a:t>
            </a:r>
            <a:r>
              <a:rPr lang="en-US" sz="2800" dirty="0">
                <a:latin typeface="Times New Roman" pitchFamily="18" charset="0"/>
              </a:rPr>
              <a:t> obtain prior approval to proceed when: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</a:rPr>
              <a:t>Radioactive materials will be used</a:t>
            </a:r>
          </a:p>
          <a:p>
            <a:pPr marL="822960" lvl="2" indent="-182880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000" dirty="0">
                <a:latin typeface="Times New Roman" pitchFamily="18" charset="0"/>
              </a:rPr>
              <a:t>Contact Tracey Martinson, the UAF Radiation Safety Officer, at 907-474-6771, or tamartinson@alaska.edu 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</a:rPr>
              <a:t>Recombinant DNA or infectious agents will be used</a:t>
            </a:r>
          </a:p>
          <a:p>
            <a:pPr marL="822960" lvl="2" indent="-182880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000" dirty="0">
                <a:latin typeface="Times New Roman" pitchFamily="18" charset="0"/>
              </a:rPr>
              <a:t>Contact the Office of Research Integrity at 907-474-7832 for instructions</a:t>
            </a:r>
          </a:p>
          <a:p>
            <a:pPr marL="822960" lvl="2" indent="-182880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000" dirty="0">
                <a:latin typeface="Times New Roman" pitchFamily="18" charset="0"/>
              </a:rPr>
              <a:t>Depending on the organism used, approval of the Institutional Biosafety Committee (IBC) </a:t>
            </a:r>
            <a:r>
              <a:rPr lang="en-US" sz="2000" u="sng" dirty="0">
                <a:latin typeface="Times New Roman" pitchFamily="18" charset="0"/>
              </a:rPr>
              <a:t>may</a:t>
            </a:r>
            <a:r>
              <a:rPr lang="en-US" sz="2000" dirty="0">
                <a:latin typeface="Times New Roman" pitchFamily="18" charset="0"/>
              </a:rPr>
              <a:t> be required</a:t>
            </a:r>
          </a:p>
        </p:txBody>
      </p:sp>
      <p:sp>
        <p:nvSpPr>
          <p:cNvPr id="21507" name="Slide Number Placeholder 5">
            <a:extLst>
              <a:ext uri="{FF2B5EF4-FFF2-40B4-BE49-F238E27FC236}">
                <a16:creationId xmlns:a16="http://schemas.microsoft.com/office/drawing/2014/main" id="{E472287E-F016-41B1-81B0-7943AB84C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F0505D1-CC1A-4450-A3FE-42B213481339}" type="slidenum">
              <a:rPr lang="en-US" altLang="en-US">
                <a:solidFill>
                  <a:schemeClr val="tx2"/>
                </a:solidFill>
              </a:rPr>
              <a:pPr/>
              <a:t>12</a:t>
            </a:fld>
            <a:endParaRPr lang="en-US" altLang="en-US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A4BE889-EE06-4C75-B53F-AFF4BE19E1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7239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latin typeface="Times New Roman" pitchFamily="18" charset="0"/>
              </a:rPr>
              <a:t>Circumstances requiring prior approval (cont.)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004F9108-E59A-4B56-B627-4FA9B08F5D5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1804325"/>
            <a:ext cx="8077200" cy="4419600"/>
          </a:xfrm>
        </p:spPr>
        <p:txBody>
          <a:bodyPr/>
          <a:lstStyle/>
          <a:p>
            <a:pPr marL="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</a:rPr>
              <a:t>Employees must obtain prior approval to proceed with a laboratory task from the PI or his/her designee when:</a:t>
            </a:r>
          </a:p>
          <a:p>
            <a:pPr marL="548640" lvl="1" indent="-18288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</a:rPr>
              <a:t>It is likely that exposure limit concentrations could be exceeded or that other harm is likely</a:t>
            </a:r>
          </a:p>
          <a:p>
            <a:pPr marL="548640" lvl="1" indent="-18288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</a:rPr>
              <a:t>There is failure of any equipment used in the process, especially of safeguards such as chemical fume hoods</a:t>
            </a:r>
          </a:p>
          <a:p>
            <a:pPr marL="548640" lvl="1" indent="-18288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</a:rPr>
              <a:t>Members of the laboratory staff become ill, suspect that they or others have been exposed, or otherwise suspect a failure of any safeguards</a:t>
            </a:r>
          </a:p>
          <a:p>
            <a:pPr marL="548640" lvl="1" indent="-18288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</a:rPr>
              <a:t>When required by the PI</a:t>
            </a:r>
          </a:p>
        </p:txBody>
      </p:sp>
      <p:sp>
        <p:nvSpPr>
          <p:cNvPr id="22531" name="Slide Number Placeholder 5">
            <a:extLst>
              <a:ext uri="{FF2B5EF4-FFF2-40B4-BE49-F238E27FC236}">
                <a16:creationId xmlns:a16="http://schemas.microsoft.com/office/drawing/2014/main" id="{0CF30340-4718-40B6-9268-742424ED9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EF63263-BB60-4C4A-815D-EE44098B1C8A}" type="slidenum">
              <a:rPr lang="en-US" altLang="en-US">
                <a:solidFill>
                  <a:schemeClr val="tx2"/>
                </a:solidFill>
              </a:rPr>
              <a:pPr/>
              <a:t>13</a:t>
            </a:fld>
            <a:endParaRPr lang="en-US" altLang="en-US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0DE1E684-F28B-4143-A387-55879638D3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1" y="451512"/>
            <a:ext cx="6347713" cy="1320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Standard Operating Procedures (SOPs)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85B7BAB8-5228-4691-A2AB-73E880357DA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68300" y="1981201"/>
            <a:ext cx="8407400" cy="4343400"/>
          </a:xfrm>
        </p:spPr>
        <p:txBody>
          <a:bodyPr>
            <a:normAutofit fontScale="85000" lnSpcReduction="10000"/>
          </a:bodyPr>
          <a:lstStyle/>
          <a:p>
            <a:pPr marL="274320" eaLnBrk="1" fontAlgn="auto" hangingPunct="1">
              <a:spcAft>
                <a:spcPts val="0"/>
              </a:spcAft>
              <a:defRPr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SOPs shall be written for each hazardous procedure done in a lab</a:t>
            </a:r>
          </a:p>
          <a:p>
            <a:pPr marL="274320" eaLnBrk="1" fontAlgn="auto" hangingPunct="1">
              <a:spcAft>
                <a:spcPts val="0"/>
              </a:spcAft>
              <a:defRPr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SOPs shall cover: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hazards presented by the chemicals and equipment used in the procedure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Personal protective equipment that must be used during the procedure</a:t>
            </a:r>
          </a:p>
          <a:p>
            <a:pPr marL="822960" lvl="2" indent="-182880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Glove type, eye protection, fume hood, etc.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Waste disposal information</a:t>
            </a:r>
          </a:p>
          <a:p>
            <a:pPr marL="274320" eaLnBrk="1" fontAlgn="auto" hangingPunct="1">
              <a:spcAft>
                <a:spcPts val="0"/>
              </a:spcAft>
              <a:defRPr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SOPs should contain detailed information on how to carry out lab-specific processes so that hazards are minimized</a:t>
            </a:r>
          </a:p>
          <a:p>
            <a:pPr marL="274320"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555" name="Slide Number Placeholder 5">
            <a:extLst>
              <a:ext uri="{FF2B5EF4-FFF2-40B4-BE49-F238E27FC236}">
                <a16:creationId xmlns:a16="http://schemas.microsoft.com/office/drawing/2014/main" id="{9576653B-C9D7-4FBD-B99B-4A6048994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E4F4DBB-B992-43D7-AFAF-D2392CBE1E4F}" type="slidenum">
              <a:rPr lang="en-US" altLang="en-US">
                <a:solidFill>
                  <a:schemeClr val="tx2"/>
                </a:solidFill>
              </a:rPr>
              <a:pPr/>
              <a:t>14</a:t>
            </a:fld>
            <a:endParaRPr lang="en-US" altLang="en-US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9A1F570D-45F0-439F-BCB8-6B7B302D61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latin typeface="Times New Roman" pitchFamily="18" charset="0"/>
              </a:rPr>
              <a:t>Control measures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13BC5856-BC4F-436C-8E70-DFCA3B7980D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7772400" cy="5029200"/>
          </a:xfrm>
        </p:spPr>
        <p:txBody>
          <a:bodyPr>
            <a:normAutofit lnSpcReduction="10000"/>
          </a:bodyPr>
          <a:lstStyle/>
          <a:p>
            <a:pPr marL="274320" eaLnBrk="1" fontAlgn="auto" hangingPunct="1">
              <a:spcAft>
                <a:spcPts val="0"/>
              </a:spcAft>
              <a:defRPr/>
            </a:pPr>
            <a:r>
              <a:rPr lang="en-US" sz="3000" dirty="0">
                <a:latin typeface="Times New Roman" pitchFamily="18" charset="0"/>
              </a:rPr>
              <a:t>Control measures include: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en-US" sz="2600" dirty="0">
                <a:latin typeface="Times New Roman" pitchFamily="18" charset="0"/>
              </a:rPr>
              <a:t>Ventilation</a:t>
            </a:r>
          </a:p>
          <a:p>
            <a:pPr marL="822960" lvl="2" indent="-182880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200" dirty="0">
                <a:latin typeface="Times New Roman" pitchFamily="18" charset="0"/>
              </a:rPr>
              <a:t>Lab work shall be conducted in a chemical fume hood when volatile toxic chemicals are used, or when there is a possibility that the PEL will be exceeded</a:t>
            </a:r>
          </a:p>
          <a:p>
            <a:pPr marL="822960" lvl="2" indent="-182880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200" dirty="0">
                <a:latin typeface="Times New Roman" pitchFamily="18" charset="0"/>
              </a:rPr>
              <a:t>Personnel shall be instructed in the proper use of a fume hood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en-US" sz="2600" dirty="0">
                <a:latin typeface="Times New Roman" pitchFamily="18" charset="0"/>
              </a:rPr>
              <a:t>Spill clean up procedures</a:t>
            </a:r>
          </a:p>
          <a:p>
            <a:pPr marL="822960" lvl="2" indent="-182880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200" dirty="0">
                <a:latin typeface="Times New Roman" pitchFamily="18" charset="0"/>
              </a:rPr>
              <a:t>Personnel shall be trained on how to respond to a chemical spill in their work area</a:t>
            </a:r>
          </a:p>
          <a:p>
            <a:pPr marL="822960" lvl="2" indent="-182880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200" dirty="0">
                <a:latin typeface="Times New Roman" pitchFamily="18" charset="0"/>
              </a:rPr>
              <a:t>Personnel are encouraged to clean up spills </a:t>
            </a:r>
            <a:r>
              <a:rPr lang="en-US" sz="2200" u="sng" dirty="0">
                <a:latin typeface="Times New Roman" pitchFamily="18" charset="0"/>
              </a:rPr>
              <a:t>only</a:t>
            </a:r>
            <a:r>
              <a:rPr lang="en-US" sz="2200" dirty="0">
                <a:latin typeface="Times New Roman" pitchFamily="18" charset="0"/>
              </a:rPr>
              <a:t> if they have the necessary training, equipment, and supplies, and feel comfortable doing so</a:t>
            </a:r>
          </a:p>
        </p:txBody>
      </p:sp>
      <p:sp>
        <p:nvSpPr>
          <p:cNvPr id="24579" name="Slide Number Placeholder 5">
            <a:extLst>
              <a:ext uri="{FF2B5EF4-FFF2-40B4-BE49-F238E27FC236}">
                <a16:creationId xmlns:a16="http://schemas.microsoft.com/office/drawing/2014/main" id="{7323BDD4-3276-43B7-AE19-57ABA7392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F6BB7C5-751E-4CFC-9991-0C56E488A779}" type="slidenum">
              <a:rPr lang="en-US" altLang="en-US">
                <a:solidFill>
                  <a:schemeClr val="tx2"/>
                </a:solidFill>
              </a:rPr>
              <a:pPr/>
              <a:t>15</a:t>
            </a:fld>
            <a:endParaRPr lang="en-US" altLang="en-US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05F3DD48-9F29-47DA-9CA9-68C2AC1100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latin typeface="Times New Roman" pitchFamily="18" charset="0"/>
              </a:rPr>
              <a:t>Exposure monitoring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F0630122-08B7-4A08-B482-7E99424F9DF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771650"/>
            <a:ext cx="7848600" cy="4800600"/>
          </a:xfrm>
        </p:spPr>
        <p:txBody>
          <a:bodyPr>
            <a:normAutofit lnSpcReduction="10000"/>
          </a:bodyPr>
          <a:lstStyle/>
          <a:p>
            <a:pPr marL="274320" eaLnBrk="1" fontAlgn="auto" hangingPunct="1"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</a:rPr>
              <a:t>Please request exposure monitoring when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</a:rPr>
              <a:t>You suspect that exposures may be in excess of the action-level or the PEL</a:t>
            </a:r>
          </a:p>
          <a:p>
            <a:pPr marL="822960" lvl="2" indent="-182880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200" dirty="0">
                <a:latin typeface="Times New Roman" pitchFamily="18" charset="0"/>
              </a:rPr>
              <a:t>Overexposures may require additional PPE or medical surveillance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</a:rPr>
              <a:t>You are experiencing symptoms that you think may be a result of exposure to a particular chemical that you use</a:t>
            </a:r>
          </a:p>
          <a:p>
            <a:pPr marL="365760" lvl="1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sz="2400" dirty="0">
              <a:latin typeface="Times New Roman" pitchFamily="18" charset="0"/>
            </a:endParaRPr>
          </a:p>
          <a:p>
            <a:pPr marL="274320" eaLnBrk="1" fontAlgn="auto" hangingPunct="1"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</a:rPr>
              <a:t>Medical Surveillance: 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</a:rPr>
              <a:t>Personnel may be able to receive exams/vaccinations based on exposures (routine or accidental)</a:t>
            </a:r>
          </a:p>
        </p:txBody>
      </p:sp>
      <p:sp>
        <p:nvSpPr>
          <p:cNvPr id="25603" name="Slide Number Placeholder 5">
            <a:extLst>
              <a:ext uri="{FF2B5EF4-FFF2-40B4-BE49-F238E27FC236}">
                <a16:creationId xmlns:a16="http://schemas.microsoft.com/office/drawing/2014/main" id="{8FB55F22-01FE-4369-9542-99C5BBA68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99C2902-7C86-42F4-94CF-81CFF3C9398D}" type="slidenum">
              <a:rPr lang="en-US" altLang="en-US">
                <a:solidFill>
                  <a:schemeClr val="tx2"/>
                </a:solidFill>
              </a:rPr>
              <a:pPr/>
              <a:t>16</a:t>
            </a:fld>
            <a:endParaRPr lang="en-US" altLang="en-US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3ED5A70F-06B7-43CB-92FE-3903006FBB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/>
              <a:t>   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Other Considerations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09DB3F6B-C3B0-4C4C-B975-7470309DAA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524001"/>
            <a:ext cx="7772400" cy="4814888"/>
          </a:xfrm>
        </p:spPr>
        <p:txBody>
          <a:bodyPr>
            <a:normAutofit lnSpcReduction="10000"/>
          </a:bodyPr>
          <a:lstStyle/>
          <a:p>
            <a:pPr marL="548640" lvl="1" indent="-182880" eaLnBrk="1" fontAlgn="auto" hangingPunct="1">
              <a:spcAft>
                <a:spcPts val="0"/>
              </a:spcAft>
              <a:buClr>
                <a:schemeClr val="accent1"/>
              </a:buClr>
              <a:defRPr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Chemical Inventories: You must have a current copy printed within of your chemical inventory in your lab at all times.</a:t>
            </a:r>
          </a:p>
          <a:p>
            <a:pPr marL="548640" lvl="1" indent="-182880" eaLnBrk="1" fontAlgn="auto" hangingPunct="1">
              <a:spcAft>
                <a:spcPts val="0"/>
              </a:spcAft>
              <a:buClr>
                <a:schemeClr val="accent1"/>
              </a:buClr>
              <a:defRPr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EHSRM uses the web-based program Environmental Health and Safety Assistant (EHS Assist)</a:t>
            </a:r>
          </a:p>
          <a:p>
            <a:pPr marL="548640" lvl="1" indent="-182880" eaLnBrk="1" fontAlgn="auto" hangingPunct="1">
              <a:spcAft>
                <a:spcPts val="0"/>
              </a:spcAft>
              <a:buClr>
                <a:schemeClr val="accent1"/>
              </a:buClr>
              <a:defRPr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Chemical inventories are electronically stored.  All that is needed is an internet connection through the UAF or VPN network.</a:t>
            </a:r>
          </a:p>
          <a:p>
            <a:pPr marL="822960" lvl="2" indent="-182880" eaLnBrk="1" fontAlgn="auto" hangingPunct="1"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Contact Kris Riley at 907-474-5617 for more information or to arrange a training appointment and obtain your username and password.</a:t>
            </a:r>
          </a:p>
        </p:txBody>
      </p:sp>
      <p:sp>
        <p:nvSpPr>
          <p:cNvPr id="26627" name="Slide Number Placeholder 5">
            <a:extLst>
              <a:ext uri="{FF2B5EF4-FFF2-40B4-BE49-F238E27FC236}">
                <a16:creationId xmlns:a16="http://schemas.microsoft.com/office/drawing/2014/main" id="{6037DDF1-A376-41AF-A349-36C69FDDE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DA8E092-7F35-47EB-8A09-683E715920D8}" type="slidenum">
              <a:rPr lang="en-US" altLang="en-US">
                <a:solidFill>
                  <a:schemeClr val="tx2"/>
                </a:solidFill>
              </a:rPr>
              <a:pPr/>
              <a:t>17</a:t>
            </a:fld>
            <a:endParaRPr lang="en-US" altLang="en-US">
              <a:solidFill>
                <a:schemeClr val="tx2"/>
              </a:solidFill>
            </a:endParaRPr>
          </a:p>
        </p:txBody>
      </p:sp>
      <p:sp>
        <p:nvSpPr>
          <p:cNvPr id="26629" name="Rectangle 6">
            <a:extLst>
              <a:ext uri="{FF2B5EF4-FFF2-40B4-BE49-F238E27FC236}">
                <a16:creationId xmlns:a16="http://schemas.microsoft.com/office/drawing/2014/main" id="{4EFD477E-CC02-4636-ABD6-5AE158EAF0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8A76F009-0614-43D7-92D9-778CBD262F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Other components of the CHP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1D59EF8B-02D2-40DB-BA5C-7CD0F160B1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2286000"/>
            <a:ext cx="7848600" cy="3352800"/>
          </a:xfrm>
        </p:spPr>
        <p:txBody>
          <a:bodyPr/>
          <a:lstStyle/>
          <a:p>
            <a:pPr marL="274320" eaLnBrk="1" fontAlgn="auto" hangingPunct="1"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Appendix 1: Lab SOPs</a:t>
            </a:r>
          </a:p>
          <a:p>
            <a:pPr marL="274320" eaLnBrk="1" fontAlgn="auto" hangingPunct="1"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Appendix 2: Laboratory Inspection Checklist</a:t>
            </a:r>
          </a:p>
          <a:p>
            <a:pPr marL="274320" eaLnBrk="1" fontAlgn="auto" hangingPunct="1"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Appendix 3—Training record template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Remember, you do not have to hand write these in.  Your CHO (or EHSRM) may have a print out of training records to insert in this appendix.</a:t>
            </a:r>
          </a:p>
          <a:p>
            <a:pPr marL="274320" eaLnBrk="1" fontAlgn="auto" hangingPunct="1">
              <a:spcAft>
                <a:spcPts val="0"/>
              </a:spcAft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Slide Number Placeholder 5">
            <a:extLst>
              <a:ext uri="{FF2B5EF4-FFF2-40B4-BE49-F238E27FC236}">
                <a16:creationId xmlns:a16="http://schemas.microsoft.com/office/drawing/2014/main" id="{F944910D-2F55-4A3B-A0CB-CF0580168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84D4F6E-0C8E-42B1-9AE4-A04236F423CF}" type="slidenum">
              <a:rPr lang="en-US" altLang="en-US">
                <a:solidFill>
                  <a:schemeClr val="tx2"/>
                </a:solidFill>
              </a:rPr>
              <a:pPr/>
              <a:t>18</a:t>
            </a:fld>
            <a:endParaRPr lang="en-US" altLang="en-US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DDE46A0D-13F9-4D23-9AA9-8BFB5F999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Other components of the CHP (cont.)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8B695213-B2F1-449D-81D7-08FC849FC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871663"/>
            <a:ext cx="7848600" cy="4376737"/>
          </a:xfrm>
        </p:spPr>
        <p:txBody>
          <a:bodyPr/>
          <a:lstStyle/>
          <a:p>
            <a:pPr marL="274320" eaLnBrk="1" fontAlgn="auto" hangingPunct="1"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Appendix 4—Lab close-out checklist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PIs are responsible for ensuring that their lab is cleaned out prior to leaving UAF or moving to another lab location.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Close-out procedures include ensuring that:</a:t>
            </a:r>
          </a:p>
          <a:p>
            <a:pPr marL="822960" lvl="2" indent="-182880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Arrangements are made to dispose of all chemicals and wastes</a:t>
            </a:r>
          </a:p>
          <a:p>
            <a:pPr marL="822960" lvl="2" indent="-182880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All drawers and cabinets are emptied and cleaned</a:t>
            </a:r>
          </a:p>
          <a:p>
            <a:pPr marL="822960" lvl="2" indent="-182880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Arrangements are made for the removal of surplus glassware, equipment, and furniture</a:t>
            </a:r>
          </a:p>
          <a:p>
            <a:pPr marL="822960" lvl="2" indent="-182880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All tape, labels, and stickers are removed from surfaces</a:t>
            </a:r>
          </a:p>
        </p:txBody>
      </p:sp>
      <p:sp>
        <p:nvSpPr>
          <p:cNvPr id="28675" name="Slide Number Placeholder 3">
            <a:extLst>
              <a:ext uri="{FF2B5EF4-FFF2-40B4-BE49-F238E27FC236}">
                <a16:creationId xmlns:a16="http://schemas.microsoft.com/office/drawing/2014/main" id="{5F1339F2-B91B-48CD-9687-E9BFC2C1C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16FE6F2-9ED1-4806-AAE3-030FCE25F7AC}" type="slidenum">
              <a:rPr lang="en-US" altLang="en-US">
                <a:solidFill>
                  <a:schemeClr val="tx2"/>
                </a:solidFill>
              </a:rPr>
              <a:pPr/>
              <a:t>19</a:t>
            </a:fld>
            <a:endParaRPr lang="en-US" altLang="en-US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2D64642-2ABC-4C91-902C-4AE4F9DEE8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6705600" cy="10668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Why do we have CHPs?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311E7B8B-891E-4033-9514-FA04C903C16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473822"/>
            <a:ext cx="8229600" cy="4648200"/>
          </a:xfrm>
        </p:spPr>
        <p:txBody>
          <a:bodyPr>
            <a:normAutofit fontScale="92500" lnSpcReduction="10000"/>
          </a:bodyPr>
          <a:lstStyle/>
          <a:p>
            <a:pPr marL="274320" eaLnBrk="1" fontAlgn="auto" hangingPunct="1"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</a:rPr>
              <a:t>Required by Federal law (OSHA)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</a:rPr>
              <a:t>29 CFR 1910.1450: Occupational Exposure to Hazardous Chemicals in Laboratories</a:t>
            </a:r>
          </a:p>
          <a:p>
            <a:pPr marL="274320" eaLnBrk="1" fontAlgn="auto" hangingPunct="1"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</a:rPr>
              <a:t>Chemical Hygiene Plan (CHP) must be: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</a:rPr>
              <a:t>capable of protecting employees exposed to lab chemical hazards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</a:rPr>
              <a:t>readily available to all employees (at all times) 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</a:rPr>
              <a:t>specific to the lab 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</a:rPr>
              <a:t>reviewed at least annually</a:t>
            </a:r>
          </a:p>
          <a:p>
            <a:pPr marL="365760" lvl="1" indent="0" eaLnBrk="1" fontAlgn="auto" hangingPunct="1">
              <a:spcAft>
                <a:spcPts val="0"/>
              </a:spcAft>
              <a:buNone/>
              <a:defRPr/>
            </a:pPr>
            <a:endParaRPr lang="en-US" sz="2200" dirty="0">
              <a:latin typeface="Times New Roman" pitchFamily="18" charset="0"/>
            </a:endParaRPr>
          </a:p>
          <a:p>
            <a:pPr marL="365760" lvl="1" indent="0">
              <a:buNone/>
              <a:defRPr/>
            </a:pPr>
            <a:r>
              <a:rPr lang="en-US" sz="2400" dirty="0">
                <a:latin typeface="Times New Roman" pitchFamily="18" charset="0"/>
              </a:rPr>
              <a:t>Essentially, the CHP is designed to identify physical and chemical hazards, and ensure lab personnel are informed and protected.</a:t>
            </a:r>
          </a:p>
        </p:txBody>
      </p:sp>
      <p:sp>
        <p:nvSpPr>
          <p:cNvPr id="11267" name="Slide Number Placeholder 5">
            <a:extLst>
              <a:ext uri="{FF2B5EF4-FFF2-40B4-BE49-F238E27FC236}">
                <a16:creationId xmlns:a16="http://schemas.microsoft.com/office/drawing/2014/main" id="{B7455942-FF0E-47A8-AA42-C7B4A6434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6B1C1C1-C0A4-4DD7-B891-7BDFA06D2105}" type="slidenum">
              <a:rPr lang="en-US" altLang="en-US">
                <a:solidFill>
                  <a:schemeClr val="tx2"/>
                </a:solidFill>
              </a:rPr>
              <a:pPr/>
              <a:t>2</a:t>
            </a:fld>
            <a:endParaRPr lang="en-US" altLang="en-US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917D8F2B-0E41-490F-9C65-CA2A0A653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Other components of the CHP (cont.)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EC1F78BF-2AB3-495C-AAE7-3362136781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eaLnBrk="1" fontAlgn="auto" hangingPunct="1"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Appendix 5—Emergency procedures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Please complete with your lab-specific information and post a copy by the lab door</a:t>
            </a:r>
          </a:p>
          <a:p>
            <a:pPr marL="274320" eaLnBrk="1" fontAlgn="auto" hangingPunct="1"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Appendix 6—Disposal procedures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This appendix provides an overview of disposal procedures at UAF.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Additional training is required (UAF Hazardous Waste Management training)</a:t>
            </a:r>
          </a:p>
          <a:p>
            <a:pPr marL="274320" eaLnBrk="1" fontAlgn="auto" hangingPunct="1"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Appendix 7—List of select carcinogens</a:t>
            </a:r>
          </a:p>
        </p:txBody>
      </p:sp>
      <p:sp>
        <p:nvSpPr>
          <p:cNvPr id="29699" name="Slide Number Placeholder 3">
            <a:extLst>
              <a:ext uri="{FF2B5EF4-FFF2-40B4-BE49-F238E27FC236}">
                <a16:creationId xmlns:a16="http://schemas.microsoft.com/office/drawing/2014/main" id="{E8E246AF-2420-47B8-B0AA-96E46B750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6CBBD09-C78C-45D4-9163-1568C2D40529}" type="slidenum">
              <a:rPr lang="en-US" altLang="en-US">
                <a:solidFill>
                  <a:schemeClr val="tx2"/>
                </a:solidFill>
              </a:rPr>
              <a:pPr/>
              <a:t>20</a:t>
            </a:fld>
            <a:endParaRPr lang="en-US" altLang="en-US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460B10FC-C711-4965-9F01-007B9C1BC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/>
              <a:t>Other components of the CHP (cont.)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74F78367-84E8-4416-A83A-A8F2B7781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eaLnBrk="1" fontAlgn="auto" hangingPunct="1"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Appendix 8—Power outage procedures</a:t>
            </a:r>
          </a:p>
          <a:p>
            <a:pPr marL="274320" eaLnBrk="1" fontAlgn="auto" hangingPunct="1"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Appendix 9—Handling and storage requirements for flammable and combustible liquids</a:t>
            </a:r>
          </a:p>
          <a:p>
            <a:pPr marL="274320" eaLnBrk="1" fontAlgn="auto" hangingPunct="1"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Appendix 10—Chemical inventory </a:t>
            </a:r>
          </a:p>
          <a:p>
            <a:pPr marL="548958" lvl="1" eaLnBrk="1" fontAlgn="auto" hangingPunct="1">
              <a:spcAft>
                <a:spcPts val="0"/>
              </a:spcAft>
              <a:defRPr/>
            </a:pPr>
            <a:r>
              <a:rPr lang="en-US" sz="2200" i="1" u="sng" dirty="0">
                <a:latin typeface="Times New Roman" pitchFamily="18" charset="0"/>
                <a:cs typeface="Times New Roman" pitchFamily="18" charset="0"/>
              </a:rPr>
              <a:t>REMEMBER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chemical inventories are now entered online in EHS Assist.  Contact EHSRM at 907-474-5617  </a:t>
            </a:r>
          </a:p>
        </p:txBody>
      </p:sp>
      <p:sp>
        <p:nvSpPr>
          <p:cNvPr id="30723" name="Slide Number Placeholder 3">
            <a:extLst>
              <a:ext uri="{FF2B5EF4-FFF2-40B4-BE49-F238E27FC236}">
                <a16:creationId xmlns:a16="http://schemas.microsoft.com/office/drawing/2014/main" id="{7682DAE5-BC38-47A6-B49E-ACFBD2DD8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2617573-00EB-46F8-B869-132FF4798C3E}" type="slidenum">
              <a:rPr lang="en-US" altLang="en-US">
                <a:solidFill>
                  <a:schemeClr val="tx2"/>
                </a:solidFill>
              </a:rPr>
              <a:pPr/>
              <a:t>21</a:t>
            </a:fld>
            <a:endParaRPr lang="en-US" altLang="en-US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BCF25-BFD4-4619-8126-F998C2DDA67F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dirty="0"/>
              <a:t>Questions?</a:t>
            </a:r>
          </a:p>
        </p:txBody>
      </p:sp>
      <p:sp>
        <p:nvSpPr>
          <p:cNvPr id="26627" name="Text Placeholder 2">
            <a:extLst>
              <a:ext uri="{FF2B5EF4-FFF2-40B4-BE49-F238E27FC236}">
                <a16:creationId xmlns:a16="http://schemas.microsoft.com/office/drawing/2014/main" id="{61400585-5448-46FD-B757-C8A57B24BC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Contact the UAF Industrial Hygienist at 907-474-6771.</a:t>
            </a:r>
          </a:p>
        </p:txBody>
      </p:sp>
      <p:sp>
        <p:nvSpPr>
          <p:cNvPr id="31747" name="Slide Number Placeholder 3">
            <a:extLst>
              <a:ext uri="{FF2B5EF4-FFF2-40B4-BE49-F238E27FC236}">
                <a16:creationId xmlns:a16="http://schemas.microsoft.com/office/drawing/2014/main" id="{557E7D06-0B35-4B65-B7C2-0F480780B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1348B59-D4A4-4BC9-B910-9F080245AFBF}" type="slidenum">
              <a:rPr lang="en-US" altLang="en-US">
                <a:solidFill>
                  <a:schemeClr val="bg2"/>
                </a:solidFill>
              </a:rPr>
              <a:pPr/>
              <a:t>22</a:t>
            </a:fld>
            <a:endParaRPr lang="en-US" altLang="en-US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B31F69E-BC31-456C-9B7F-13A25BB04C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UAF Chemical Hygiene Plan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7EB9DCE5-3545-42D5-AFA7-326AE64E66F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598" y="1600200"/>
            <a:ext cx="6934201" cy="4441163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Intended to be an umbrella plan that can be tailored to each individual lab</a:t>
            </a:r>
          </a:p>
          <a:p>
            <a:pPr eaLnBrk="1" hangingPunct="1"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Covers the following:</a:t>
            </a:r>
          </a:p>
          <a:p>
            <a:pPr lvl="1" eaLnBrk="1" hangingPunct="1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Roles and responsibilities of all lab members</a:t>
            </a:r>
          </a:p>
          <a:p>
            <a:pPr lvl="1" eaLnBrk="1" hangingPunct="1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Information and training requirements</a:t>
            </a:r>
          </a:p>
          <a:p>
            <a:pPr lvl="1" eaLnBrk="1" hangingPunct="1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Circumstances requiring prior approval</a:t>
            </a:r>
          </a:p>
          <a:p>
            <a:pPr lvl="1" eaLnBrk="1" hangingPunct="1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Standard Operating Procedures (SOPs)</a:t>
            </a:r>
          </a:p>
          <a:p>
            <a:pPr lvl="1" eaLnBrk="1" hangingPunct="1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Control measures</a:t>
            </a:r>
          </a:p>
          <a:p>
            <a:pPr lvl="1" eaLnBrk="1" hangingPunct="1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Exposure monitoring</a:t>
            </a:r>
          </a:p>
          <a:p>
            <a:pPr lvl="1" eaLnBrk="1" hangingPunct="1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Medical consultations and examinations</a:t>
            </a:r>
          </a:p>
          <a:p>
            <a:pPr lvl="1" eaLnBrk="1" hangingPunct="1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Select carcinogens and toxins</a:t>
            </a:r>
          </a:p>
        </p:txBody>
      </p:sp>
      <p:sp>
        <p:nvSpPr>
          <p:cNvPr id="12292" name="Slide Number Placeholder 5">
            <a:extLst>
              <a:ext uri="{FF2B5EF4-FFF2-40B4-BE49-F238E27FC236}">
                <a16:creationId xmlns:a16="http://schemas.microsoft.com/office/drawing/2014/main" id="{DA934207-38F6-415C-912C-525B2DF27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06B2A41-E388-495B-97D7-C8DE6329007D}" type="slidenum">
              <a:rPr lang="en-US" altLang="en-US"/>
              <a:pPr/>
              <a:t>3</a:t>
            </a:fld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AC6589B-26D0-4B54-94B3-C50950B516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5008" y="685800"/>
            <a:ext cx="6870192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latin typeface="Times New Roman" pitchFamily="18" charset="0"/>
              </a:rPr>
              <a:t>Roles and responsibilities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E0489A4-1AE8-4AF7-A8E4-4FD82E1472B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2438400"/>
            <a:ext cx="8229600" cy="3048000"/>
          </a:xfrm>
        </p:spPr>
        <p:txBody>
          <a:bodyPr/>
          <a:lstStyle/>
          <a:p>
            <a:pPr marL="274320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</a:rPr>
              <a:t>The CHP outlines individual responsibilities of the:</a:t>
            </a:r>
          </a:p>
          <a:p>
            <a:pPr marL="548640" lvl="1" indent="-182880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</a:rPr>
              <a:t>Principal Investigator (PI)</a:t>
            </a:r>
          </a:p>
          <a:p>
            <a:pPr marL="548640" lvl="1" indent="-182880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</a:rPr>
              <a:t>Lab employees</a:t>
            </a:r>
          </a:p>
          <a:p>
            <a:pPr marL="548640" lvl="1" indent="-182880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</a:rPr>
              <a:t>Chemical Hygiene Officer (CHO) </a:t>
            </a:r>
          </a:p>
        </p:txBody>
      </p:sp>
      <p:sp>
        <p:nvSpPr>
          <p:cNvPr id="13315" name="Slide Number Placeholder 5">
            <a:extLst>
              <a:ext uri="{FF2B5EF4-FFF2-40B4-BE49-F238E27FC236}">
                <a16:creationId xmlns:a16="http://schemas.microsoft.com/office/drawing/2014/main" id="{565A7449-F9E0-4796-AB8D-BE3ACADB8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9D8722A-0883-48F8-87BB-E16AA3287C09}" type="slidenum">
              <a:rPr lang="en-US" altLang="en-US">
                <a:solidFill>
                  <a:schemeClr val="tx2"/>
                </a:solidFill>
              </a:rPr>
              <a:pPr/>
              <a:t>4</a:t>
            </a:fld>
            <a:endParaRPr lang="en-US" altLang="en-US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1BF4FB39-7755-4566-855B-B2C72CA256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latin typeface="Times New Roman" pitchFamily="18" charset="0"/>
              </a:rPr>
              <a:t>Roles and responsibilities: PI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1882142-E799-4E54-9C95-E8EC11D011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8056" y="1499525"/>
            <a:ext cx="7391400" cy="4724400"/>
          </a:xfrm>
        </p:spPr>
        <p:txBody>
          <a:bodyPr/>
          <a:lstStyle/>
          <a:p>
            <a:pPr marL="342900" indent="-342900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</a:rPr>
              <a:t>The PI has responsibility for implementation of the CHP in his/her laboratory</a:t>
            </a:r>
          </a:p>
          <a:p>
            <a:pPr marL="342900" indent="-342900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</a:rPr>
              <a:t>The PI shall: </a:t>
            </a:r>
          </a:p>
          <a:p>
            <a:pPr marL="736092" lvl="1" indent="-342900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</a:rPr>
              <a:t>ensure that workers are trained and follow the CHP outlined in this document</a:t>
            </a:r>
          </a:p>
          <a:p>
            <a:pPr marL="736092" lvl="1" indent="-342900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</a:rPr>
              <a:t>ensure that the necessary protective and emergency equipment is available, in working order, and that appropriate training has been provided </a:t>
            </a:r>
          </a:p>
          <a:p>
            <a:pPr marL="736092" lvl="1" indent="-342900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</a:rPr>
              <a:t>ensure that periodic laboratory inspections are performed </a:t>
            </a:r>
          </a:p>
          <a:p>
            <a:pPr marL="736092" lvl="1" indent="-342900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</a:rPr>
              <a:t>know current legal requirements concerning regulated substances </a:t>
            </a:r>
          </a:p>
          <a:p>
            <a:pPr marL="736092" lvl="1" indent="-342900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</a:rPr>
              <a:t>review and evaluate the effectiveness of the laboratory specific SOPs at least annually and update as necessary</a:t>
            </a:r>
          </a:p>
        </p:txBody>
      </p:sp>
      <p:sp>
        <p:nvSpPr>
          <p:cNvPr id="14339" name="Slide Number Placeholder 5">
            <a:extLst>
              <a:ext uri="{FF2B5EF4-FFF2-40B4-BE49-F238E27FC236}">
                <a16:creationId xmlns:a16="http://schemas.microsoft.com/office/drawing/2014/main" id="{C10FE612-BEA5-46F2-A3DC-0F89B6ED8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4913DF5-D527-4718-B713-40BDFD3B2204}" type="slidenum">
              <a:rPr lang="en-US" altLang="en-US">
                <a:solidFill>
                  <a:schemeClr val="tx2"/>
                </a:solidFill>
              </a:rPr>
              <a:pPr/>
              <a:t>5</a:t>
            </a:fld>
            <a:endParaRPr lang="en-US" altLang="en-US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F4F9DE67-D8F1-4922-AEA3-7199A03684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6248400" cy="1066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latin typeface="Times New Roman" pitchFamily="18" charset="0"/>
              </a:rPr>
              <a:t>Roles and responsibilities: Lab employees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74173513-13EB-4D11-819F-73D1317D2D8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7620000" cy="4800600"/>
          </a:xfrm>
        </p:spPr>
        <p:txBody>
          <a:bodyPr>
            <a:normAutofit lnSpcReduction="10000"/>
          </a:bodyPr>
          <a:lstStyle/>
          <a:p>
            <a:pPr marL="27432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800" dirty="0">
                <a:latin typeface="Times New Roman" pitchFamily="18" charset="0"/>
              </a:rPr>
              <a:t>Laboratory employees are responsible for:</a:t>
            </a:r>
          </a:p>
          <a:p>
            <a:pPr marL="548640" lvl="1" indent="-18288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</a:rPr>
              <a:t>planning and conducting each operation in accordance with practices and procedures established in this CHP</a:t>
            </a:r>
          </a:p>
          <a:p>
            <a:pPr marL="548640" lvl="1" indent="-18288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</a:rPr>
              <a:t>using equipment only for its designed purpose </a:t>
            </a:r>
          </a:p>
          <a:p>
            <a:pPr marL="548640" lvl="1" indent="-18288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</a:rPr>
              <a:t>being familiar with emergency procedures including </a:t>
            </a:r>
          </a:p>
          <a:p>
            <a:pPr marL="823277" lvl="2" indent="-18288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000" dirty="0">
                <a:latin typeface="Times New Roman" pitchFamily="18" charset="0"/>
              </a:rPr>
              <a:t>knowledge of the location and use of emergency equipment for the laboratory</a:t>
            </a:r>
          </a:p>
          <a:p>
            <a:pPr marL="823277" lvl="2" indent="-18288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000" dirty="0">
                <a:latin typeface="Times New Roman" pitchFamily="18" charset="0"/>
              </a:rPr>
              <a:t>how to obtain additional help in an emergency </a:t>
            </a:r>
          </a:p>
          <a:p>
            <a:pPr marL="548640" lvl="1" indent="-18288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</a:rPr>
              <a:t>knowing the types of protective equipment available and using the proper type for each procedure </a:t>
            </a:r>
          </a:p>
          <a:p>
            <a:pPr marL="548640" lvl="1" indent="-18288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</a:rPr>
              <a:t>being alert to unsafe conditions and actions and calling attention to them so corrections can be made as soon as possible </a:t>
            </a:r>
          </a:p>
        </p:txBody>
      </p:sp>
      <p:sp>
        <p:nvSpPr>
          <p:cNvPr id="15363" name="Slide Number Placeholder 5">
            <a:extLst>
              <a:ext uri="{FF2B5EF4-FFF2-40B4-BE49-F238E27FC236}">
                <a16:creationId xmlns:a16="http://schemas.microsoft.com/office/drawing/2014/main" id="{8B270CAB-0C46-40DB-BAE0-02AF4A66A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684EB3F-DC89-448C-8788-879D7059C689}" type="slidenum">
              <a:rPr lang="en-US" altLang="en-US">
                <a:solidFill>
                  <a:schemeClr val="tx2"/>
                </a:solidFill>
              </a:rPr>
              <a:pPr/>
              <a:t>6</a:t>
            </a:fld>
            <a:endParaRPr lang="en-US" altLang="en-US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01BA304-F67D-467E-B39B-31253FB18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latin typeface="Times New Roman" pitchFamily="18" charset="0"/>
              </a:rPr>
              <a:t>Roles and responsibilities: CHO</a:t>
            </a:r>
            <a:endParaRPr lang="en-US" sz="3600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67B1943-4311-4867-AA36-F3306F864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719263"/>
            <a:ext cx="7620000" cy="4406900"/>
          </a:xfrm>
        </p:spPr>
        <p:txBody>
          <a:bodyPr/>
          <a:lstStyle/>
          <a:p>
            <a:pPr marL="274320" eaLnBrk="1" fontAlgn="auto" hangingPunct="1"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</a:rPr>
              <a:t>The Chemical Hygiene Officer is responsible for: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</a:rPr>
              <a:t>assisting PIs and other laboratory employees with development and implementation of appropriate chemical hygiene procedures and practices, including providing consultation and information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</a:rPr>
              <a:t>keeping abreast of legal requirements concerning regulated substances and communicating any changes to PIs and laboratory employees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</a:rPr>
              <a:t>seeking ways to improve the overall chemical hygiene program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endParaRPr lang="en-US" sz="2200" dirty="0">
              <a:latin typeface="Times New Roman" pitchFamily="18" charset="0"/>
            </a:endParaRPr>
          </a:p>
          <a:p>
            <a:pPr marL="274320"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387" name="Slide Number Placeholder 2">
            <a:extLst>
              <a:ext uri="{FF2B5EF4-FFF2-40B4-BE49-F238E27FC236}">
                <a16:creationId xmlns:a16="http://schemas.microsoft.com/office/drawing/2014/main" id="{11286CE1-28F0-4E42-B93F-615E6A958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5647388-C65C-4B27-889F-9D4EFBCE1B8A}" type="slidenum">
              <a:rPr lang="en-US" altLang="en-US">
                <a:solidFill>
                  <a:schemeClr val="tx2"/>
                </a:solidFill>
              </a:rPr>
              <a:pPr/>
              <a:t>7</a:t>
            </a:fld>
            <a:endParaRPr lang="en-US" altLang="en-US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7BD8D6E4-B40B-49A9-A149-9FCFE869A5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latin typeface="Times New Roman" pitchFamily="18" charset="0"/>
              </a:rPr>
              <a:t>Training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4196D1A8-D552-4DA8-AC39-B1DB0A52DDA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/>
          <a:lstStyle/>
          <a:p>
            <a:pPr marL="274320" eaLnBrk="1" fontAlgn="auto" hangingPunct="1"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</a:rPr>
              <a:t>In addition to training on the CHP, employees must receive the following training: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</a:rPr>
              <a:t>UAF Laboratory Safety (renew every 3 years)</a:t>
            </a:r>
          </a:p>
          <a:p>
            <a:pPr marL="548640" lvl="1" indent="-182880" eaLnBrk="1" fontAlgn="auto" hangingPunct="1">
              <a:spcAft>
                <a:spcPts val="0"/>
              </a:spcAft>
              <a:defRPr/>
            </a:pPr>
            <a:r>
              <a:rPr lang="en-US" sz="2200" dirty="0">
                <a:latin typeface="Times New Roman" pitchFamily="18" charset="0"/>
              </a:rPr>
              <a:t>UAF Introduction to Hazardous Waste Management (renew annually)</a:t>
            </a:r>
          </a:p>
          <a:p>
            <a:pPr marL="91122" indent="0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3000" dirty="0">
                <a:latin typeface="Times New Roman" pitchFamily="18" charset="0"/>
              </a:rPr>
              <a:t>All are available through www.uaf.edu/safety</a:t>
            </a:r>
          </a:p>
          <a:p>
            <a:pPr marL="91122" indent="0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600" i="1" dirty="0">
                <a:latin typeface="Times New Roman" pitchFamily="18" charset="0"/>
              </a:rPr>
              <a:t>Note</a:t>
            </a:r>
            <a:r>
              <a:rPr lang="en-US" sz="2600" dirty="0">
                <a:latin typeface="Times New Roman" pitchFamily="18" charset="0"/>
              </a:rPr>
              <a:t>: Lab Safety training is general and does not include any laboratory-specific training that may be required</a:t>
            </a:r>
          </a:p>
        </p:txBody>
      </p:sp>
      <p:sp>
        <p:nvSpPr>
          <p:cNvPr id="17411" name="Slide Number Placeholder 5">
            <a:extLst>
              <a:ext uri="{FF2B5EF4-FFF2-40B4-BE49-F238E27FC236}">
                <a16:creationId xmlns:a16="http://schemas.microsoft.com/office/drawing/2014/main" id="{A19151E0-A245-4E8B-91F3-DAFFA369F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D259B59-592B-4B99-B970-ADEC9D8DFA6A}" type="slidenum">
              <a:rPr lang="en-US" altLang="en-US">
                <a:solidFill>
                  <a:schemeClr val="tx2"/>
                </a:solidFill>
              </a:rPr>
              <a:pPr/>
              <a:t>8</a:t>
            </a:fld>
            <a:endParaRPr lang="en-US" altLang="en-US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D5B63649-F6D7-4948-8E56-9ADF55F656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latin typeface="Times New Roman" pitchFamily="18" charset="0"/>
              </a:rPr>
              <a:t>Training (cont.)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7C7682AB-E488-4FBA-8281-E5253FB23D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512175" cy="4800600"/>
          </a:xfrm>
        </p:spPr>
        <p:txBody>
          <a:bodyPr/>
          <a:lstStyle/>
          <a:p>
            <a:pPr marL="274320" eaLnBrk="1" fontAlgn="auto" hangingPunct="1"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</a:rPr>
              <a:t>  Personnel need to be trained</a:t>
            </a:r>
          </a:p>
          <a:p>
            <a:pPr marL="823277" lvl="2" indent="-182880" eaLnBrk="1" fontAlgn="auto" hangingPunct="1"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</a:rPr>
              <a:t>at the time of initial assignment (full training)</a:t>
            </a:r>
          </a:p>
          <a:p>
            <a:pPr marL="823277" lvl="2" indent="-182880" eaLnBrk="1" fontAlgn="auto" hangingPunct="1"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</a:rPr>
              <a:t>before using any new hazardous chemical (chemical-specific training, SDS/SOP review)</a:t>
            </a:r>
          </a:p>
          <a:p>
            <a:pPr marL="274320" eaLnBrk="1" fontAlgn="auto" hangingPunct="1"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</a:rPr>
              <a:t>  This training should be documented in case of:</a:t>
            </a:r>
          </a:p>
          <a:p>
            <a:pPr marL="823277" lvl="2" indent="-182880" eaLnBrk="1" fontAlgn="auto" hangingPunct="1"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</a:rPr>
              <a:t>external inspections</a:t>
            </a:r>
          </a:p>
          <a:p>
            <a:pPr marL="823277" lvl="2" indent="-182880" eaLnBrk="1" fontAlgn="auto" hangingPunct="1"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</a:rPr>
              <a:t>safety violations by employees</a:t>
            </a:r>
          </a:p>
        </p:txBody>
      </p:sp>
      <p:sp>
        <p:nvSpPr>
          <p:cNvPr id="18435" name="Slide Number Placeholder 5">
            <a:extLst>
              <a:ext uri="{FF2B5EF4-FFF2-40B4-BE49-F238E27FC236}">
                <a16:creationId xmlns:a16="http://schemas.microsoft.com/office/drawing/2014/main" id="{B69469A6-0D23-4558-A6E1-77445CBAA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627697F-7884-429B-82AC-A806214EA1BF}" type="slidenum">
              <a:rPr lang="en-US" altLang="en-US">
                <a:solidFill>
                  <a:schemeClr val="tx2"/>
                </a:solidFill>
              </a:rPr>
              <a:pPr/>
              <a:t>9</a:t>
            </a:fld>
            <a:endParaRPr lang="en-US" altLang="en-US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1894</TotalTime>
  <Words>1450</Words>
  <Application>Microsoft Office PowerPoint</Application>
  <PresentationFormat>On-screen Show (4:3)</PresentationFormat>
  <Paragraphs>174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Franklin Gothic Medium</vt:lpstr>
      <vt:lpstr>Wingdings 2</vt:lpstr>
      <vt:lpstr>Wingdings</vt:lpstr>
      <vt:lpstr>Calibri</vt:lpstr>
      <vt:lpstr>Times New Roman</vt:lpstr>
      <vt:lpstr>Facet</vt:lpstr>
      <vt:lpstr>UAF Chemical Hygiene Plan (CHP) Overview</vt:lpstr>
      <vt:lpstr>Why do we have CHPs?</vt:lpstr>
      <vt:lpstr>UAF Chemical Hygiene Plan</vt:lpstr>
      <vt:lpstr>Roles and responsibilities</vt:lpstr>
      <vt:lpstr>Roles and responsibilities: PI</vt:lpstr>
      <vt:lpstr>Roles and responsibilities: Lab employees</vt:lpstr>
      <vt:lpstr>Roles and responsibilities: CHO</vt:lpstr>
      <vt:lpstr>Training</vt:lpstr>
      <vt:lpstr>Training (cont.)</vt:lpstr>
      <vt:lpstr>Additional lab-specific information that lab personnel need to know</vt:lpstr>
      <vt:lpstr>Summary of lab-specific training</vt:lpstr>
      <vt:lpstr>Circumstances requiring prior approval</vt:lpstr>
      <vt:lpstr>Circumstances requiring prior approval (cont.)</vt:lpstr>
      <vt:lpstr>Standard Operating Procedures (SOPs)</vt:lpstr>
      <vt:lpstr>Control measures</vt:lpstr>
      <vt:lpstr>Exposure monitoring</vt:lpstr>
      <vt:lpstr>    Other Considerations</vt:lpstr>
      <vt:lpstr>Other components of the CHP</vt:lpstr>
      <vt:lpstr>Other components of the CHP (cont.)</vt:lpstr>
      <vt:lpstr>Other components of the CHP (cont.)</vt:lpstr>
      <vt:lpstr>Other components of the CHP (cont.)</vt:lpstr>
      <vt:lpstr>Questions?</vt:lpstr>
    </vt:vector>
  </TitlesOfParts>
  <Company>University of Alaska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University of Alaska</dc:creator>
  <cp:lastModifiedBy>Emily Reiter</cp:lastModifiedBy>
  <cp:revision>179</cp:revision>
  <dcterms:created xsi:type="dcterms:W3CDTF">2006-01-20T19:16:12Z</dcterms:created>
  <dcterms:modified xsi:type="dcterms:W3CDTF">2022-08-23T00:24:00Z</dcterms:modified>
</cp:coreProperties>
</file>