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2" r:id="rId3"/>
    <p:sldId id="269" r:id="rId4"/>
    <p:sldId id="293" r:id="rId5"/>
    <p:sldId id="283" r:id="rId6"/>
    <p:sldId id="284" r:id="rId7"/>
    <p:sldId id="285" r:id="rId8"/>
    <p:sldId id="286" r:id="rId9"/>
    <p:sldId id="294" r:id="rId10"/>
    <p:sldId id="287" r:id="rId11"/>
    <p:sldId id="288" r:id="rId12"/>
    <p:sldId id="289" r:id="rId13"/>
    <p:sldId id="291" r:id="rId14"/>
    <p:sldId id="295" r:id="rId15"/>
    <p:sldId id="297" r:id="rId16"/>
    <p:sldId id="296" r:id="rId17"/>
    <p:sldId id="263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CB7"/>
    <a:srgbClr val="7F80AF"/>
    <a:srgbClr val="82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1942" autoAdjust="0"/>
  </p:normalViewPr>
  <p:slideViewPr>
    <p:cSldViewPr>
      <p:cViewPr>
        <p:scale>
          <a:sx n="54" d="100"/>
          <a:sy n="54" d="100"/>
        </p:scale>
        <p:origin x="-3276" y="-1350"/>
      </p:cViewPr>
      <p:guideLst>
        <p:guide orient="horz" pos="35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-3504" y="-25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3152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 defTabSz="966788" eaLnBrk="1" hangingPunct="1">
              <a:spcBef>
                <a:spcPct val="50000"/>
              </a:spcBef>
              <a:defRPr sz="1100" b="1" spc="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pc="300" dirty="0"/>
              <a:t>UNIVERSITY RISK MANAGEMENT AND INSURANCE ASSOCIATION</a:t>
            </a:r>
          </a:p>
          <a:p>
            <a:pPr>
              <a:defRPr/>
            </a:pPr>
            <a:r>
              <a:rPr lang="en-US" sz="1500" dirty="0" smtClean="0"/>
              <a:t>2014 </a:t>
            </a:r>
            <a:r>
              <a:rPr lang="en-US" sz="1500" dirty="0"/>
              <a:t>Mid-Atlantic Regional Conference</a:t>
            </a:r>
          </a:p>
          <a:p>
            <a:pPr>
              <a:defRPr/>
            </a:pPr>
            <a:r>
              <a:rPr lang="en-US" b="0" dirty="0"/>
              <a:t>Baltimore, MD       May 13-14, 2014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A58D9201-0115-4726-85BF-7456B8529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9" descr="URMIA_logo_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763000"/>
            <a:ext cx="12954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7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EC40080C-E81E-4204-AE4C-1C751078B0F4}" type="datetimeFigureOut">
              <a:rPr lang="en-US" smtClean="0"/>
              <a:pPr/>
              <a:t>7/14/2014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617A208F-7546-474B-959A-761B4A50DF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3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576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5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1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22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54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92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92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92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94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9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9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4A377-A971-4986-B8D4-5A72923623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8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4A377-A971-4986-B8D4-5A72923623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8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1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4A377-A971-4986-B8D4-5A72923623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2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0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A208F-7546-474B-959A-761B4A50DFD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2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3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" name="Picture 24" descr="URMIA_logo_2008_LETTERSON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7150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28600" y="6351588"/>
            <a:ext cx="860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spc="300" dirty="0" smtClean="0"/>
              <a:t>UNIVERSITY RISK MANAGEMENT AND INSURANCE ASSOCIATION</a:t>
            </a:r>
          </a:p>
          <a:p>
            <a:pPr algn="ctr" eaLnBrk="1" hangingPunct="1">
              <a:defRPr/>
            </a:pPr>
            <a:r>
              <a:rPr lang="en-US" sz="1400" spc="300" dirty="0" smtClean="0">
                <a:solidFill>
                  <a:schemeClr val="bg1">
                    <a:lumMod val="50000"/>
                  </a:schemeClr>
                </a:solidFill>
              </a:rPr>
              <a:t>2014 Mid-Atlantic Regional Conference        Baltimore, MD</a:t>
            </a:r>
          </a:p>
        </p:txBody>
      </p:sp>
      <p:sp>
        <p:nvSpPr>
          <p:cNvPr id="3993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077200" cy="28194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534400" cy="1143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230916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D729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645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200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D7296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0823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B4C41-3DB6-4BD8-80DF-2AF4134571CD}" type="datetimeFigureOut">
              <a:rPr lang="en-US" smtClean="0"/>
              <a:pPr/>
              <a:t>7/14/2014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A69A3-2148-40C5-BC2E-94366B066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BB4C41-3DB6-4BD8-80DF-2AF4134571CD}" type="datetimeFigureOut">
              <a:rPr lang="en-US" smtClean="0"/>
              <a:pPr/>
              <a:t>7/14/2014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A69A3-2148-40C5-BC2E-94366B0664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888"/>
            <a:ext cx="91440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133600" y="6334125"/>
            <a:ext cx="6934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UNIVERSITY RISK MANAGEMENT AND INSURANCE ASSOCIATION</a:t>
            </a:r>
          </a:p>
          <a:p>
            <a:pPr algn="ctr" eaLnBrk="1" hangingPunct="1">
              <a:defRPr/>
            </a:pPr>
            <a:r>
              <a:rPr lang="en-US" sz="1400" spc="300" dirty="0" smtClean="0">
                <a:solidFill>
                  <a:schemeClr val="bg1"/>
                </a:solidFill>
                <a:latin typeface="+mn-lt"/>
              </a:rPr>
              <a:t>2014 Mid-Atlantic Regional Conference    Baltimore, MD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D7296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D72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D72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D72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D729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153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600">
          <a:solidFill>
            <a:srgbClr val="00153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153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153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153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153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153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153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153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olyneux@upenn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://www.ohiostatebuckeyes.com/livestats/m-tennis/xlive.htm&amp;sa=U&amp;ei=pl5hU5-xNoaSyASl2YDgBQ&amp;ved=0CC4Q9QEwAA&amp;sig2=AvFCfA2PUWPrv-Rs_IBZxw&amp;usg=AFQjCNFbRT_mUTJJvuavQOg6SnHqhNeM-g" TargetMode="External"/><Relationship Id="rId13" Type="http://schemas.openxmlformats.org/officeDocument/2006/relationships/hyperlink" Target="http://www.tufts.edu/" TargetMode="External"/><Relationship Id="rId18" Type="http://schemas.openxmlformats.org/officeDocument/2006/relationships/hyperlink" Target="https://www.google.com/url?q=http://mcla.laxallstars.com/tags/michigan-state/&amp;sa=U&amp;ei=yl9hU-KfC4WnyASBnoGIBw&amp;ved=0CDAQ9QEwAQ&amp;sig2=CWy4OP7iRea_QgE4KTTWvA&amp;usg=AFQjCNHqwsc-o4EwQxcsIo-x23wDFjnzrA" TargetMode="External"/><Relationship Id="rId3" Type="http://schemas.openxmlformats.org/officeDocument/2006/relationships/hyperlink" Target="http://www.cityofevanston.org/news/assets/NU%20Logo.jpg" TargetMode="External"/><Relationship Id="rId7" Type="http://schemas.openxmlformats.org/officeDocument/2006/relationships/image" Target="../media/image9.gif"/><Relationship Id="rId12" Type="http://schemas.openxmlformats.org/officeDocument/2006/relationships/image" Target="../media/image12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hyperlink" Target="https://www.google.com/url?q=http://mahonylab.org/&amp;sa=U&amp;ei=_V5hU9fpFsugyATzpYHABQ&amp;ved=0CEgQ9QEwDTgU&amp;sig2=VwJwo320spGC6AtdAdF9qA&amp;usg=AFQjCNEd7Jq6j6r_3nkVFDJZn40ZMv1C_Q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4.jpeg"/><Relationship Id="rId10" Type="http://schemas.openxmlformats.org/officeDocument/2006/relationships/image" Target="../media/image11.jpeg"/><Relationship Id="rId19" Type="http://schemas.openxmlformats.org/officeDocument/2006/relationships/image" Target="../media/image1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9144000" cy="16002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Presence: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Managing the International Risks of Faculty, Staff and Students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Perpetua" pitchFamily="18" charset="0"/>
              </a:rPr>
              <a:t>  </a:t>
            </a:r>
            <a:r>
              <a:rPr lang="en-US" sz="4000" dirty="0">
                <a:latin typeface="Perpetua" pitchFamily="18" charset="0"/>
              </a:rPr>
              <a:t/>
            </a:r>
            <a:br>
              <a:rPr lang="en-US" sz="4000" dirty="0">
                <a:latin typeface="Perpetua" pitchFamily="18" charset="0"/>
              </a:rPr>
            </a:br>
            <a:endParaRPr lang="en-US" sz="4000" dirty="0">
              <a:latin typeface="Perpetua" pitchFamily="18" charset="0"/>
            </a:endParaRPr>
          </a:p>
        </p:txBody>
      </p:sp>
      <p:pic>
        <p:nvPicPr>
          <p:cNvPr id="5" name="Picture 4" descr="globe and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590800"/>
            <a:ext cx="2974882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2953315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Jaime Molyneux </a:t>
            </a:r>
            <a:br>
              <a:rPr lang="en-US" sz="3600" b="1" dirty="0"/>
            </a:br>
            <a:r>
              <a:rPr lang="en-US" sz="2400" dirty="0"/>
              <a:t>Director of International Risk </a:t>
            </a:r>
            <a:r>
              <a:rPr lang="en-US" sz="2400" dirty="0" smtClean="0"/>
              <a:t>Management</a:t>
            </a:r>
          </a:p>
          <a:p>
            <a:pPr algn="ctr"/>
            <a:r>
              <a:rPr lang="en-US" sz="2400" dirty="0" smtClean="0"/>
              <a:t>The University of Pennsylvania</a:t>
            </a:r>
            <a:r>
              <a:rPr lang="en-US" sz="2800" dirty="0">
                <a:solidFill>
                  <a:srgbClr val="820000"/>
                </a:solidFill>
              </a:rPr>
              <a:t/>
            </a:r>
            <a:br>
              <a:rPr lang="en-US" sz="2800" dirty="0">
                <a:solidFill>
                  <a:srgbClr val="820000"/>
                </a:solidFill>
              </a:rPr>
            </a:br>
            <a:r>
              <a:rPr lang="en-US" sz="2800" dirty="0">
                <a:solidFill>
                  <a:srgbClr val="820000"/>
                </a:solidFill>
              </a:rPr>
              <a:t/>
            </a:r>
            <a:br>
              <a:rPr lang="en-US" sz="2800" dirty="0">
                <a:solidFill>
                  <a:srgbClr val="820000"/>
                </a:solidFill>
              </a:rPr>
            </a:br>
            <a:endParaRPr lang="en-US" sz="2800" dirty="0">
              <a:solidFill>
                <a:srgbClr val="82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410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Pre-Departure Training &amp; Consultation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Travel Warnings, Risk Ratings, Security/Medical Threats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Risk Mitigation Strategies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One-on-One Consultation, Group Presentations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Resources (e.g. insurance information, visas, vaccinations,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Procedures</a:t>
            </a:r>
          </a:p>
          <a:p>
            <a:pPr marL="393192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Trip Leader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Expectations of Role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Responding to Emergencies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endParaRPr lang="en-US" sz="5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38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0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Travel Tracking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Outreach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Procedures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 Providers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Providers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Team (at home)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Team (on the ground)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" y="0"/>
            <a:ext cx="9177403" cy="1066800"/>
          </a:xfrm>
        </p:spPr>
        <p:txBody>
          <a:bodyPr>
            <a:normAutofit/>
          </a:bodyPr>
          <a:lstStyle/>
          <a:p>
            <a:pPr algn="ctr"/>
            <a: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endParaRPr lang="en-US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0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63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Ongoing Care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edical, Security, Legal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Emotional Support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Evacuation/Repatriation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Parents and the University Community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Impact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Assistance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Incident Collection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Debrief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(revise protocols/policies as needed)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7745"/>
            <a:ext cx="9144000" cy="93214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Perpetua" pitchFamily="18" charset="0"/>
              </a:rPr>
              <a:t>  </a:t>
            </a:r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Recover</a:t>
            </a:r>
          </a:p>
        </p:txBody>
      </p:sp>
    </p:spTree>
    <p:extLst>
      <p:ext uri="{BB962C8B-B14F-4D97-AF65-F5344CB8AC3E}">
        <p14:creationId xmlns:p14="http://schemas.microsoft.com/office/powerpoint/2010/main" val="1445273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144000" cy="57150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game has changed: more faces, more places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Travel risk is less about the destination, more about the traveler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strategic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Collaborate: leverage internal/external resources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a plan (and practice it)</a:t>
            </a: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In Summary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32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48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Visit Checklist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Trip Leader Checklist</a:t>
            </a:r>
          </a:p>
          <a:p>
            <a:pPr marL="0" indent="0">
              <a:spcBef>
                <a:spcPts val="600"/>
              </a:spcBef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Plan (the “one-pager”)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You Can Use</a:t>
            </a: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44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>
            <a:normAutofit/>
          </a:bodyPr>
          <a:lstStyle/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U.S. Government</a:t>
            </a:r>
          </a:p>
          <a:p>
            <a:pPr lvl="2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U.S. Department of State</a:t>
            </a:r>
          </a:p>
          <a:p>
            <a:pPr lvl="2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Embassies &amp;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Consulates</a:t>
            </a:r>
          </a:p>
          <a:p>
            <a:pPr lvl="2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Overseas Security Advisory Council (OSAC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Office of Foreign Asset Controls (OFAC)</a:t>
            </a:r>
          </a:p>
          <a:p>
            <a:pPr lvl="2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Traveler Enrollment Program (STEP)</a:t>
            </a:r>
          </a:p>
          <a:p>
            <a:pPr lvl="2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StudentsAbroad.state.gov</a:t>
            </a:r>
          </a:p>
          <a:p>
            <a:pPr lvl="2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Center for Disease Control (CDC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FBI: Safety &amp; Security for U.S. Students Traveling Abroad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0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Foreign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Governments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(U.K., Australia, Canada, etc.)</a:t>
            </a:r>
          </a:p>
          <a:p>
            <a:pPr marL="196850" indent="-171450"/>
            <a:endParaRPr lang="en-US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0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Agencies</a:t>
            </a:r>
          </a:p>
          <a:p>
            <a:pPr marL="196850" indent="-171450"/>
            <a:endParaRPr lang="en-US" alt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0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(Al Jazeera, All Africa, CNN, BBC, LAHT, NYTimes)</a:t>
            </a:r>
          </a:p>
          <a:p>
            <a:pPr marL="196850" indent="-171450"/>
            <a:endParaRPr lang="en-US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0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Weather &amp; Natural Disaster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Centers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(GDACS, USGS, PTWC)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Tools You Can Use</a:t>
            </a: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43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Incident Management Team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42900" y="752027"/>
            <a:ext cx="8458200" cy="281847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Core  Members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Executive Director, Office of Risk Management &amp; Insurance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Director, Global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Services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Deputy Chief, Penn Police </a:t>
            </a:r>
          </a:p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Director, Penn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Abroad </a:t>
            </a:r>
          </a:p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Director, Student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Intervention Services </a:t>
            </a:r>
          </a:p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of International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 Management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59691" y="3814738"/>
            <a:ext cx="4212309" cy="2477364"/>
          </a:xfrm>
        </p:spPr>
        <p:txBody>
          <a:bodyPr>
            <a:normAutofit/>
          </a:bodyPr>
          <a:lstStyle/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General Counsel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the Provost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Student Affairs 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Global Initiatives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Health Services 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4476914" y="3810000"/>
            <a:ext cx="4627419" cy="2528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Students &amp; Scholars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Privacy &amp; Compliance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Affairs, Penn Health System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Chaplain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VPUL Communications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Communications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399532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Advisory Council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182"/>
            <a:ext cx="9144000" cy="89361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0" y="3962400"/>
            <a:ext cx="9144000" cy="249209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Jaime Molyneux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University of Pennsylvania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molyneux@upenn.edu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215-573-6122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111" r="2833"/>
          <a:stretch/>
        </p:blipFill>
        <p:spPr bwMode="auto">
          <a:xfrm>
            <a:off x="2630095" y="1143000"/>
            <a:ext cx="3883810" cy="261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2819400"/>
            <a:ext cx="912876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“Full-Timers”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U 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94" y="1914896"/>
            <a:ext cx="217714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rvard Mobile 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7" y="1570070"/>
            <a:ext cx="3791278" cy="102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Minnesota Bumper Stick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0" b="33150"/>
          <a:stretch/>
        </p:blipFill>
        <p:spPr bwMode="auto">
          <a:xfrm>
            <a:off x="-28146" y="4133687"/>
            <a:ext cx="3810000" cy="12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cadia University Community Serv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105399"/>
            <a:ext cx="2994521" cy="14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3.gstatic.com/images?q=tbn:ANd9GcQMDV1-fedRBgydmU73cbokYI-So5L8Yhsi7bu4JNFaZocP6FZiOMoYoSVAe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71" y="104539"/>
            <a:ext cx="1552963" cy="15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illiam Peter Blatty, Author of The Exorcist, Plans to Bring Canon Lawsuit Against Georgetown University for Violating Catholic Teaching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9345"/>
            <a:ext cx="2536116" cy="14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2.gstatic.com/images?q=tbn:ANd9GcTb5zQyCH1iXBkVEBj630EilLtAOcroCvWHkPLr0tVobHgwGtj-17i2ECrc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37" y="5381882"/>
            <a:ext cx="2123366" cy="13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tufts.edu/vet/mediaservices/downloads/university/Tufts_univ_seal_brown_blu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03" y="3751123"/>
            <a:ext cx="3308318" cy="9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University of California: Stop the new UC logo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6" r="47001" b="25847"/>
          <a:stretch/>
        </p:blipFill>
        <p:spPr bwMode="auto">
          <a:xfrm>
            <a:off x="-48334" y="2708648"/>
            <a:ext cx="2528132" cy="14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University of Texas at Austi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7559"/>
            <a:ext cx="21526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nn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53" y="1618471"/>
            <a:ext cx="2857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encrypted-tbn0.gstatic.com/images?q=tbn:ANd9GcTWjmO8-OGe2KrBPJ0x4G6VMbcOCvbNNxRlUBq6U51r9ghNXoSL5y7HZzs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03" y="4765195"/>
            <a:ext cx="2120797" cy="15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Travel Risks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536831" cy="48768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Injury / Illness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Mental Health Emergency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Opportunistic Crime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Violent Crime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Car accident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Sexual Assault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Missing Person/Kidnapping</a:t>
            </a:r>
          </a:p>
          <a:p>
            <a:pPr marL="0" indent="0">
              <a:lnSpc>
                <a:spcPts val="3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40" y="1295400"/>
            <a:ext cx="4510414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Public Health Emergency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Fire/Facility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System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Unrest/Riots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Disaster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Terrorism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6000" kern="1200" dirty="0" smtClean="0">
                <a:solidFill>
                  <a:schemeClr val="tx1"/>
                </a:solidFill>
                <a:ea typeface="+mn-ea"/>
                <a:cs typeface="+mn-cs"/>
              </a:rPr>
              <a:t>Why now?</a:t>
            </a:r>
            <a:endParaRPr lang="en-US" sz="60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31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5000" dirty="0"/>
              <a:t>The </a:t>
            </a:r>
            <a:r>
              <a:rPr lang="en-US" sz="5000" dirty="0" smtClean="0"/>
              <a:t>Game Has Changed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308" y="2057400"/>
            <a:ext cx="4381500" cy="430292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Study Abroad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Warning Countries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Pick-pocketing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UK, Spain, Germany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Embassy Assistance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040188" cy="76617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72755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19600" y="2057400"/>
            <a:ext cx="4876800" cy="445532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“University Affiliated Travel”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High Risk Regions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Cyber Security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China, India, Israel, Brazil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University Assistance</a:t>
            </a:r>
          </a:p>
        </p:txBody>
      </p:sp>
    </p:spTree>
    <p:extLst>
      <p:ext uri="{BB962C8B-B14F-4D97-AF65-F5344CB8AC3E}">
        <p14:creationId xmlns:p14="http://schemas.microsoft.com/office/powerpoint/2010/main" val="3528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1530" y="12954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Edwardian Script ITC" panose="030303020407070D0804" pitchFamily="66" charset="0"/>
              </a:rPr>
              <a:t>Duty of Care</a:t>
            </a:r>
            <a:endParaRPr lang="en-US" sz="1000" b="1" dirty="0" smtClean="0">
              <a:latin typeface="Perpetua" pitchFamily="18" charset="0"/>
            </a:endParaRPr>
          </a:p>
          <a:p>
            <a:pPr marL="0" indent="0" algn="ctr">
              <a:buNone/>
            </a:pPr>
            <a:endParaRPr lang="en-US" sz="1000" b="1" dirty="0" smtClean="0">
              <a:latin typeface="Perpetua" pitchFamily="18" charset="0"/>
            </a:endParaRPr>
          </a:p>
          <a:p>
            <a:pPr marL="0" indent="0" algn="ctr">
              <a:buNone/>
            </a:pPr>
            <a:endParaRPr lang="en-US" sz="1000" b="1" dirty="0" smtClean="0">
              <a:latin typeface="Perpetua" pitchFamily="18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Who are they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are they?</a:t>
            </a:r>
          </a:p>
          <a:p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they doing?</a:t>
            </a:r>
          </a:p>
          <a:p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they well informed?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90800"/>
            <a:ext cx="1951000" cy="26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algn="ctr"/>
            <a:r>
              <a:rPr lang="en-US" sz="5000" dirty="0"/>
              <a:t>The Game Has Changed</a:t>
            </a:r>
          </a:p>
        </p:txBody>
      </p:sp>
    </p:spTree>
    <p:extLst>
      <p:ext uri="{BB962C8B-B14F-4D97-AF65-F5344CB8AC3E}">
        <p14:creationId xmlns:p14="http://schemas.microsoft.com/office/powerpoint/2010/main" val="3484636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8569" y="914400"/>
            <a:ext cx="8610600" cy="5943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</a:p>
          <a:p>
            <a:pPr>
              <a:spcBef>
                <a:spcPts val="6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Risk Assessment Committee</a:t>
            </a:r>
          </a:p>
          <a:p>
            <a:pPr>
              <a:spcBef>
                <a:spcPts val="6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Analysts</a:t>
            </a:r>
          </a:p>
          <a:p>
            <a:pPr>
              <a:spcBef>
                <a:spcPts val="6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Travel Policy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Restricted Regions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Trip Leader Training/Manuals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International Incident Collection</a:t>
            </a:r>
          </a:p>
          <a:p>
            <a:pPr>
              <a:spcBef>
                <a:spcPts val="6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Assistance Provider(s)</a:t>
            </a:r>
          </a:p>
          <a:p>
            <a:pPr>
              <a:spcBef>
                <a:spcPts val="6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Response Procedures</a:t>
            </a:r>
          </a:p>
          <a:p>
            <a:pPr>
              <a:spcBef>
                <a:spcPts val="600"/>
              </a:spcBef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Response Team </a:t>
            </a:r>
          </a:p>
          <a:p>
            <a:pPr>
              <a:spcBef>
                <a:spcPts val="0"/>
              </a:spcBef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140"/>
            <a:ext cx="9144000" cy="89535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Perpetua" panose="02020502060401020303" pitchFamily="18" charset="0"/>
              </a:rPr>
              <a:t>  </a:t>
            </a:r>
            <a:r>
              <a:rPr lang="en-US" sz="5000" dirty="0"/>
              <a:t>The Game Has Changed</a:t>
            </a:r>
          </a:p>
        </p:txBody>
      </p:sp>
    </p:spTree>
    <p:extLst>
      <p:ext uri="{BB962C8B-B14F-4D97-AF65-F5344CB8AC3E}">
        <p14:creationId xmlns:p14="http://schemas.microsoft.com/office/powerpoint/2010/main" val="3063391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Risk Management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60987"/>
              </p:ext>
            </p:extLst>
          </p:nvPr>
        </p:nvGraphicFramePr>
        <p:xfrm>
          <a:off x="1219200" y="1219200"/>
          <a:ext cx="6705600" cy="42828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9001"/>
                <a:gridCol w="3506599"/>
              </a:tblGrid>
              <a:tr h="2209800">
                <a:tc>
                  <a:txBody>
                    <a:bodyPr/>
                    <a:lstStyle/>
                    <a:p>
                      <a:pPr algn="ctr"/>
                      <a:endParaRPr lang="en-US" sz="40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4000" b="1" u="none" dirty="0" smtClean="0">
                          <a:solidFill>
                            <a:schemeClr val="tx1"/>
                          </a:solidFill>
                        </a:rPr>
                        <a:t>Assess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051" marR="83051" marT="41526" marB="415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8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4000" b="1" u="none" dirty="0" smtClean="0">
                          <a:solidFill>
                            <a:schemeClr val="tx1"/>
                          </a:solidFill>
                        </a:rPr>
                        <a:t>Prepare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051" marR="83051" marT="41526" marB="415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8CB7"/>
                    </a:solidFill>
                  </a:tcPr>
                </a:tc>
              </a:tr>
              <a:tr h="2073062">
                <a:tc>
                  <a:txBody>
                    <a:bodyPr/>
                    <a:lstStyle/>
                    <a:p>
                      <a:pPr algn="ctr"/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Respond</a:t>
                      </a:r>
                      <a:endParaRPr lang="en-US" sz="4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051" marR="83051" marT="41526" marB="415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8C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Recover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051" marR="83051" marT="41526" marB="415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8C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629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defRPr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defRPr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(“Scanning &amp; Monitoring”)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 World Events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U.S. Department of State Guidance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Non-U.S. government guidance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Security Analysts, Regional Risk Ratings</a:t>
            </a:r>
          </a:p>
          <a:p>
            <a:pPr marL="457200" lvl="1" indent="0">
              <a:lnSpc>
                <a:spcPts val="2400"/>
              </a:lnSpc>
              <a:spcBef>
                <a:spcPts val="600"/>
              </a:spcBef>
              <a:buNone/>
              <a:defRPr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Programmatic Risk Assessment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Facilities/Housing</a:t>
            </a:r>
          </a:p>
          <a:p>
            <a:pPr lvl="1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Response Capability</a:t>
            </a:r>
          </a:p>
          <a:p>
            <a:pPr marL="457200" lvl="1" indent="0">
              <a:lnSpc>
                <a:spcPts val="2400"/>
              </a:lnSpc>
              <a:spcBef>
                <a:spcPts val="600"/>
              </a:spcBef>
              <a:buNone/>
            </a:pP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Policies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Travel Restrictions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Trainings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5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Baltimore_20131216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PowerPoint_Template_Baltimore_20131216</Template>
  <TotalTime>972</TotalTime>
  <Words>562</Words>
  <Application>Microsoft Office PowerPoint</Application>
  <PresentationFormat>On-screen Show (4:3)</PresentationFormat>
  <Paragraphs>186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PowerPoint_Template_Baltimore_20131216</vt:lpstr>
      <vt:lpstr> The Global Presence: Managing the International Risks of Faculty, Staff and Students    </vt:lpstr>
      <vt:lpstr>   The “Full-Timers”</vt:lpstr>
      <vt:lpstr>International Travel Risks</vt:lpstr>
      <vt:lpstr>Why now?</vt:lpstr>
      <vt:lpstr>The Game Has Changed</vt:lpstr>
      <vt:lpstr>The Game Has Changed</vt:lpstr>
      <vt:lpstr>  The Game Has Changed</vt:lpstr>
      <vt:lpstr> International Risk Management</vt:lpstr>
      <vt:lpstr>Assess</vt:lpstr>
      <vt:lpstr>Prepare</vt:lpstr>
      <vt:lpstr>Respond</vt:lpstr>
      <vt:lpstr>  Recover</vt:lpstr>
      <vt:lpstr>   In Summary…</vt:lpstr>
      <vt:lpstr>Tools You Can Use  </vt:lpstr>
      <vt:lpstr>   Tools You Can Use  </vt:lpstr>
      <vt:lpstr>Global Incident Management Team</vt:lpstr>
      <vt:lpstr>Thank you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Wharton Global Immersion Program Winter Break, 2011</dc:title>
  <dc:creator>carab</dc:creator>
  <cp:lastModifiedBy>Billie J Swaim</cp:lastModifiedBy>
  <cp:revision>105</cp:revision>
  <cp:lastPrinted>2014-05-06T13:42:02Z</cp:lastPrinted>
  <dcterms:created xsi:type="dcterms:W3CDTF">2011-11-23T15:10:21Z</dcterms:created>
  <dcterms:modified xsi:type="dcterms:W3CDTF">2014-07-14T21:52:38Z</dcterms:modified>
</cp:coreProperties>
</file>