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7" r:id="rId3"/>
    <p:sldId id="257" r:id="rId4"/>
    <p:sldId id="258" r:id="rId5"/>
    <p:sldId id="259" r:id="rId6"/>
    <p:sldId id="260" r:id="rId7"/>
    <p:sldId id="262" r:id="rId8"/>
    <p:sldId id="261" r:id="rId9"/>
    <p:sldId id="263" r:id="rId10"/>
    <p:sldId id="264" r:id="rId11"/>
    <p:sldId id="265" r:id="rId12"/>
    <p:sldId id="266" r:id="rId13"/>
    <p:sldId id="267" r:id="rId14"/>
    <p:sldId id="283" r:id="rId15"/>
    <p:sldId id="288" r:id="rId16"/>
    <p:sldId id="268" r:id="rId17"/>
    <p:sldId id="269" r:id="rId18"/>
    <p:sldId id="280" r:id="rId19"/>
    <p:sldId id="284" r:id="rId20"/>
    <p:sldId id="270" r:id="rId21"/>
    <p:sldId id="271" r:id="rId22"/>
    <p:sldId id="290" r:id="rId23"/>
    <p:sldId id="281" r:id="rId24"/>
    <p:sldId id="286" r:id="rId25"/>
    <p:sldId id="291" r:id="rId26"/>
    <p:sldId id="272" r:id="rId27"/>
    <p:sldId id="273" r:id="rId28"/>
    <p:sldId id="274" r:id="rId29"/>
    <p:sldId id="285" r:id="rId30"/>
    <p:sldId id="278" r:id="rId31"/>
    <p:sldId id="289" r:id="rId32"/>
    <p:sldId id="279" r:id="rId33"/>
    <p:sldId id="276" r:id="rId34"/>
    <p:sldId id="277"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80" d="100"/>
          <a:sy n="80" d="100"/>
        </p:scale>
        <p:origin x="120" y="6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20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DF7BF9A-E01F-4B8F-A883-F8D70BE9CBDB}" type="datetimeFigureOut">
              <a:rPr lang="en-US" smtClean="0"/>
              <a:t>8/6/2021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CEE933B-75E3-48D6-91A1-A829146CB176}" type="slidenum">
              <a:rPr lang="en-US" smtClean="0"/>
              <a:t>‹#›</a:t>
            </a:fld>
            <a:endParaRPr lang="en-US"/>
          </a:p>
        </p:txBody>
      </p:sp>
    </p:spTree>
    <p:extLst>
      <p:ext uri="{BB962C8B-B14F-4D97-AF65-F5344CB8AC3E}">
        <p14:creationId xmlns:p14="http://schemas.microsoft.com/office/powerpoint/2010/main" val="1569869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F57E88D-0620-4C19-8B39-8A727AB1B76A}" type="datetimeFigureOut">
              <a:rPr lang="en-US" smtClean="0"/>
              <a:t>8/6/2021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E43A3EC2-DDF6-4479-914A-E95EB84FCACC}" type="slidenum">
              <a:rPr lang="en-US" smtClean="0"/>
              <a:t>‹#›</a:t>
            </a:fld>
            <a:endParaRPr lang="en-US"/>
          </a:p>
        </p:txBody>
      </p:sp>
    </p:spTree>
    <p:extLst>
      <p:ext uri="{BB962C8B-B14F-4D97-AF65-F5344CB8AC3E}">
        <p14:creationId xmlns:p14="http://schemas.microsoft.com/office/powerpoint/2010/main" val="1180690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3A3EC2-DDF6-4479-914A-E95EB84FCACC}" type="slidenum">
              <a:rPr lang="en-US" smtClean="0"/>
              <a:t>1</a:t>
            </a:fld>
            <a:endParaRPr lang="en-US"/>
          </a:p>
        </p:txBody>
      </p:sp>
    </p:spTree>
    <p:extLst>
      <p:ext uri="{BB962C8B-B14F-4D97-AF65-F5344CB8AC3E}">
        <p14:creationId xmlns:p14="http://schemas.microsoft.com/office/powerpoint/2010/main" val="675612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AB428D3-D02E-466C-8475-BD26304E6B86}"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532726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428D3-D02E-466C-8475-BD26304E6B86}"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51796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428D3-D02E-466C-8475-BD26304E6B86}"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212864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B428D3-D02E-466C-8475-BD26304E6B86}"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1128994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B428D3-D02E-466C-8475-BD26304E6B86}" type="datetimeFigureOut">
              <a:rPr lang="en-US" smtClean="0"/>
              <a:t>8/6/2021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2941456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AB428D3-D02E-466C-8475-BD26304E6B86}"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705460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B428D3-D02E-466C-8475-BD26304E6B86}" type="datetimeFigureOut">
              <a:rPr lang="en-US" smtClean="0"/>
              <a:t>8/6/2021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1636512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B428D3-D02E-466C-8475-BD26304E6B86}" type="datetimeFigureOut">
              <a:rPr lang="en-US" smtClean="0"/>
              <a:t>8/6/2021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3252228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B428D3-D02E-466C-8475-BD26304E6B86}" type="datetimeFigureOut">
              <a:rPr lang="en-US" smtClean="0"/>
              <a:t>8/6/2021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2755166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428D3-D02E-466C-8475-BD26304E6B86}"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3138781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B428D3-D02E-466C-8475-BD26304E6B86}" type="datetimeFigureOut">
              <a:rPr lang="en-US" smtClean="0"/>
              <a:t>8/6/2021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260FA5-2DE8-44C3-9183-64D4225CB00C}" type="slidenum">
              <a:rPr lang="en-US" smtClean="0"/>
              <a:t>‹#›</a:t>
            </a:fld>
            <a:endParaRPr lang="en-US"/>
          </a:p>
        </p:txBody>
      </p:sp>
    </p:spTree>
    <p:extLst>
      <p:ext uri="{BB962C8B-B14F-4D97-AF65-F5344CB8AC3E}">
        <p14:creationId xmlns:p14="http://schemas.microsoft.com/office/powerpoint/2010/main" val="179029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B428D3-D02E-466C-8475-BD26304E6B86}" type="datetimeFigureOut">
              <a:rPr lang="en-US" smtClean="0"/>
              <a:t>8/6/2021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60FA5-2DE8-44C3-9183-64D4225CB00C}" type="slidenum">
              <a:rPr lang="en-US" smtClean="0"/>
              <a:t>‹#›</a:t>
            </a:fld>
            <a:endParaRPr lang="en-US"/>
          </a:p>
        </p:txBody>
      </p:sp>
    </p:spTree>
    <p:extLst>
      <p:ext uri="{BB962C8B-B14F-4D97-AF65-F5344CB8AC3E}">
        <p14:creationId xmlns:p14="http://schemas.microsoft.com/office/powerpoint/2010/main" val="356484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alaska.edu/hr/labor/labor-relations/unac.php"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jahoppough@alaska.edu" TargetMode="External"/><Relationship Id="rId2" Type="http://schemas.openxmlformats.org/officeDocument/2006/relationships/hyperlink" Target="mailto:mastrickland@alaska.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p:cNvSpPr>
            <a:spLocks noGrp="1"/>
          </p:cNvSpPr>
          <p:nvPr>
            <p:ph type="ctrTitle"/>
          </p:nvPr>
        </p:nvSpPr>
        <p:spPr>
          <a:xfrm>
            <a:off x="1932903" y="949325"/>
            <a:ext cx="8071706" cy="2387600"/>
          </a:xfrm>
        </p:spPr>
        <p:txBody>
          <a:bodyPr>
            <a:normAutofit/>
          </a:bodyPr>
          <a:lstStyle/>
          <a:p>
            <a:pPr algn="l"/>
            <a:r>
              <a:rPr lang="en-US" sz="6600" b="1">
                <a:solidFill>
                  <a:schemeClr val="bg1"/>
                </a:solidFill>
              </a:rPr>
              <a:t>Faculty 180 for UAF Administrators</a:t>
            </a:r>
          </a:p>
        </p:txBody>
      </p:sp>
      <p:sp>
        <p:nvSpPr>
          <p:cNvPr id="3" name="Subtitle 2"/>
          <p:cNvSpPr>
            <a:spLocks noGrp="1"/>
          </p:cNvSpPr>
          <p:nvPr>
            <p:ph type="subTitle" idx="1"/>
          </p:nvPr>
        </p:nvSpPr>
        <p:spPr>
          <a:xfrm>
            <a:off x="1932902" y="3429000"/>
            <a:ext cx="8071697" cy="1655762"/>
          </a:xfrm>
        </p:spPr>
        <p:txBody>
          <a:bodyPr>
            <a:normAutofit/>
          </a:bodyPr>
          <a:lstStyle/>
          <a:p>
            <a:pPr algn="l"/>
            <a:r>
              <a:rPr lang="en-US" sz="2200" dirty="0">
                <a:solidFill>
                  <a:schemeClr val="bg1"/>
                </a:solidFill>
              </a:rPr>
              <a:t>August 9, 2021</a:t>
            </a:r>
          </a:p>
          <a:p>
            <a:pPr algn="l"/>
            <a:endParaRPr lang="en-US" sz="2200" dirty="0">
              <a:solidFill>
                <a:schemeClr val="bg1"/>
              </a:solidFill>
            </a:endParaRPr>
          </a:p>
          <a:p>
            <a:pPr algn="l"/>
            <a:r>
              <a:rPr lang="en-US" sz="2200" dirty="0">
                <a:solidFill>
                  <a:schemeClr val="bg1"/>
                </a:solidFill>
              </a:rPr>
              <a:t>If you can, please begin at </a:t>
            </a:r>
            <a:br>
              <a:rPr lang="en-US" sz="2200" dirty="0">
                <a:solidFill>
                  <a:schemeClr val="bg1"/>
                </a:solidFill>
              </a:rPr>
            </a:br>
            <a:r>
              <a:rPr lang="en-US" sz="2200" dirty="0">
                <a:solidFill>
                  <a:schemeClr val="bg1"/>
                </a:solidFill>
              </a:rPr>
              <a:t>http://www.uaf.edu/provost/resources/faculty-180.php</a:t>
            </a:r>
          </a:p>
        </p:txBody>
      </p:sp>
      <p:cxnSp>
        <p:nvCxnSpPr>
          <p:cNvPr id="24" name="Straight Connector 23">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90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8411"/>
            <a:ext cx="3474308" cy="5608552"/>
          </a:xfrm>
        </p:spPr>
        <p:txBody>
          <a:bodyPr/>
          <a:lstStyle/>
          <a:p>
            <a:pPr marL="0" indent="0" algn="just">
              <a:buNone/>
            </a:pPr>
            <a:r>
              <a:rPr lang="en-US" dirty="0"/>
              <a:t>To review your faculty list, click on the “Administration” link from the expanded Administration section of your left menu.</a:t>
            </a:r>
          </a:p>
          <a:p>
            <a:pPr marL="0" indent="0" algn="just">
              <a:buNone/>
            </a:pPr>
            <a:r>
              <a:rPr lang="en-US" dirty="0"/>
              <a:t>Under the “Add/Edit” header, click on the “Faculty” link.</a:t>
            </a:r>
          </a:p>
          <a:p>
            <a:pPr marL="0" indent="0" algn="just">
              <a:buNone/>
            </a:pPr>
            <a:endParaRPr lang="en-US" sz="2000" i="1" dirty="0"/>
          </a:p>
          <a:p>
            <a:pPr marL="0" indent="0" algn="just">
              <a:buNone/>
            </a:pPr>
            <a:r>
              <a:rPr lang="en-US" sz="2000" i="1" dirty="0"/>
              <a:t>Hint: if used frequently, this is a great page to add to your </a:t>
            </a:r>
            <a:r>
              <a:rPr lang="en-US" sz="2000" i="1" dirty="0" err="1"/>
              <a:t>Quicklinks</a:t>
            </a:r>
            <a:r>
              <a:rPr lang="en-US" sz="2000" i="1" dirty="0"/>
              <a:t> menu.</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26010"/>
          <a:stretch/>
        </p:blipFill>
        <p:spPr>
          <a:xfrm>
            <a:off x="4504645" y="1600200"/>
            <a:ext cx="7014226" cy="3926541"/>
          </a:xfrm>
          <a:prstGeom prst="rect">
            <a:avLst/>
          </a:prstGeom>
        </p:spPr>
      </p:pic>
      <p:sp>
        <p:nvSpPr>
          <p:cNvPr id="5" name="Right Arrow 4"/>
          <p:cNvSpPr/>
          <p:nvPr/>
        </p:nvSpPr>
        <p:spPr>
          <a:xfrm rot="10800000">
            <a:off x="7156416" y="4096239"/>
            <a:ext cx="679621" cy="33434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978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7201"/>
            <a:ext cx="10515600" cy="1235676"/>
          </a:xfrm>
        </p:spPr>
        <p:txBody>
          <a:bodyPr>
            <a:normAutofit/>
          </a:bodyPr>
          <a:lstStyle/>
          <a:p>
            <a:pPr marL="0" indent="0">
              <a:buNone/>
            </a:pPr>
            <a:r>
              <a:rPr lang="en-US" sz="2000" dirty="0"/>
              <a:t>Your faculty list will default to display only full-time faculty who are assigned to your unit as their primary affiliation.  You may need to adjust the drop downs to “All Active” if you want to view both full- and part-time employees, and/or “Both” if you want to view all faculty with any affiliation to your unit.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76" y="1468512"/>
            <a:ext cx="6116193" cy="5058617"/>
          </a:xfrm>
          <a:prstGeom prst="rect">
            <a:avLst/>
          </a:prstGeom>
        </p:spPr>
      </p:pic>
      <p:sp>
        <p:nvSpPr>
          <p:cNvPr id="5" name="Right Arrow 4"/>
          <p:cNvSpPr/>
          <p:nvPr/>
        </p:nvSpPr>
        <p:spPr>
          <a:xfrm rot="8325925">
            <a:off x="6433729" y="3581647"/>
            <a:ext cx="333632" cy="17299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TextBox 5"/>
          <p:cNvSpPr txBox="1"/>
          <p:nvPr/>
        </p:nvSpPr>
        <p:spPr>
          <a:xfrm>
            <a:off x="7371772" y="2141233"/>
            <a:ext cx="2261287" cy="1477328"/>
          </a:xfrm>
          <a:prstGeom prst="rect">
            <a:avLst/>
          </a:prstGeom>
          <a:noFill/>
        </p:spPr>
        <p:txBody>
          <a:bodyPr wrap="square" rtlCol="0">
            <a:spAutoFit/>
          </a:bodyPr>
          <a:lstStyle/>
          <a:p>
            <a:r>
              <a:rPr lang="en-US" dirty="0">
                <a:solidFill>
                  <a:srgbClr val="FF0000"/>
                </a:solidFill>
              </a:rPr>
              <a:t>The numbers in blue are hyperlinks. Clicking on them takes you to a detailed list of faculty</a:t>
            </a:r>
          </a:p>
        </p:txBody>
      </p:sp>
      <p:sp>
        <p:nvSpPr>
          <p:cNvPr id="2" name="Rectangle 1"/>
          <p:cNvSpPr/>
          <p:nvPr/>
        </p:nvSpPr>
        <p:spPr>
          <a:xfrm>
            <a:off x="5357611" y="1692877"/>
            <a:ext cx="2125014" cy="213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3673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8773" y="528165"/>
            <a:ext cx="10515600" cy="1312991"/>
          </a:xfrm>
        </p:spPr>
        <p:txBody>
          <a:bodyPr/>
          <a:lstStyle/>
          <a:p>
            <a:pPr marL="0" indent="0">
              <a:buNone/>
            </a:pPr>
            <a:r>
              <a:rPr lang="en-US" dirty="0"/>
              <a:t>After clicking on one of the hyperlinked total numbers, either for the entire college/school/campus or just a department within it, you will see your list of faculty.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44" y="2943460"/>
            <a:ext cx="11539457" cy="1571819"/>
          </a:xfrm>
          <a:prstGeom prst="rect">
            <a:avLst/>
          </a:prstGeom>
        </p:spPr>
      </p:pic>
      <p:sp>
        <p:nvSpPr>
          <p:cNvPr id="5" name="Down Arrow 4"/>
          <p:cNvSpPr/>
          <p:nvPr/>
        </p:nvSpPr>
        <p:spPr>
          <a:xfrm rot="2750476">
            <a:off x="1436343" y="2756276"/>
            <a:ext cx="339811" cy="4757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182593" y="2017612"/>
            <a:ext cx="2607276" cy="738664"/>
          </a:xfrm>
          <a:prstGeom prst="rect">
            <a:avLst/>
          </a:prstGeom>
          <a:noFill/>
        </p:spPr>
        <p:txBody>
          <a:bodyPr wrap="square" rtlCol="0">
            <a:spAutoFit/>
          </a:bodyPr>
          <a:lstStyle/>
          <a:p>
            <a:r>
              <a:rPr lang="en-US" sz="1400" dirty="0">
                <a:solidFill>
                  <a:srgbClr val="FF0000"/>
                </a:solidFill>
              </a:rPr>
              <a:t>Clicking a faculty member’s ID# takes you in to a view of the faculty member’s system CV</a:t>
            </a:r>
          </a:p>
        </p:txBody>
      </p:sp>
      <p:sp>
        <p:nvSpPr>
          <p:cNvPr id="8" name="Down Arrow 7"/>
          <p:cNvSpPr/>
          <p:nvPr/>
        </p:nvSpPr>
        <p:spPr>
          <a:xfrm rot="10800000">
            <a:off x="8908343" y="4515279"/>
            <a:ext cx="339811" cy="4757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90493" y="5089764"/>
            <a:ext cx="2607276" cy="738664"/>
          </a:xfrm>
          <a:prstGeom prst="rect">
            <a:avLst/>
          </a:prstGeom>
          <a:noFill/>
        </p:spPr>
        <p:txBody>
          <a:bodyPr wrap="square" rtlCol="0">
            <a:spAutoFit/>
          </a:bodyPr>
          <a:lstStyle/>
          <a:p>
            <a:r>
              <a:rPr lang="en-US" sz="1400" dirty="0">
                <a:solidFill>
                  <a:srgbClr val="FF0000"/>
                </a:solidFill>
              </a:rPr>
              <a:t>Clicking an employment status opens a pop-up screen to edit full/part time, inactive, etc.</a:t>
            </a:r>
          </a:p>
        </p:txBody>
      </p:sp>
      <p:sp>
        <p:nvSpPr>
          <p:cNvPr id="10" name="Down Arrow 9"/>
          <p:cNvSpPr/>
          <p:nvPr/>
        </p:nvSpPr>
        <p:spPr>
          <a:xfrm>
            <a:off x="10964562" y="2518409"/>
            <a:ext cx="339811" cy="47573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908343" y="1830429"/>
            <a:ext cx="2607276" cy="738664"/>
          </a:xfrm>
          <a:prstGeom prst="rect">
            <a:avLst/>
          </a:prstGeom>
          <a:noFill/>
        </p:spPr>
        <p:txBody>
          <a:bodyPr wrap="square" rtlCol="0">
            <a:spAutoFit/>
          </a:bodyPr>
          <a:lstStyle/>
          <a:p>
            <a:r>
              <a:rPr lang="en-US" sz="1400" dirty="0">
                <a:solidFill>
                  <a:srgbClr val="FF0000"/>
                </a:solidFill>
              </a:rPr>
              <a:t>Clicking a pencil icon allows you to edit that faculty member’s unit affiliation and other details.</a:t>
            </a:r>
          </a:p>
        </p:txBody>
      </p:sp>
    </p:spTree>
    <p:extLst>
      <p:ext uri="{BB962C8B-B14F-4D97-AF65-F5344CB8AC3E}">
        <p14:creationId xmlns:p14="http://schemas.microsoft.com/office/powerpoint/2010/main" val="3212461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260" y="944512"/>
            <a:ext cx="9681402" cy="5237347"/>
          </a:xfrm>
          <a:prstGeom prst="rect">
            <a:avLst/>
          </a:prstGeom>
        </p:spPr>
      </p:pic>
      <p:sp>
        <p:nvSpPr>
          <p:cNvPr id="5" name="Right Arrow 4"/>
          <p:cNvSpPr/>
          <p:nvPr/>
        </p:nvSpPr>
        <p:spPr>
          <a:xfrm rot="10800000">
            <a:off x="4437362" y="3078536"/>
            <a:ext cx="593125" cy="2965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049393" y="3005766"/>
            <a:ext cx="2407346" cy="369332"/>
          </a:xfrm>
          <a:prstGeom prst="rect">
            <a:avLst/>
          </a:prstGeom>
          <a:noFill/>
        </p:spPr>
        <p:txBody>
          <a:bodyPr wrap="square" rtlCol="0">
            <a:spAutoFit/>
          </a:bodyPr>
          <a:lstStyle/>
          <a:p>
            <a:r>
              <a:rPr lang="en-US" dirty="0">
                <a:solidFill>
                  <a:srgbClr val="FF0000"/>
                </a:solidFill>
              </a:rPr>
              <a:t>Change primary unit</a:t>
            </a:r>
          </a:p>
        </p:txBody>
      </p:sp>
      <p:sp>
        <p:nvSpPr>
          <p:cNvPr id="7" name="Right Arrow 6"/>
          <p:cNvSpPr/>
          <p:nvPr/>
        </p:nvSpPr>
        <p:spPr>
          <a:xfrm rot="10800000">
            <a:off x="3612418" y="4377861"/>
            <a:ext cx="593125" cy="2965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37362" y="4341476"/>
            <a:ext cx="2407346" cy="369332"/>
          </a:xfrm>
          <a:prstGeom prst="rect">
            <a:avLst/>
          </a:prstGeom>
          <a:noFill/>
        </p:spPr>
        <p:txBody>
          <a:bodyPr wrap="square" rtlCol="0">
            <a:spAutoFit/>
          </a:bodyPr>
          <a:lstStyle/>
          <a:p>
            <a:r>
              <a:rPr lang="en-US" dirty="0">
                <a:solidFill>
                  <a:srgbClr val="FF0000"/>
                </a:solidFill>
              </a:rPr>
              <a:t>Change secondary unit</a:t>
            </a:r>
          </a:p>
        </p:txBody>
      </p:sp>
      <p:sp>
        <p:nvSpPr>
          <p:cNvPr id="9" name="TextBox 8"/>
          <p:cNvSpPr txBox="1"/>
          <p:nvPr/>
        </p:nvSpPr>
        <p:spPr>
          <a:xfrm>
            <a:off x="3529295" y="6083999"/>
            <a:ext cx="5420500" cy="369332"/>
          </a:xfrm>
          <a:prstGeom prst="rect">
            <a:avLst/>
          </a:prstGeom>
          <a:noFill/>
        </p:spPr>
        <p:txBody>
          <a:bodyPr wrap="square" rtlCol="0">
            <a:spAutoFit/>
          </a:bodyPr>
          <a:lstStyle/>
          <a:p>
            <a:r>
              <a:rPr lang="en-US" dirty="0">
                <a:solidFill>
                  <a:srgbClr val="FF0000"/>
                </a:solidFill>
              </a:rPr>
              <a:t>Scroll to the bottom to save changes and return to list</a:t>
            </a:r>
          </a:p>
        </p:txBody>
      </p:sp>
      <p:sp>
        <p:nvSpPr>
          <p:cNvPr id="11" name="Content Placeholder 2"/>
          <p:cNvSpPr>
            <a:spLocks noGrp="1"/>
          </p:cNvSpPr>
          <p:nvPr>
            <p:ph idx="1"/>
          </p:nvPr>
        </p:nvSpPr>
        <p:spPr>
          <a:xfrm>
            <a:off x="838200" y="556055"/>
            <a:ext cx="10515600" cy="753762"/>
          </a:xfrm>
        </p:spPr>
        <p:txBody>
          <a:bodyPr>
            <a:normAutofit/>
          </a:bodyPr>
          <a:lstStyle/>
          <a:p>
            <a:pPr marL="0" indent="0">
              <a:buNone/>
            </a:pPr>
            <a:r>
              <a:rPr lang="en-US" sz="2400" dirty="0"/>
              <a:t>(after clicking on the pencil icon to edit)</a:t>
            </a:r>
          </a:p>
        </p:txBody>
      </p:sp>
    </p:spTree>
    <p:extLst>
      <p:ext uri="{BB962C8B-B14F-4D97-AF65-F5344CB8AC3E}">
        <p14:creationId xmlns:p14="http://schemas.microsoft.com/office/powerpoint/2010/main" val="654061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483" y="1456325"/>
            <a:ext cx="5628571" cy="2419048"/>
          </a:xfrm>
          <a:prstGeom prst="rect">
            <a:avLst/>
          </a:prstGeom>
        </p:spPr>
      </p:pic>
      <p:sp>
        <p:nvSpPr>
          <p:cNvPr id="3" name="Right Arrow 2"/>
          <p:cNvSpPr/>
          <p:nvPr/>
        </p:nvSpPr>
        <p:spPr>
          <a:xfrm rot="10800000">
            <a:off x="5364642" y="2665849"/>
            <a:ext cx="593125" cy="29656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355507" y="2562818"/>
            <a:ext cx="3599861" cy="1200329"/>
          </a:xfrm>
          <a:prstGeom prst="rect">
            <a:avLst/>
          </a:prstGeom>
          <a:noFill/>
        </p:spPr>
        <p:txBody>
          <a:bodyPr wrap="square" rtlCol="0">
            <a:spAutoFit/>
          </a:bodyPr>
          <a:lstStyle/>
          <a:p>
            <a:r>
              <a:rPr lang="en-US" dirty="0">
                <a:solidFill>
                  <a:srgbClr val="FF0000"/>
                </a:solidFill>
              </a:rPr>
              <a:t>Change faculty status from full-time, part-time, inactive, etc.  We do not disable log-in for former faculty members.</a:t>
            </a:r>
          </a:p>
        </p:txBody>
      </p:sp>
      <p:sp>
        <p:nvSpPr>
          <p:cNvPr id="5" name="Content Placeholder 2"/>
          <p:cNvSpPr txBox="1">
            <a:spLocks/>
          </p:cNvSpPr>
          <p:nvPr/>
        </p:nvSpPr>
        <p:spPr>
          <a:xfrm>
            <a:off x="838200" y="556055"/>
            <a:ext cx="10515600" cy="753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(after clicking on the Employment Status hyperlink to edit)</a:t>
            </a:r>
          </a:p>
        </p:txBody>
      </p:sp>
      <p:sp>
        <p:nvSpPr>
          <p:cNvPr id="6" name="Content Placeholder 2"/>
          <p:cNvSpPr txBox="1">
            <a:spLocks/>
          </p:cNvSpPr>
          <p:nvPr/>
        </p:nvSpPr>
        <p:spPr>
          <a:xfrm>
            <a:off x="838200" y="4595790"/>
            <a:ext cx="10515600" cy="7537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a:t>Just be aware that manual changes to unit affiliation or active/inactive/full/part-time status could be overwritten with the next bulk data upload from Banner.</a:t>
            </a:r>
            <a:endParaRPr lang="en-US" sz="2400" dirty="0"/>
          </a:p>
        </p:txBody>
      </p:sp>
    </p:spTree>
    <p:extLst>
      <p:ext uri="{BB962C8B-B14F-4D97-AF65-F5344CB8AC3E}">
        <p14:creationId xmlns:p14="http://schemas.microsoft.com/office/powerpoint/2010/main" val="1925381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05389C-5E2F-4CFA-981C-C1682A69E2DF}"/>
              </a:ext>
            </a:extLst>
          </p:cNvPr>
          <p:cNvSpPr>
            <a:spLocks noGrp="1"/>
          </p:cNvSpPr>
          <p:nvPr>
            <p:ph type="title"/>
          </p:nvPr>
        </p:nvSpPr>
        <p:spPr>
          <a:xfrm>
            <a:off x="686834" y="1153572"/>
            <a:ext cx="3200400" cy="4461163"/>
          </a:xfrm>
        </p:spPr>
        <p:txBody>
          <a:bodyPr>
            <a:normAutofit/>
          </a:bodyPr>
          <a:lstStyle/>
          <a:p>
            <a:r>
              <a:rPr lang="en-US">
                <a:solidFill>
                  <a:srgbClr val="FFFFFF"/>
                </a:solidFill>
              </a:rPr>
              <a:t>Faculty take-aways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49B5B9A-2C1D-41CD-8B59-7C5BE6C6A12E}"/>
              </a:ext>
            </a:extLst>
          </p:cNvPr>
          <p:cNvSpPr>
            <a:spLocks noGrp="1"/>
          </p:cNvSpPr>
          <p:nvPr>
            <p:ph idx="1"/>
          </p:nvPr>
        </p:nvSpPr>
        <p:spPr>
          <a:xfrm>
            <a:off x="4447308" y="591344"/>
            <a:ext cx="6906491" cy="5585619"/>
          </a:xfrm>
        </p:spPr>
        <p:txBody>
          <a:bodyPr anchor="ctr">
            <a:normAutofit/>
          </a:bodyPr>
          <a:lstStyle/>
          <a:p>
            <a:r>
              <a:rPr lang="en-US" sz="2600"/>
              <a:t>Often when a faculty member you expect to see listed under your unit is not there, it is due to one or more details of their faculty information uploaded from Banner:  Are they full or part time?  Have they been set to inactive?  Adjusting your faculty selection filters expands or narrows your view of faculty within your unit.</a:t>
            </a:r>
          </a:p>
          <a:p>
            <a:r>
              <a:rPr lang="en-US" sz="2600"/>
              <a:t>It is also possible for the Banner information to have linked the faculty member to a different unit at UAF.  Contact one of the UAF-level administrators to have them help locate the faculty member and correct the unit affiliation if necessary.</a:t>
            </a:r>
          </a:p>
        </p:txBody>
      </p:sp>
    </p:spTree>
    <p:extLst>
      <p:ext uri="{BB962C8B-B14F-4D97-AF65-F5344CB8AC3E}">
        <p14:creationId xmlns:p14="http://schemas.microsoft.com/office/powerpoint/2010/main" val="3684202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Annual Activities Reports</a:t>
            </a:r>
          </a:p>
        </p:txBody>
      </p:sp>
      <p:sp>
        <p:nvSpPr>
          <p:cNvPr id="3" name="Content Placeholder 2"/>
          <p:cNvSpPr>
            <a:spLocks noGrp="1"/>
          </p:cNvSpPr>
          <p:nvPr>
            <p:ph idx="1"/>
          </p:nvPr>
        </p:nvSpPr>
        <p:spPr/>
        <p:txBody>
          <a:bodyPr/>
          <a:lstStyle/>
          <a:p>
            <a:r>
              <a:rPr lang="en-US" dirty="0"/>
              <a:t>Reporting link is opened in early July – faculty submission deadlines are Sept. 12</a:t>
            </a:r>
            <a:r>
              <a:rPr lang="en-US" baseline="30000" dirty="0"/>
              <a:t>th</a:t>
            </a:r>
            <a:r>
              <a:rPr lang="en-US" dirty="0"/>
              <a:t> for UNAC and non-represented faculty, Sept. 13</a:t>
            </a:r>
            <a:r>
              <a:rPr lang="en-US" baseline="30000" dirty="0"/>
              <a:t>th</a:t>
            </a:r>
            <a:r>
              <a:rPr lang="en-US" dirty="0"/>
              <a:t> in 2021 due to the weekend.  The report submitted will be for the prior year, so this year’s AAR will cover July 1, 2020 through June 30, 2021.</a:t>
            </a:r>
          </a:p>
          <a:p>
            <a:r>
              <a:rPr lang="en-US" dirty="0"/>
              <a:t>Evaluations from deans and directors are due to the faculty member by January 15</a:t>
            </a:r>
            <a:r>
              <a:rPr lang="en-US" baseline="30000" dirty="0"/>
              <a:t>th</a:t>
            </a:r>
            <a:r>
              <a:rPr lang="en-US" dirty="0"/>
              <a:t> according to the CBA (Jan. 17</a:t>
            </a:r>
            <a:r>
              <a:rPr lang="en-US" baseline="30000" dirty="0"/>
              <a:t>th</a:t>
            </a:r>
            <a:r>
              <a:rPr lang="en-US" dirty="0"/>
              <a:t>, 2022 due to the weekend). These are completed in a Microsoft Word form, available at </a:t>
            </a:r>
            <a:r>
              <a:rPr lang="en-US" dirty="0">
                <a:hlinkClick r:id="rId2"/>
              </a:rPr>
              <a:t>https://www.alaska.edu/hr/labor/labor-relations/unac.php</a:t>
            </a:r>
            <a:endParaRPr lang="en-US" dirty="0"/>
          </a:p>
          <a:p>
            <a:r>
              <a:rPr lang="en-US" dirty="0"/>
              <a:t>Evaluations are not completed, uploaded or stored in Faculty180.</a:t>
            </a:r>
          </a:p>
        </p:txBody>
      </p:sp>
    </p:spTree>
    <p:extLst>
      <p:ext uri="{BB962C8B-B14F-4D97-AF65-F5344CB8AC3E}">
        <p14:creationId xmlns:p14="http://schemas.microsoft.com/office/powerpoint/2010/main" val="1072249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9556"/>
            <a:ext cx="10515600" cy="6054811"/>
          </a:xfrm>
        </p:spPr>
        <p:txBody>
          <a:bodyPr>
            <a:normAutofit fontScale="92500" lnSpcReduction="10000"/>
          </a:bodyPr>
          <a:lstStyle/>
          <a:p>
            <a:pPr marL="0" indent="0">
              <a:buNone/>
            </a:pPr>
            <a:r>
              <a:rPr lang="en-US" dirty="0"/>
              <a:t>To monitor submitted AARs for your unit, click on the Administration menu item and then select “Approve Faculty Input” from your options.</a:t>
            </a:r>
          </a:p>
          <a:p>
            <a:pPr marL="0" indent="0">
              <a:buNone/>
            </a:pPr>
            <a:endParaRPr lang="en-US" dirty="0"/>
          </a:p>
          <a:p>
            <a:pPr marL="0" indent="0">
              <a:buNone/>
            </a:pPr>
            <a:endParaRPr lang="en-US" dirty="0"/>
          </a:p>
          <a:p>
            <a:pPr marL="0" indent="0">
              <a:buNone/>
            </a:pPr>
            <a:endParaRPr lang="en-US" dirty="0"/>
          </a:p>
          <a:p>
            <a:pPr marL="0" indent="0">
              <a:buNone/>
            </a:pPr>
            <a:r>
              <a:rPr lang="en-US" dirty="0"/>
              <a:t>The list defaults to show AAR periods that are open within the past month.  If you want to review AAR years from further back, you would need to change the start date to a prior year, and “Refresh Report.”</a:t>
            </a:r>
          </a:p>
          <a:p>
            <a:pPr marL="0" indent="0">
              <a:buNone/>
            </a:pPr>
            <a:endParaRPr lang="en-US" dirty="0"/>
          </a:p>
          <a:p>
            <a:pPr marL="0" indent="0">
              <a:lnSpc>
                <a:spcPct val="100000"/>
              </a:lnSpc>
              <a:spcBef>
                <a:spcPts val="0"/>
              </a:spcBef>
              <a:buNone/>
            </a:pPr>
            <a:r>
              <a:rPr lang="en-US" dirty="0"/>
              <a:t>							Note that the faculty </a:t>
            </a:r>
          </a:p>
          <a:p>
            <a:pPr marL="0" indent="0">
              <a:lnSpc>
                <a:spcPct val="100000"/>
              </a:lnSpc>
              <a:spcBef>
                <a:spcPts val="0"/>
              </a:spcBef>
              <a:buNone/>
            </a:pPr>
            <a:r>
              <a:rPr lang="en-US" dirty="0"/>
              <a:t>							picker tool does not work </a:t>
            </a:r>
          </a:p>
          <a:p>
            <a:pPr marL="0" indent="0">
              <a:lnSpc>
                <a:spcPct val="100000"/>
              </a:lnSpc>
              <a:spcBef>
                <a:spcPts val="0"/>
              </a:spcBef>
              <a:buNone/>
            </a:pPr>
            <a:r>
              <a:rPr lang="en-US" dirty="0"/>
              <a:t>							in this screen.  By default,</a:t>
            </a:r>
          </a:p>
          <a:p>
            <a:pPr marL="0" indent="0">
              <a:lnSpc>
                <a:spcPct val="100000"/>
              </a:lnSpc>
              <a:spcBef>
                <a:spcPts val="0"/>
              </a:spcBef>
              <a:buNone/>
            </a:pPr>
            <a:r>
              <a:rPr lang="en-US" dirty="0"/>
              <a:t>                                                                                      you will see all active</a:t>
            </a:r>
          </a:p>
          <a:p>
            <a:pPr marL="0" indent="0">
              <a:lnSpc>
                <a:spcPct val="100000"/>
              </a:lnSpc>
              <a:spcBef>
                <a:spcPts val="0"/>
              </a:spcBef>
              <a:buNone/>
            </a:pPr>
            <a:r>
              <a:rPr lang="en-US" dirty="0"/>
              <a:t>                                                                                      faculty associated with your</a:t>
            </a:r>
          </a:p>
          <a:p>
            <a:pPr marL="0" indent="0">
              <a:lnSpc>
                <a:spcPct val="100000"/>
              </a:lnSpc>
              <a:spcBef>
                <a:spcPts val="0"/>
              </a:spcBef>
              <a:buNone/>
            </a:pPr>
            <a:r>
              <a:rPr lang="en-US" dirty="0"/>
              <a:t>                                                                                      unit and the AAR selected.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315" y="1195314"/>
            <a:ext cx="8157101" cy="1371692"/>
          </a:xfrm>
          <a:prstGeom prst="rect">
            <a:avLst/>
          </a:prstGeom>
        </p:spPr>
      </p:pic>
      <p:sp>
        <p:nvSpPr>
          <p:cNvPr id="5" name="Right Arrow 4"/>
          <p:cNvSpPr/>
          <p:nvPr/>
        </p:nvSpPr>
        <p:spPr>
          <a:xfrm rot="10800000">
            <a:off x="3032072" y="2070190"/>
            <a:ext cx="543698" cy="259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034" y="3971191"/>
            <a:ext cx="5296505" cy="2514163"/>
          </a:xfrm>
          <a:prstGeom prst="rect">
            <a:avLst/>
          </a:prstGeom>
        </p:spPr>
      </p:pic>
      <p:sp>
        <p:nvSpPr>
          <p:cNvPr id="10" name="Right Arrow 9"/>
          <p:cNvSpPr/>
          <p:nvPr/>
        </p:nvSpPr>
        <p:spPr>
          <a:xfrm rot="10800000">
            <a:off x="2662039" y="5098526"/>
            <a:ext cx="543698" cy="259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rot="10800000">
            <a:off x="2088290" y="6115624"/>
            <a:ext cx="543698" cy="259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5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31341"/>
            <a:ext cx="10515600" cy="5645622"/>
          </a:xfrm>
        </p:spPr>
        <p:txBody>
          <a:bodyPr/>
          <a:lstStyle/>
          <a:p>
            <a:pPr marL="0" indent="0">
              <a:buNone/>
            </a:pPr>
            <a:r>
              <a:rPr lang="en-US" dirty="0"/>
              <a:t>A summary percentage of faculty who have submitted and of approvals that have been completed will appear next to each AAR year.</a:t>
            </a:r>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endParaRPr lang="en-US" sz="1600" dirty="0"/>
          </a:p>
          <a:p>
            <a:pPr marL="0" indent="0">
              <a:buNone/>
            </a:pPr>
            <a:r>
              <a:rPr lang="en-US" dirty="0"/>
              <a:t>Under the “Actions” column, click on the eye icon to view the detailed information regarding that specific year’s AAR cycle.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438" y="1813973"/>
            <a:ext cx="11023123" cy="2358781"/>
          </a:xfrm>
          <a:prstGeom prst="rect">
            <a:avLst/>
          </a:prstGeom>
        </p:spPr>
      </p:pic>
      <p:sp>
        <p:nvSpPr>
          <p:cNvPr id="7" name="Right Arrow 6"/>
          <p:cNvSpPr/>
          <p:nvPr/>
        </p:nvSpPr>
        <p:spPr>
          <a:xfrm rot="10543628">
            <a:off x="8248423" y="2539069"/>
            <a:ext cx="543698" cy="259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11361470" y="2592515"/>
            <a:ext cx="543698" cy="259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508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3944"/>
            <a:ext cx="10515600" cy="5533019"/>
          </a:xfrm>
        </p:spPr>
        <p:txBody>
          <a:bodyPr/>
          <a:lstStyle/>
          <a:p>
            <a:pPr marL="0" indent="0">
              <a:buNone/>
            </a:pPr>
            <a:r>
              <a:rPr lang="en-US" dirty="0"/>
              <a:t>You will then see a table with your faculty broken out by department, if applicable.  You may choose to view all faculty by clicking the eye next to the name of the school or college, or you can review one department at a time by clicking on the eye next to that department.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90" y="2416058"/>
            <a:ext cx="11487125" cy="2982419"/>
          </a:xfrm>
          <a:prstGeom prst="rect">
            <a:avLst/>
          </a:prstGeom>
        </p:spPr>
      </p:pic>
      <p:sp>
        <p:nvSpPr>
          <p:cNvPr id="5" name="Right Arrow 4"/>
          <p:cNvSpPr/>
          <p:nvPr/>
        </p:nvSpPr>
        <p:spPr>
          <a:xfrm>
            <a:off x="10624142" y="2830375"/>
            <a:ext cx="543698" cy="259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0641727" y="3577436"/>
            <a:ext cx="543698" cy="2594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V="1">
            <a:off x="773805" y="2996997"/>
            <a:ext cx="172321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8200" y="3822484"/>
            <a:ext cx="229186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6549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Basics of Annual Activities Reporting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2400" dirty="0"/>
              <a:t>Faculty180 is primarily a tool for the submission and receipt of annual activities reports, which are provided to the dean or director for annual evaluation.</a:t>
            </a:r>
          </a:p>
          <a:p>
            <a:r>
              <a:rPr lang="en-US" sz="2400" dirty="0"/>
              <a:t>All UNAC and non-represented faculty are required to submit an annual activities report, and to be evaluated, each year.  </a:t>
            </a:r>
          </a:p>
          <a:p>
            <a:r>
              <a:rPr lang="en-US" sz="2400" dirty="0"/>
              <a:t>Exceptions are adjunct faculty, faculty who are up for pre-tenure, post-tenure, promotion or tenure review, and faculty with executive assignments.</a:t>
            </a:r>
          </a:p>
          <a:p>
            <a:r>
              <a:rPr lang="en-US" sz="2400" dirty="0"/>
              <a:t>Faculty who were on sabbatical during the 2020-21 year must still submit an annual activities report, in addition to their sabbatical leave report.</a:t>
            </a:r>
          </a:p>
        </p:txBody>
      </p:sp>
    </p:spTree>
    <p:extLst>
      <p:ext uri="{BB962C8B-B14F-4D97-AF65-F5344CB8AC3E}">
        <p14:creationId xmlns:p14="http://schemas.microsoft.com/office/powerpoint/2010/main" val="40844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07774"/>
            <a:ext cx="10515600" cy="5769190"/>
          </a:xfrm>
        </p:spPr>
        <p:txBody>
          <a:bodyPr/>
          <a:lstStyle/>
          <a:p>
            <a:pPr marL="0" indent="0">
              <a:buNone/>
            </a:pPr>
            <a:r>
              <a:rPr lang="en-US" dirty="0"/>
              <a:t>The resulting list of faculty can be sorted by last name, unit (department) assigned, and more.  You can choose the sort method by clicking on any of the headers.  Clicking on the “Submitted Date” header filters faculty with submitted AARs to the top of your list.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“View and Approve” link, the “Printable Version” link, and the printer and pdf icons are all methods for viewing that faculty member’s AAR.  Each one presents different actions, advantages, and challenges.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6038" y="2064223"/>
            <a:ext cx="5962124" cy="2550805"/>
          </a:xfrm>
          <a:prstGeom prst="rect">
            <a:avLst/>
          </a:prstGeom>
        </p:spPr>
      </p:pic>
    </p:spTree>
    <p:extLst>
      <p:ext uri="{BB962C8B-B14F-4D97-AF65-F5344CB8AC3E}">
        <p14:creationId xmlns:p14="http://schemas.microsoft.com/office/powerpoint/2010/main" val="3259099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248" y="3402957"/>
            <a:ext cx="9929526" cy="3030699"/>
          </a:xfrm>
          <a:prstGeom prst="rect">
            <a:avLst/>
          </a:prstGeom>
        </p:spPr>
      </p:pic>
      <p:sp>
        <p:nvSpPr>
          <p:cNvPr id="6" name="TextBox 5"/>
          <p:cNvSpPr txBox="1"/>
          <p:nvPr/>
        </p:nvSpPr>
        <p:spPr>
          <a:xfrm>
            <a:off x="433634" y="848412"/>
            <a:ext cx="11230626" cy="2554545"/>
          </a:xfrm>
          <a:prstGeom prst="rect">
            <a:avLst/>
          </a:prstGeom>
          <a:noFill/>
        </p:spPr>
        <p:txBody>
          <a:bodyPr wrap="square" rtlCol="0">
            <a:spAutoFit/>
          </a:bodyPr>
          <a:lstStyle/>
          <a:p>
            <a:r>
              <a:rPr lang="en-US" sz="2000" dirty="0"/>
              <a:t>Clicking on the eye icon under “View and Approve” for any listed faculty member takes you into an interactive view of the AAR form, where you are viewing that person’s AAR as they saw it when filling it out.  If you were to make any changes to the form here, they would be saved as though the faculty member themselves had submitted the change.  </a:t>
            </a:r>
            <a:r>
              <a:rPr lang="en-US" sz="2000" u="sng" dirty="0"/>
              <a:t>This is not advisable, unless you have explicit permission from the faculty member to make changes.</a:t>
            </a:r>
          </a:p>
          <a:p>
            <a:endParaRPr lang="en-US" sz="2000" dirty="0"/>
          </a:p>
          <a:p>
            <a:r>
              <a:rPr lang="en-US" sz="2000" dirty="0"/>
              <a:t>This screen is also the place to “Accept” activity input, a necessary step in the dean or director’s role.  Note that this indicates only digital acceptance of the submission, not a satisfactory performance review.  </a:t>
            </a:r>
          </a:p>
        </p:txBody>
      </p:sp>
      <p:sp>
        <p:nvSpPr>
          <p:cNvPr id="9" name="Right Arrow 8"/>
          <p:cNvSpPr/>
          <p:nvPr/>
        </p:nvSpPr>
        <p:spPr>
          <a:xfrm>
            <a:off x="193938" y="5864192"/>
            <a:ext cx="506627" cy="29079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9324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B3E56-C1CE-42F8-967B-578A84703F4C}"/>
              </a:ext>
            </a:extLst>
          </p:cNvPr>
          <p:cNvSpPr>
            <a:spLocks noGrp="1"/>
          </p:cNvSpPr>
          <p:nvPr>
            <p:ph type="title"/>
          </p:nvPr>
        </p:nvSpPr>
        <p:spPr/>
        <p:txBody>
          <a:bodyPr>
            <a:normAutofit/>
          </a:bodyPr>
          <a:lstStyle/>
          <a:p>
            <a:r>
              <a:rPr lang="en-US" sz="3600" b="1" dirty="0"/>
              <a:t>What to check for when reviewing the AAR</a:t>
            </a:r>
          </a:p>
        </p:txBody>
      </p:sp>
      <p:sp>
        <p:nvSpPr>
          <p:cNvPr id="3" name="Content Placeholder 2">
            <a:extLst>
              <a:ext uri="{FF2B5EF4-FFF2-40B4-BE49-F238E27FC236}">
                <a16:creationId xmlns:a16="http://schemas.microsoft.com/office/drawing/2014/main" id="{FF422969-7A37-410E-9261-4F22E1FD484B}"/>
              </a:ext>
            </a:extLst>
          </p:cNvPr>
          <p:cNvSpPr>
            <a:spLocks noGrp="1"/>
          </p:cNvSpPr>
          <p:nvPr>
            <p:ph idx="1"/>
          </p:nvPr>
        </p:nvSpPr>
        <p:spPr/>
        <p:txBody>
          <a:bodyPr/>
          <a:lstStyle/>
          <a:p>
            <a:r>
              <a:rPr lang="en-US" dirty="0"/>
              <a:t>Workload form is completed with units as appropriate for their assignment</a:t>
            </a:r>
          </a:p>
          <a:p>
            <a:r>
              <a:rPr lang="en-US" dirty="0"/>
              <a:t>Components of activities entered seem to match workload distribution (</a:t>
            </a:r>
            <a:r>
              <a:rPr lang="en-US" dirty="0" err="1"/>
              <a:t>ie</a:t>
            </a:r>
            <a:r>
              <a:rPr lang="en-US" dirty="0"/>
              <a:t>. If the workload has service units and no service activities are entered, the faculty member may have made a mistake)</a:t>
            </a:r>
          </a:p>
          <a:p>
            <a:r>
              <a:rPr lang="en-US" dirty="0"/>
              <a:t>Attached Narrative Self-Evaluation, or indication that it will be submitted to the dean’s/director’s office separately</a:t>
            </a:r>
          </a:p>
          <a:p>
            <a:r>
              <a:rPr lang="en-US" dirty="0"/>
              <a:t>Attached current CV</a:t>
            </a:r>
          </a:p>
        </p:txBody>
      </p:sp>
    </p:spTree>
    <p:extLst>
      <p:ext uri="{BB962C8B-B14F-4D97-AF65-F5344CB8AC3E}">
        <p14:creationId xmlns:p14="http://schemas.microsoft.com/office/powerpoint/2010/main" val="74855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3671"/>
            <a:ext cx="10515600" cy="5613292"/>
          </a:xfrm>
        </p:spPr>
        <p:txBody>
          <a:bodyPr/>
          <a:lstStyle/>
          <a:p>
            <a:pPr marL="0" indent="0">
              <a:buNone/>
            </a:pPr>
            <a:r>
              <a:rPr lang="en-US" dirty="0"/>
              <a:t>The option exists here to “Return to Faculty” for corrections; this sends a system-generated email, which you may use to write a message about the correction that is required before the faculty re-submits.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One unintended consequence of returning an AAR with this button is that it nullifies the submission date – you won’t have any evidence that the AAR was submitted on time, late, etc.</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6592" y="1979473"/>
            <a:ext cx="5335692" cy="2781688"/>
          </a:xfrm>
          <a:prstGeom prst="rect">
            <a:avLst/>
          </a:prstGeom>
        </p:spPr>
      </p:pic>
    </p:spTree>
    <p:extLst>
      <p:ext uri="{BB962C8B-B14F-4D97-AF65-F5344CB8AC3E}">
        <p14:creationId xmlns:p14="http://schemas.microsoft.com/office/powerpoint/2010/main" val="40138354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17358"/>
            <a:ext cx="10515600" cy="5659605"/>
          </a:xfrm>
        </p:spPr>
        <p:txBody>
          <a:bodyPr>
            <a:normAutofit lnSpcReduction="10000"/>
          </a:bodyPr>
          <a:lstStyle/>
          <a:p>
            <a:pPr marL="0" indent="0">
              <a:buNone/>
            </a:pPr>
            <a:r>
              <a:rPr lang="en-US" sz="3200" u="sng" dirty="0"/>
              <a:t>If you accept the input:</a:t>
            </a:r>
          </a:p>
          <a:p>
            <a:r>
              <a:rPr lang="en-US" dirty="0"/>
              <a:t>The form is locked to further editing by the faculty member.  If they later decide that they have missed something, you will need to return for corrections before they will have access again to make changes.</a:t>
            </a:r>
          </a:p>
          <a:p>
            <a:r>
              <a:rPr lang="en-US" dirty="0"/>
              <a:t>You will proceed to complete their annual evaluation on the appropriate Microsoft Word Document template.</a:t>
            </a:r>
          </a:p>
          <a:p>
            <a:pPr marL="0" indent="0">
              <a:buNone/>
            </a:pPr>
            <a:r>
              <a:rPr lang="en-US" sz="3200" u="sng" dirty="0"/>
              <a:t>If you return for corrections:</a:t>
            </a:r>
          </a:p>
          <a:p>
            <a:r>
              <a:rPr lang="en-US" dirty="0"/>
              <a:t>The email message that you drafted is sent to the faculty member, and the active link to complete the specified Annual Activity Report appears again on the faculty member’s Home Page under “Action Items”.</a:t>
            </a:r>
          </a:p>
          <a:p>
            <a:r>
              <a:rPr lang="en-US" dirty="0"/>
              <a:t>The original date of submission is cleared from the table summary of faculty activity input, and a new date/time will be recorded when they re-submit the report.</a:t>
            </a:r>
          </a:p>
        </p:txBody>
      </p:sp>
    </p:spTree>
    <p:extLst>
      <p:ext uri="{BB962C8B-B14F-4D97-AF65-F5344CB8AC3E}">
        <p14:creationId xmlns:p14="http://schemas.microsoft.com/office/powerpoint/2010/main" val="4250183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E87C2B-C818-4A6D-8EDC-FF05E4708B29}"/>
              </a:ext>
            </a:extLst>
          </p:cNvPr>
          <p:cNvSpPr>
            <a:spLocks noGrp="1"/>
          </p:cNvSpPr>
          <p:nvPr>
            <p:ph idx="1"/>
          </p:nvPr>
        </p:nvSpPr>
        <p:spPr>
          <a:xfrm>
            <a:off x="838200" y="2097247"/>
            <a:ext cx="10515600" cy="4079715"/>
          </a:xfrm>
        </p:spPr>
        <p:txBody>
          <a:bodyPr/>
          <a:lstStyle/>
          <a:p>
            <a:r>
              <a:rPr lang="en-US" dirty="0"/>
              <a:t>If appropriate, you may need to ask how your office stores faculty files such as AARs and evaluations (electronically, hard copy, </a:t>
            </a:r>
            <a:r>
              <a:rPr lang="en-US" dirty="0" err="1"/>
              <a:t>etc</a:t>
            </a:r>
            <a:r>
              <a:rPr lang="en-US" dirty="0"/>
              <a:t>)</a:t>
            </a:r>
          </a:p>
          <a:p>
            <a:r>
              <a:rPr lang="en-US" dirty="0"/>
              <a:t>A dean or director may task support staff with extracting and filing AARs once approved, or may even delegate the approval process to support staff</a:t>
            </a:r>
          </a:p>
          <a:p>
            <a:r>
              <a:rPr lang="en-US" dirty="0"/>
              <a:t>Attachments such as CVs and narrative self-evaluations will not download automatically, they must be opened and downloaded by themselves, one document at a time.  There is no shortcut to this (sorry!)</a:t>
            </a:r>
          </a:p>
        </p:txBody>
      </p:sp>
      <p:sp>
        <p:nvSpPr>
          <p:cNvPr id="4" name="TextBox 3">
            <a:extLst>
              <a:ext uri="{FF2B5EF4-FFF2-40B4-BE49-F238E27FC236}">
                <a16:creationId xmlns:a16="http://schemas.microsoft.com/office/drawing/2014/main" id="{618056E3-DF41-46FC-8B18-1CCF5ECCB447}"/>
              </a:ext>
            </a:extLst>
          </p:cNvPr>
          <p:cNvSpPr txBox="1"/>
          <p:nvPr/>
        </p:nvSpPr>
        <p:spPr>
          <a:xfrm>
            <a:off x="914400" y="1090569"/>
            <a:ext cx="5181600" cy="646331"/>
          </a:xfrm>
          <a:prstGeom prst="rect">
            <a:avLst/>
          </a:prstGeom>
          <a:noFill/>
        </p:spPr>
        <p:txBody>
          <a:bodyPr wrap="square" rtlCol="0">
            <a:spAutoFit/>
          </a:bodyPr>
          <a:lstStyle/>
          <a:p>
            <a:r>
              <a:rPr lang="en-US" sz="3600" dirty="0"/>
              <a:t>Other considerations</a:t>
            </a:r>
          </a:p>
        </p:txBody>
      </p:sp>
    </p:spTree>
    <p:extLst>
      <p:ext uri="{BB962C8B-B14F-4D97-AF65-F5344CB8AC3E}">
        <p14:creationId xmlns:p14="http://schemas.microsoft.com/office/powerpoint/2010/main" val="4873059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79622"/>
            <a:ext cx="10515600" cy="5807675"/>
          </a:xfrm>
        </p:spPr>
        <p:txBody>
          <a:bodyPr>
            <a:normAutofit/>
          </a:bodyPr>
          <a:lstStyle/>
          <a:p>
            <a:pPr marL="0" indent="0">
              <a:buNone/>
            </a:pPr>
            <a:r>
              <a:rPr lang="en-US" dirty="0"/>
              <a:t>From the approve faculty input screen, you can also choose to “Preview” the report.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128" y="1656333"/>
            <a:ext cx="7101743" cy="4337888"/>
          </a:xfrm>
          <a:prstGeom prst="rect">
            <a:avLst/>
          </a:prstGeom>
        </p:spPr>
      </p:pic>
      <p:sp>
        <p:nvSpPr>
          <p:cNvPr id="5" name="Right Arrow 4"/>
          <p:cNvSpPr/>
          <p:nvPr/>
        </p:nvSpPr>
        <p:spPr>
          <a:xfrm rot="10800000">
            <a:off x="9515356" y="2594572"/>
            <a:ext cx="617838" cy="2594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6805664" y="4132974"/>
            <a:ext cx="617838" cy="2594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417267" y="3732257"/>
            <a:ext cx="3076833" cy="1477328"/>
          </a:xfrm>
          <a:prstGeom prst="rect">
            <a:avLst/>
          </a:prstGeom>
          <a:noFill/>
        </p:spPr>
        <p:txBody>
          <a:bodyPr wrap="square" rtlCol="0">
            <a:spAutoFit/>
          </a:bodyPr>
          <a:lstStyle/>
          <a:p>
            <a:r>
              <a:rPr lang="en-US" dirty="0">
                <a:solidFill>
                  <a:srgbClr val="FF0000"/>
                </a:solidFill>
              </a:rPr>
              <a:t>These fields should auto-populate to the start and end of the AAR year under review, but can be modified using the drop-down boxes.</a:t>
            </a:r>
          </a:p>
        </p:txBody>
      </p:sp>
      <p:sp>
        <p:nvSpPr>
          <p:cNvPr id="8" name="Right Arrow 7"/>
          <p:cNvSpPr/>
          <p:nvPr/>
        </p:nvSpPr>
        <p:spPr>
          <a:xfrm rot="19367214">
            <a:off x="5490947" y="5820856"/>
            <a:ext cx="617838" cy="2594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44051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58022" y="1445051"/>
            <a:ext cx="5357362" cy="3223421"/>
          </a:xfrm>
          <a:ln>
            <a:solidFill>
              <a:schemeClr val="tx1"/>
            </a:solidFill>
          </a:ln>
        </p:spPr>
      </p:pic>
      <p:sp>
        <p:nvSpPr>
          <p:cNvPr id="2" name="Title 1"/>
          <p:cNvSpPr>
            <a:spLocks noGrp="1"/>
          </p:cNvSpPr>
          <p:nvPr>
            <p:ph type="title"/>
          </p:nvPr>
        </p:nvSpPr>
        <p:spPr/>
        <p:txBody>
          <a:bodyPr>
            <a:normAutofit/>
          </a:bodyPr>
          <a:lstStyle/>
          <a:p>
            <a:r>
              <a:rPr lang="en-US" sz="2800" dirty="0">
                <a:latin typeface="+mn-lt"/>
              </a:rPr>
              <a:t>The resulting document can be printed.  Hyperlinked attachments such as Curriculum Vitae or Narrative Self Evaluation must be opened and printed separately.</a:t>
            </a:r>
          </a:p>
        </p:txBody>
      </p:sp>
      <p:sp>
        <p:nvSpPr>
          <p:cNvPr id="5" name="TextBox 4"/>
          <p:cNvSpPr txBox="1"/>
          <p:nvPr/>
        </p:nvSpPr>
        <p:spPr>
          <a:xfrm>
            <a:off x="691978" y="4850878"/>
            <a:ext cx="10661822" cy="1815882"/>
          </a:xfrm>
          <a:prstGeom prst="rect">
            <a:avLst/>
          </a:prstGeom>
          <a:noFill/>
        </p:spPr>
        <p:txBody>
          <a:bodyPr wrap="square" rtlCol="0">
            <a:spAutoFit/>
          </a:bodyPr>
          <a:lstStyle/>
          <a:p>
            <a:r>
              <a:rPr lang="en-US" sz="2800" dirty="0"/>
              <a:t>When you are finished viewing this particular faculty member’s information, you must remember to click “Exit Emulation” from your drop-down box at the top right of the page to return to your own administrative account.</a:t>
            </a:r>
          </a:p>
        </p:txBody>
      </p:sp>
      <p:sp>
        <p:nvSpPr>
          <p:cNvPr id="3" name="Rectangle 2"/>
          <p:cNvSpPr/>
          <p:nvPr/>
        </p:nvSpPr>
        <p:spPr>
          <a:xfrm>
            <a:off x="5783942" y="1410926"/>
            <a:ext cx="1509486" cy="3182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Rectangle 5"/>
          <p:cNvSpPr/>
          <p:nvPr/>
        </p:nvSpPr>
        <p:spPr>
          <a:xfrm>
            <a:off x="7159006" y="1341217"/>
            <a:ext cx="1277257" cy="377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37200" y="3135072"/>
            <a:ext cx="1117600" cy="3483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654800" y="2049459"/>
            <a:ext cx="1277257" cy="3773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301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mn-lt"/>
              </a:rPr>
              <a:t>Alternative Printing Options</a:t>
            </a:r>
          </a:p>
        </p:txBody>
      </p:sp>
      <p:sp>
        <p:nvSpPr>
          <p:cNvPr id="3" name="Content Placeholder 2"/>
          <p:cNvSpPr>
            <a:spLocks noGrp="1"/>
          </p:cNvSpPr>
          <p:nvPr>
            <p:ph idx="1"/>
          </p:nvPr>
        </p:nvSpPr>
        <p:spPr>
          <a:xfrm>
            <a:off x="838200" y="3398107"/>
            <a:ext cx="10515600" cy="2965623"/>
          </a:xfrm>
        </p:spPr>
        <p:txBody>
          <a:bodyPr>
            <a:normAutofit fontScale="92500" lnSpcReduction="10000"/>
          </a:bodyPr>
          <a:lstStyle/>
          <a:p>
            <a:r>
              <a:rPr lang="en-US" dirty="0"/>
              <a:t>The eye icon under Printable Version takes you into a form similar to view and approve, but without the buttons to approve, reject, or preview the document.  It does include hyperlinks to attachments, and opens as a separate tab so you can easily return to your list of faculty.</a:t>
            </a:r>
          </a:p>
          <a:p>
            <a:r>
              <a:rPr lang="en-US" dirty="0"/>
              <a:t>The Printer and Adobe PDF icons under CV Version are helpful for quick access and printing or digital downloading of documents.  However, these two options do not hyperlink to submitted attachments such as the CV or narrative self-evaluation.</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812" y="1367789"/>
            <a:ext cx="9829800" cy="2030317"/>
          </a:xfrm>
          <a:prstGeom prst="rect">
            <a:avLst/>
          </a:prstGeom>
        </p:spPr>
      </p:pic>
      <p:sp>
        <p:nvSpPr>
          <p:cNvPr id="5" name="Down Arrow 4"/>
          <p:cNvSpPr/>
          <p:nvPr/>
        </p:nvSpPr>
        <p:spPr>
          <a:xfrm>
            <a:off x="9849789" y="1230580"/>
            <a:ext cx="308919" cy="3830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10638320" y="1230579"/>
            <a:ext cx="308919" cy="38305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4117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1743" y="562882"/>
            <a:ext cx="10515600" cy="1962604"/>
          </a:xfrm>
        </p:spPr>
        <p:txBody>
          <a:bodyPr/>
          <a:lstStyle/>
          <a:p>
            <a:pPr marL="0" indent="0">
              <a:buNone/>
            </a:pPr>
            <a:r>
              <a:rPr lang="en-US" dirty="0"/>
              <a:t>You may wish to print a report on a specific date (such as the submission deadline) of your faculty members’ progress in submitting AARs.  You can print your AAR summary table using your browser options from the “Approve Faculty Input” screen.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8441" y="2171913"/>
            <a:ext cx="7426547" cy="3939299"/>
          </a:xfrm>
          <a:prstGeom prst="rect">
            <a:avLst/>
          </a:prstGeom>
        </p:spPr>
      </p:pic>
    </p:spTree>
    <p:extLst>
      <p:ext uri="{BB962C8B-B14F-4D97-AF65-F5344CB8AC3E}">
        <p14:creationId xmlns:p14="http://schemas.microsoft.com/office/powerpoint/2010/main" val="82486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dirty="0">
                <a:solidFill>
                  <a:srgbClr val="FFFFFF"/>
                </a:solidFill>
              </a:rPr>
              <a:t>Before we begin…</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sz="2400" dirty="0"/>
              <a:t>There are two levels of administrative access in Faculty180: Reports Only, and Full.</a:t>
            </a:r>
          </a:p>
          <a:p>
            <a:r>
              <a:rPr lang="en-US" sz="2400" dirty="0"/>
              <a:t>Those with Reports Only access can only view the Reports menu items under the Administrative menu.  This gives them access to static activity reports in a number of faculty productivity areas.</a:t>
            </a:r>
          </a:p>
          <a:p>
            <a:r>
              <a:rPr lang="en-US" sz="2400" dirty="0"/>
              <a:t>Full administrative rights allow a user to emulate faculty, update faculty records, and approve faculty AARs.</a:t>
            </a:r>
          </a:p>
          <a:p>
            <a:r>
              <a:rPr lang="en-US" sz="2400" dirty="0"/>
              <a:t>Only deans and directors can assign either type of administrative access to their staff members, via a written request to </a:t>
            </a:r>
          </a:p>
          <a:p>
            <a:pPr marL="0" indent="0">
              <a:buNone/>
            </a:pPr>
            <a:r>
              <a:rPr lang="en-US" sz="2400" dirty="0"/>
              <a:t>   uaf-faculty180@alaska.edu.</a:t>
            </a:r>
          </a:p>
        </p:txBody>
      </p:sp>
    </p:spTree>
    <p:extLst>
      <p:ext uri="{BB962C8B-B14F-4D97-AF65-F5344CB8AC3E}">
        <p14:creationId xmlns:p14="http://schemas.microsoft.com/office/powerpoint/2010/main" val="1758916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 Checking Administrative Rights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316" y="1387628"/>
            <a:ext cx="10930414" cy="2127962"/>
          </a:xfrm>
          <a:prstGeom prst="rect">
            <a:avLst/>
          </a:prstGeom>
        </p:spPr>
      </p:pic>
      <p:sp>
        <p:nvSpPr>
          <p:cNvPr id="5" name="Right Arrow 4"/>
          <p:cNvSpPr/>
          <p:nvPr/>
        </p:nvSpPr>
        <p:spPr>
          <a:xfrm rot="10800000">
            <a:off x="2371564" y="3021967"/>
            <a:ext cx="506627" cy="2718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058307" y="2867283"/>
            <a:ext cx="3781167" cy="646331"/>
          </a:xfrm>
          <a:prstGeom prst="rect">
            <a:avLst/>
          </a:prstGeom>
          <a:noFill/>
        </p:spPr>
        <p:txBody>
          <a:bodyPr wrap="square" rtlCol="0">
            <a:spAutoFit/>
          </a:bodyPr>
          <a:lstStyle/>
          <a:p>
            <a:r>
              <a:rPr lang="en-US" dirty="0">
                <a:solidFill>
                  <a:srgbClr val="FF0000"/>
                </a:solidFill>
              </a:rPr>
              <a:t>Click to view faculty who have admin rights in your unit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634439"/>
            <a:ext cx="6083886" cy="2803431"/>
          </a:xfrm>
          <a:prstGeom prst="rect">
            <a:avLst/>
          </a:prstGeom>
        </p:spPr>
      </p:pic>
      <p:sp>
        <p:nvSpPr>
          <p:cNvPr id="8" name="Right Arrow 7"/>
          <p:cNvSpPr/>
          <p:nvPr/>
        </p:nvSpPr>
        <p:spPr>
          <a:xfrm rot="10800000">
            <a:off x="3533527" y="4082313"/>
            <a:ext cx="506627" cy="2718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0800000">
            <a:off x="3626829" y="5811309"/>
            <a:ext cx="506627" cy="2718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64561" y="4574489"/>
            <a:ext cx="4062877" cy="923330"/>
          </a:xfrm>
          <a:prstGeom prst="rect">
            <a:avLst/>
          </a:prstGeom>
          <a:noFill/>
        </p:spPr>
        <p:txBody>
          <a:bodyPr wrap="square" rtlCol="0">
            <a:spAutoFit/>
          </a:bodyPr>
          <a:lstStyle/>
          <a:p>
            <a:r>
              <a:rPr lang="en-US" dirty="0">
                <a:solidFill>
                  <a:srgbClr val="FF0000"/>
                </a:solidFill>
              </a:rPr>
              <a:t>Click on blue number under total to view faculty admin users for school/college, or just those within a sub-unit.</a:t>
            </a:r>
          </a:p>
        </p:txBody>
      </p:sp>
      <p:sp>
        <p:nvSpPr>
          <p:cNvPr id="11" name="&quot;No&quot; Symbol 10"/>
          <p:cNvSpPr/>
          <p:nvPr/>
        </p:nvSpPr>
        <p:spPr>
          <a:xfrm>
            <a:off x="1018316" y="6061541"/>
            <a:ext cx="605655" cy="486855"/>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1677173" y="6179064"/>
            <a:ext cx="4164228" cy="369332"/>
          </a:xfrm>
          <a:prstGeom prst="rect">
            <a:avLst/>
          </a:prstGeom>
          <a:noFill/>
        </p:spPr>
        <p:txBody>
          <a:bodyPr wrap="square" rtlCol="0">
            <a:spAutoFit/>
          </a:bodyPr>
          <a:lstStyle/>
          <a:p>
            <a:r>
              <a:rPr lang="en-US" dirty="0">
                <a:solidFill>
                  <a:srgbClr val="FF0000"/>
                </a:solidFill>
              </a:rPr>
              <a:t>Do not add new permissions yourself</a:t>
            </a:r>
          </a:p>
        </p:txBody>
      </p:sp>
    </p:spTree>
    <p:extLst>
      <p:ext uri="{BB962C8B-B14F-4D97-AF65-F5344CB8AC3E}">
        <p14:creationId xmlns:p14="http://schemas.microsoft.com/office/powerpoint/2010/main" val="1286034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523A29-2506-499A-98C2-172704E8D0FA}"/>
              </a:ext>
            </a:extLst>
          </p:cNvPr>
          <p:cNvSpPr>
            <a:spLocks noGrp="1"/>
          </p:cNvSpPr>
          <p:nvPr>
            <p:ph idx="1"/>
          </p:nvPr>
        </p:nvSpPr>
        <p:spPr>
          <a:xfrm>
            <a:off x="720754" y="600832"/>
            <a:ext cx="10515600" cy="598794"/>
          </a:xfrm>
        </p:spPr>
        <p:txBody>
          <a:bodyPr/>
          <a:lstStyle/>
          <a:p>
            <a:pPr marL="0" indent="0">
              <a:buNone/>
            </a:pPr>
            <a:r>
              <a:rPr lang="en-US" dirty="0"/>
              <a:t>Check staff support accounts</a:t>
            </a:r>
          </a:p>
        </p:txBody>
      </p:sp>
      <p:pic>
        <p:nvPicPr>
          <p:cNvPr id="5" name="Picture 4" descr="A screenshot of a cell phone&#10;&#10;Description automatically generated">
            <a:extLst>
              <a:ext uri="{FF2B5EF4-FFF2-40B4-BE49-F238E27FC236}">
                <a16:creationId xmlns:a16="http://schemas.microsoft.com/office/drawing/2014/main" id="{94E77C12-AAA4-4B14-B395-59631A1097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7297" y="1199626"/>
            <a:ext cx="5668166" cy="1838582"/>
          </a:xfrm>
          <a:prstGeom prst="rect">
            <a:avLst/>
          </a:prstGeom>
        </p:spPr>
      </p:pic>
      <p:sp>
        <p:nvSpPr>
          <p:cNvPr id="6" name="Right Arrow 7">
            <a:extLst>
              <a:ext uri="{FF2B5EF4-FFF2-40B4-BE49-F238E27FC236}">
                <a16:creationId xmlns:a16="http://schemas.microsoft.com/office/drawing/2014/main" id="{942B17BA-8A5B-43CB-AF7B-6504862C69EA}"/>
              </a:ext>
            </a:extLst>
          </p:cNvPr>
          <p:cNvSpPr/>
          <p:nvPr/>
        </p:nvSpPr>
        <p:spPr>
          <a:xfrm rot="10800000">
            <a:off x="2217911" y="2053600"/>
            <a:ext cx="506627" cy="2718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CDEDDA-6708-4958-B554-FF4DC097BD18}"/>
              </a:ext>
            </a:extLst>
          </p:cNvPr>
          <p:cNvSpPr txBox="1"/>
          <p:nvPr/>
        </p:nvSpPr>
        <p:spPr>
          <a:xfrm>
            <a:off x="2899687" y="1866358"/>
            <a:ext cx="3781167" cy="646331"/>
          </a:xfrm>
          <a:prstGeom prst="rect">
            <a:avLst/>
          </a:prstGeom>
          <a:noFill/>
        </p:spPr>
        <p:txBody>
          <a:bodyPr wrap="square" rtlCol="0">
            <a:spAutoFit/>
          </a:bodyPr>
          <a:lstStyle/>
          <a:p>
            <a:r>
              <a:rPr lang="en-US" dirty="0">
                <a:solidFill>
                  <a:srgbClr val="FF0000"/>
                </a:solidFill>
              </a:rPr>
              <a:t>Click to view staff who have admin rights in your unit</a:t>
            </a:r>
          </a:p>
        </p:txBody>
      </p:sp>
      <p:pic>
        <p:nvPicPr>
          <p:cNvPr id="10" name="Picture 9" descr="A picture containing screenshot&#10;&#10;Description automatically generated">
            <a:extLst>
              <a:ext uri="{FF2B5EF4-FFF2-40B4-BE49-F238E27FC236}">
                <a16:creationId xmlns:a16="http://schemas.microsoft.com/office/drawing/2014/main" id="{1B4CAD4E-7C81-40A1-84BB-2E4C271B08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97" y="3785225"/>
            <a:ext cx="8316486" cy="2229161"/>
          </a:xfrm>
          <a:prstGeom prst="rect">
            <a:avLst/>
          </a:prstGeom>
        </p:spPr>
      </p:pic>
      <p:sp>
        <p:nvSpPr>
          <p:cNvPr id="11" name="TextBox 10">
            <a:extLst>
              <a:ext uri="{FF2B5EF4-FFF2-40B4-BE49-F238E27FC236}">
                <a16:creationId xmlns:a16="http://schemas.microsoft.com/office/drawing/2014/main" id="{4C1D4CF4-F753-4E64-9F89-A1C1568D3B59}"/>
              </a:ext>
            </a:extLst>
          </p:cNvPr>
          <p:cNvSpPr txBox="1"/>
          <p:nvPr/>
        </p:nvSpPr>
        <p:spPr>
          <a:xfrm>
            <a:off x="6680854" y="3976475"/>
            <a:ext cx="4062877" cy="923330"/>
          </a:xfrm>
          <a:prstGeom prst="rect">
            <a:avLst/>
          </a:prstGeom>
          <a:noFill/>
        </p:spPr>
        <p:txBody>
          <a:bodyPr wrap="square" rtlCol="0">
            <a:spAutoFit/>
          </a:bodyPr>
          <a:lstStyle/>
          <a:p>
            <a:r>
              <a:rPr lang="en-US" dirty="0">
                <a:solidFill>
                  <a:srgbClr val="FF0000"/>
                </a:solidFill>
              </a:rPr>
              <a:t>Click on blue number to view staff admin users for school/college, or just those within a department or sub-unit.</a:t>
            </a:r>
          </a:p>
        </p:txBody>
      </p:sp>
      <p:sp>
        <p:nvSpPr>
          <p:cNvPr id="12" name="Right Arrow 7">
            <a:extLst>
              <a:ext uri="{FF2B5EF4-FFF2-40B4-BE49-F238E27FC236}">
                <a16:creationId xmlns:a16="http://schemas.microsoft.com/office/drawing/2014/main" id="{D88BB76C-B2FF-4DE0-BBE2-2BD10B1F215C}"/>
              </a:ext>
            </a:extLst>
          </p:cNvPr>
          <p:cNvSpPr/>
          <p:nvPr/>
        </p:nvSpPr>
        <p:spPr>
          <a:xfrm rot="10800000">
            <a:off x="5725240" y="3719142"/>
            <a:ext cx="506627" cy="2718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7">
            <a:extLst>
              <a:ext uri="{FF2B5EF4-FFF2-40B4-BE49-F238E27FC236}">
                <a16:creationId xmlns:a16="http://schemas.microsoft.com/office/drawing/2014/main" id="{64DFAB2D-2481-4366-B543-4BF6A9EFC2CF}"/>
              </a:ext>
            </a:extLst>
          </p:cNvPr>
          <p:cNvSpPr/>
          <p:nvPr/>
        </p:nvSpPr>
        <p:spPr>
          <a:xfrm rot="10800000">
            <a:off x="5673447" y="4302215"/>
            <a:ext cx="506627" cy="27184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7190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93124"/>
            <a:ext cx="10515600" cy="3027407"/>
          </a:xfrm>
        </p:spPr>
        <p:txBody>
          <a:bodyPr>
            <a:normAutofit lnSpcReduction="10000"/>
          </a:bodyPr>
          <a:lstStyle/>
          <a:p>
            <a:r>
              <a:rPr lang="en-US" dirty="0"/>
              <a:t>The resulting lists show who has admin accounts in your unit.  Note whether they have full access or reports-only rights, and at what unit level. </a:t>
            </a:r>
          </a:p>
          <a:p>
            <a:r>
              <a:rPr lang="en-US" dirty="0"/>
              <a:t>Does someone’s access need to be disabled, or does a new user need to be added? Do not make edits or corrections yourselves.  At present, administrative rights are assigned by a campus-level Faculty180 administrator, and require written request by the director or dean.  Requests can be emailed to uaf-faculty180@alaska.edu.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849" y="3693650"/>
            <a:ext cx="11156684" cy="2274663"/>
          </a:xfrm>
          <a:prstGeom prst="rect">
            <a:avLst/>
          </a:prstGeom>
        </p:spPr>
      </p:pic>
      <p:sp>
        <p:nvSpPr>
          <p:cNvPr id="5" name="&quot;No&quot; Symbol 4"/>
          <p:cNvSpPr/>
          <p:nvPr/>
        </p:nvSpPr>
        <p:spPr>
          <a:xfrm>
            <a:off x="10738022" y="4238368"/>
            <a:ext cx="976183" cy="1112108"/>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55070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en-US">
                <a:solidFill>
                  <a:srgbClr val="FFFFFF"/>
                </a:solidFill>
              </a:rPr>
              <a:t>Other Menu Items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en-US" u="sng" dirty="0"/>
              <a:t>Administration&gt;Tools&gt;Emulate User:</a:t>
            </a:r>
            <a:r>
              <a:rPr lang="en-US" dirty="0"/>
              <a:t>  Allows you to select a faculty member and mimic their view in order to troubleshoot any issues they might be having</a:t>
            </a:r>
          </a:p>
          <a:p>
            <a:r>
              <a:rPr lang="en-US" u="sng" dirty="0"/>
              <a:t>Reports</a:t>
            </a:r>
            <a:r>
              <a:rPr lang="en-US" dirty="0"/>
              <a:t>:  There are numerous administrative and activity type reports that you can produce here, with numerous filters to include or exclude specific data for your unit.</a:t>
            </a:r>
          </a:p>
          <a:p>
            <a:r>
              <a:rPr lang="en-US" u="sng" dirty="0"/>
              <a:t>Communication</a:t>
            </a:r>
            <a:r>
              <a:rPr lang="en-US" dirty="0"/>
              <a:t>:  There are options here to email your faculty directly from the Faculty 180 system.</a:t>
            </a:r>
          </a:p>
          <a:p>
            <a:r>
              <a:rPr lang="en-US" u="sng" dirty="0"/>
              <a:t>Setup</a:t>
            </a:r>
            <a:r>
              <a:rPr lang="en-US" dirty="0"/>
              <a:t>:  These tools are mostly utilized at the campus-wide level.</a:t>
            </a:r>
          </a:p>
        </p:txBody>
      </p:sp>
    </p:spTree>
    <p:extLst>
      <p:ext uri="{BB962C8B-B14F-4D97-AF65-F5344CB8AC3E}">
        <p14:creationId xmlns:p14="http://schemas.microsoft.com/office/powerpoint/2010/main" val="3466018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621792"/>
            <a:ext cx="4795157" cy="5413248"/>
          </a:xfrm>
        </p:spPr>
        <p:txBody>
          <a:bodyPr>
            <a:normAutofit/>
          </a:bodyPr>
          <a:lstStyle/>
          <a:p>
            <a:r>
              <a:rPr lang="en-US" sz="5200">
                <a:solidFill>
                  <a:schemeClr val="bg1"/>
                </a:solidFill>
              </a:rPr>
              <a:t>Any questions?</a:t>
            </a:r>
          </a:p>
        </p:txBody>
      </p:sp>
      <p:sp>
        <p:nvSpPr>
          <p:cNvPr id="3" name="Content Placeholder 2"/>
          <p:cNvSpPr>
            <a:spLocks noGrp="1"/>
          </p:cNvSpPr>
          <p:nvPr>
            <p:ph idx="1"/>
          </p:nvPr>
        </p:nvSpPr>
        <p:spPr>
          <a:xfrm>
            <a:off x="6521450" y="621792"/>
            <a:ext cx="4832349" cy="5413248"/>
          </a:xfrm>
        </p:spPr>
        <p:txBody>
          <a:bodyPr anchor="ctr">
            <a:normAutofit/>
          </a:bodyPr>
          <a:lstStyle/>
          <a:p>
            <a:pPr marL="0" indent="0">
              <a:buNone/>
            </a:pPr>
            <a:endParaRPr lang="en-US" sz="2400" dirty="0"/>
          </a:p>
          <a:p>
            <a:pPr marL="0" indent="0">
              <a:buNone/>
            </a:pPr>
            <a:r>
              <a:rPr lang="en-US" sz="2400" dirty="0"/>
              <a:t>Michelle Strickland  x2764  </a:t>
            </a:r>
            <a:r>
              <a:rPr lang="en-US" sz="2400" dirty="0">
                <a:hlinkClick r:id="rId2"/>
              </a:rPr>
              <a:t>mastrickland@alaska.edu</a:t>
            </a:r>
            <a:endParaRPr lang="en-US" sz="2400" dirty="0"/>
          </a:p>
          <a:p>
            <a:pPr marL="0" indent="0">
              <a:buNone/>
            </a:pPr>
            <a:r>
              <a:rPr lang="en-US" sz="2400" dirty="0"/>
              <a:t>or </a:t>
            </a:r>
          </a:p>
          <a:p>
            <a:pPr marL="0" indent="0">
              <a:buNone/>
            </a:pPr>
            <a:r>
              <a:rPr lang="en-US" sz="2400" dirty="0"/>
              <a:t>Jen </a:t>
            </a:r>
            <a:r>
              <a:rPr lang="en-US" sz="2400" dirty="0" err="1"/>
              <a:t>Hoppough</a:t>
            </a:r>
            <a:r>
              <a:rPr lang="en-US" sz="2400" dirty="0"/>
              <a:t> x7096  </a:t>
            </a:r>
            <a:r>
              <a:rPr lang="en-US" sz="2400" dirty="0">
                <a:hlinkClick r:id="rId3"/>
              </a:rPr>
              <a:t>jahoppough@alaska.edu</a:t>
            </a:r>
            <a:r>
              <a:rPr lang="en-US" sz="2400" dirty="0"/>
              <a:t>   </a:t>
            </a:r>
          </a:p>
          <a:p>
            <a:pPr marL="0" indent="0">
              <a:buNone/>
            </a:pPr>
            <a:endParaRPr lang="en-US" sz="2400" i="1" dirty="0"/>
          </a:p>
        </p:txBody>
      </p:sp>
    </p:spTree>
    <p:extLst>
      <p:ext uri="{BB962C8B-B14F-4D97-AF65-F5344CB8AC3E}">
        <p14:creationId xmlns:p14="http://schemas.microsoft.com/office/powerpoint/2010/main" val="1720947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8010" y="2058737"/>
            <a:ext cx="2093500" cy="2204170"/>
          </a:xfrm>
          <a:ln>
            <a:solidFill>
              <a:schemeClr val="accent1"/>
            </a:solidFill>
          </a:ln>
        </p:spPr>
      </p:pic>
      <p:sp>
        <p:nvSpPr>
          <p:cNvPr id="5" name="TextBox 4"/>
          <p:cNvSpPr txBox="1"/>
          <p:nvPr/>
        </p:nvSpPr>
        <p:spPr>
          <a:xfrm>
            <a:off x="2488367" y="806795"/>
            <a:ext cx="2314327" cy="954107"/>
          </a:xfrm>
          <a:prstGeom prst="rect">
            <a:avLst/>
          </a:prstGeom>
          <a:noFill/>
        </p:spPr>
        <p:txBody>
          <a:bodyPr wrap="square" rtlCol="0">
            <a:spAutoFit/>
          </a:bodyPr>
          <a:lstStyle/>
          <a:p>
            <a:pPr algn="ctr"/>
            <a:r>
              <a:rPr lang="en-US" sz="2800" u="sng" dirty="0"/>
              <a:t>Report Only  Menu</a:t>
            </a:r>
          </a:p>
        </p:txBody>
      </p:sp>
      <p:sp>
        <p:nvSpPr>
          <p:cNvPr id="6" name="TextBox 5"/>
          <p:cNvSpPr txBox="1"/>
          <p:nvPr/>
        </p:nvSpPr>
        <p:spPr>
          <a:xfrm>
            <a:off x="6611170" y="828607"/>
            <a:ext cx="3770334" cy="523220"/>
          </a:xfrm>
          <a:prstGeom prst="rect">
            <a:avLst/>
          </a:prstGeom>
          <a:noFill/>
        </p:spPr>
        <p:txBody>
          <a:bodyPr wrap="square" rtlCol="0">
            <a:spAutoFit/>
          </a:bodyPr>
          <a:lstStyle/>
          <a:p>
            <a:r>
              <a:rPr lang="en-US" sz="2800" u="sng" dirty="0"/>
              <a:t>Full Admin Rights Menu</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0238" y="1720958"/>
            <a:ext cx="1932198" cy="3019060"/>
          </a:xfrm>
          <a:prstGeom prst="rect">
            <a:avLst/>
          </a:prstGeom>
          <a:ln>
            <a:solidFill>
              <a:schemeClr val="accent1"/>
            </a:solidFill>
          </a:ln>
        </p:spPr>
      </p:pic>
      <p:sp>
        <p:nvSpPr>
          <p:cNvPr id="8" name="TextBox 7"/>
          <p:cNvSpPr txBox="1"/>
          <p:nvPr/>
        </p:nvSpPr>
        <p:spPr>
          <a:xfrm>
            <a:off x="1182130" y="4955060"/>
            <a:ext cx="9827740" cy="1815882"/>
          </a:xfrm>
          <a:prstGeom prst="rect">
            <a:avLst/>
          </a:prstGeom>
          <a:noFill/>
        </p:spPr>
        <p:txBody>
          <a:bodyPr wrap="square" rtlCol="0">
            <a:spAutoFit/>
          </a:bodyPr>
          <a:lstStyle/>
          <a:p>
            <a:r>
              <a:rPr lang="en-US" sz="2800" dirty="0"/>
              <a:t>For the purposes of this training, we will address actions under the full administrative rights menu, most often accessed by deans, directors, and their immediate support staff for reviewing Annual Activities Reports each year.</a:t>
            </a:r>
          </a:p>
        </p:txBody>
      </p:sp>
    </p:spTree>
    <p:extLst>
      <p:ext uri="{BB962C8B-B14F-4D97-AF65-F5344CB8AC3E}">
        <p14:creationId xmlns:p14="http://schemas.microsoft.com/office/powerpoint/2010/main" val="1385314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Home page and menu tools</a:t>
            </a:r>
          </a:p>
        </p:txBody>
      </p:sp>
      <p:sp>
        <p:nvSpPr>
          <p:cNvPr id="3" name="Content Placeholder 2"/>
          <p:cNvSpPr>
            <a:spLocks noGrp="1"/>
          </p:cNvSpPr>
          <p:nvPr>
            <p:ph idx="1"/>
          </p:nvPr>
        </p:nvSpPr>
        <p:spPr>
          <a:xfrm>
            <a:off x="838200" y="1690688"/>
            <a:ext cx="10515600" cy="1046207"/>
          </a:xfrm>
        </p:spPr>
        <p:txBody>
          <a:bodyPr>
            <a:normAutofit/>
          </a:bodyPr>
          <a:lstStyle/>
          <a:p>
            <a:r>
              <a:rPr lang="en-US" dirty="0"/>
              <a:t>Log in to Faculty180 using your UA credentials (same as Google mail, UA Online, Blackboard, etc.)</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573" y="2697324"/>
            <a:ext cx="8098853" cy="3256398"/>
          </a:xfrm>
          <a:prstGeom prst="rect">
            <a:avLst/>
          </a:prstGeom>
        </p:spPr>
      </p:pic>
      <p:sp>
        <p:nvSpPr>
          <p:cNvPr id="4" name="Rectangle 3"/>
          <p:cNvSpPr/>
          <p:nvPr/>
        </p:nvSpPr>
        <p:spPr>
          <a:xfrm>
            <a:off x="5528455" y="3265714"/>
            <a:ext cx="1880052" cy="4778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3971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8803" y="541066"/>
            <a:ext cx="9295773" cy="3863178"/>
          </a:xfrm>
          <a:prstGeom prst="rect">
            <a:avLst/>
          </a:prstGeom>
        </p:spPr>
      </p:pic>
      <p:sp>
        <p:nvSpPr>
          <p:cNvPr id="5" name="Right Arrow 4"/>
          <p:cNvSpPr/>
          <p:nvPr/>
        </p:nvSpPr>
        <p:spPr>
          <a:xfrm rot="13347120">
            <a:off x="2613657" y="2464013"/>
            <a:ext cx="435086" cy="20931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31200" y="2963093"/>
            <a:ext cx="4287795" cy="646331"/>
          </a:xfrm>
          <a:prstGeom prst="rect">
            <a:avLst/>
          </a:prstGeom>
          <a:noFill/>
        </p:spPr>
        <p:txBody>
          <a:bodyPr wrap="square" rtlCol="0">
            <a:spAutoFit/>
          </a:bodyPr>
          <a:lstStyle/>
          <a:p>
            <a:r>
              <a:rPr lang="en-US" b="1" dirty="0">
                <a:solidFill>
                  <a:srgbClr val="FF0000"/>
                </a:solidFill>
              </a:rPr>
              <a:t>Click Administration link to expand Admin menu</a:t>
            </a:r>
          </a:p>
        </p:txBody>
      </p:sp>
      <p:sp>
        <p:nvSpPr>
          <p:cNvPr id="7" name="Right Arrow 6"/>
          <p:cNvSpPr/>
          <p:nvPr/>
        </p:nvSpPr>
        <p:spPr>
          <a:xfrm rot="16837042">
            <a:off x="8983188" y="1002907"/>
            <a:ext cx="461581" cy="20510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595882" y="1480583"/>
            <a:ext cx="2824618" cy="646331"/>
          </a:xfrm>
          <a:prstGeom prst="rect">
            <a:avLst/>
          </a:prstGeom>
          <a:noFill/>
        </p:spPr>
        <p:txBody>
          <a:bodyPr wrap="square" rtlCol="0">
            <a:spAutoFit/>
          </a:bodyPr>
          <a:lstStyle/>
          <a:p>
            <a:r>
              <a:rPr lang="en-US" b="1" dirty="0">
                <a:solidFill>
                  <a:srgbClr val="FF0000"/>
                </a:solidFill>
              </a:rPr>
              <a:t>Drops down to show help options and sign-out link</a:t>
            </a:r>
          </a:p>
        </p:txBody>
      </p:sp>
      <p:sp>
        <p:nvSpPr>
          <p:cNvPr id="12" name="Rectangle 11"/>
          <p:cNvSpPr/>
          <p:nvPr/>
        </p:nvSpPr>
        <p:spPr>
          <a:xfrm>
            <a:off x="4479346" y="1190407"/>
            <a:ext cx="1897305" cy="3680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p:cNvSpPr>
            <a:spLocks noGrp="1"/>
          </p:cNvSpPr>
          <p:nvPr>
            <p:ph idx="1"/>
          </p:nvPr>
        </p:nvSpPr>
        <p:spPr>
          <a:xfrm>
            <a:off x="1098803" y="4445603"/>
            <a:ext cx="10515600" cy="1192925"/>
          </a:xfrm>
        </p:spPr>
        <p:txBody>
          <a:bodyPr>
            <a:normAutofit fontScale="92500" lnSpcReduction="10000"/>
          </a:bodyPr>
          <a:lstStyle/>
          <a:p>
            <a:r>
              <a:rPr lang="en-US" dirty="0"/>
              <a:t>Announcements and Help will take you to some UAF-specific and some general </a:t>
            </a:r>
            <a:r>
              <a:rPr lang="en-US" dirty="0" err="1"/>
              <a:t>Interfolio</a:t>
            </a:r>
            <a:r>
              <a:rPr lang="en-US" dirty="0"/>
              <a:t>/Faculty180 resources.</a:t>
            </a:r>
          </a:p>
          <a:p>
            <a:r>
              <a:rPr lang="en-US" dirty="0"/>
              <a:t>The Evaluations feature is not used at UAF at this time.</a:t>
            </a:r>
          </a:p>
        </p:txBody>
      </p:sp>
    </p:spTree>
    <p:extLst>
      <p:ext uri="{BB962C8B-B14F-4D97-AF65-F5344CB8AC3E}">
        <p14:creationId xmlns:p14="http://schemas.microsoft.com/office/powerpoint/2010/main" val="353232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4059"/>
            <a:ext cx="10515600" cy="5302904"/>
          </a:xfrm>
        </p:spPr>
        <p:txBody>
          <a:bodyPr/>
          <a:lstStyle/>
          <a:p>
            <a:pPr marL="0" indent="0">
              <a:buNone/>
            </a:pPr>
            <a:r>
              <a:rPr lang="en-US" dirty="0"/>
              <a:t>The </a:t>
            </a:r>
            <a:r>
              <a:rPr lang="en-US" dirty="0" err="1"/>
              <a:t>Interfolio</a:t>
            </a:r>
            <a:r>
              <a:rPr lang="en-US" dirty="0"/>
              <a:t> Help Center menu offers a support forum for faculty users and administrative users.  Click on either option to search by keyword for information or videos.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p:blipFill>
        <p:spPr>
          <a:xfrm>
            <a:off x="1345189" y="2514600"/>
            <a:ext cx="8697333" cy="3469341"/>
          </a:xfrm>
          <a:prstGeom prst="rect">
            <a:avLst/>
          </a:prstGeom>
        </p:spPr>
      </p:pic>
    </p:spTree>
    <p:extLst>
      <p:ext uri="{BB962C8B-B14F-4D97-AF65-F5344CB8AC3E}">
        <p14:creationId xmlns:p14="http://schemas.microsoft.com/office/powerpoint/2010/main" val="1980215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70703"/>
            <a:ext cx="8454081" cy="5806260"/>
          </a:xfrm>
        </p:spPr>
        <p:txBody>
          <a:bodyPr/>
          <a:lstStyle/>
          <a:p>
            <a:pPr marL="0" indent="0">
              <a:buNone/>
            </a:pPr>
            <a:r>
              <a:rPr lang="en-US" u="sng" dirty="0"/>
              <a:t>Adding a </a:t>
            </a:r>
            <a:r>
              <a:rPr lang="en-US" u="sng" dirty="0" err="1"/>
              <a:t>quicklink</a:t>
            </a:r>
            <a:r>
              <a:rPr lang="en-US" u="sng" dirty="0"/>
              <a:t>:</a:t>
            </a:r>
          </a:p>
          <a:p>
            <a:r>
              <a:rPr lang="en-US" dirty="0"/>
              <a:t>From any frequently used screen, you can expand the “</a:t>
            </a:r>
            <a:r>
              <a:rPr lang="en-US" dirty="0" err="1"/>
              <a:t>Quicklinks</a:t>
            </a:r>
            <a:r>
              <a:rPr lang="en-US" dirty="0"/>
              <a:t>” drop-down in the upper right of the screen. Select “Add This Page as a </a:t>
            </a:r>
            <a:r>
              <a:rPr lang="en-US" dirty="0" err="1"/>
              <a:t>Quicklink</a:t>
            </a:r>
            <a:r>
              <a:rPr lang="en-US" dirty="0"/>
              <a:t>.”</a:t>
            </a:r>
          </a:p>
          <a:p>
            <a:endParaRPr lang="en-US" dirty="0"/>
          </a:p>
          <a:p>
            <a:endParaRPr lang="en-US" dirty="0"/>
          </a:p>
          <a:p>
            <a:endParaRPr lang="en-US" dirty="0"/>
          </a:p>
          <a:p>
            <a:r>
              <a:rPr lang="en-US" dirty="0"/>
              <a:t>Click on it and enter a name for the link into the pop-up box. Click Save.</a:t>
            </a:r>
          </a:p>
          <a:p>
            <a:r>
              <a:rPr lang="en-US" dirty="0"/>
              <a:t>Now, from any screen in Faculty180 other than your home page, you can pull down and access the desired page from your </a:t>
            </a:r>
            <a:r>
              <a:rPr lang="en-US" dirty="0" err="1"/>
              <a:t>Quicklinks</a:t>
            </a:r>
            <a:r>
              <a:rPr lang="en-US" dirty="0"/>
              <a:t> menu.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3386" y="1317813"/>
            <a:ext cx="2117743" cy="2346512"/>
          </a:xfrm>
          <a:prstGeom prst="rect">
            <a:avLst/>
          </a:prstGeom>
        </p:spPr>
      </p:pic>
      <p:sp>
        <p:nvSpPr>
          <p:cNvPr id="5" name="Right Arrow 4"/>
          <p:cNvSpPr/>
          <p:nvPr/>
        </p:nvSpPr>
        <p:spPr>
          <a:xfrm>
            <a:off x="7718814" y="2006350"/>
            <a:ext cx="544572" cy="28420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3592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Reviewing and Updating Faculty</a:t>
            </a:r>
          </a:p>
        </p:txBody>
      </p:sp>
      <p:sp>
        <p:nvSpPr>
          <p:cNvPr id="3" name="Content Placeholder 2"/>
          <p:cNvSpPr>
            <a:spLocks noGrp="1"/>
          </p:cNvSpPr>
          <p:nvPr>
            <p:ph idx="1"/>
          </p:nvPr>
        </p:nvSpPr>
        <p:spPr>
          <a:xfrm>
            <a:off x="838200" y="1690688"/>
            <a:ext cx="10515600" cy="4486275"/>
          </a:xfrm>
        </p:spPr>
        <p:txBody>
          <a:bodyPr/>
          <a:lstStyle/>
          <a:p>
            <a:pPr marL="0" indent="0">
              <a:buNone/>
            </a:pPr>
            <a:r>
              <a:rPr lang="en-US" i="1" dirty="0"/>
              <a:t>Where does my faculty list come from?</a:t>
            </a:r>
          </a:p>
          <a:p>
            <a:pPr marL="0" indent="0">
              <a:buNone/>
            </a:pPr>
            <a:r>
              <a:rPr lang="en-US" dirty="0"/>
              <a:t>Twice yearly, faculty employee records are extracted from Banner after the end of a Human Resources data freeze.</a:t>
            </a:r>
          </a:p>
          <a:p>
            <a:pPr marL="0" indent="0">
              <a:buNone/>
            </a:pPr>
            <a:r>
              <a:rPr lang="en-US" dirty="0"/>
              <a:t>	Fall upload:  Late October	</a:t>
            </a:r>
            <a:br>
              <a:rPr lang="en-US" dirty="0"/>
            </a:br>
            <a:r>
              <a:rPr lang="en-US" dirty="0"/>
              <a:t>	Spring upload:  Late April</a:t>
            </a:r>
          </a:p>
          <a:p>
            <a:pPr marL="0" indent="0">
              <a:buNone/>
            </a:pPr>
            <a:r>
              <a:rPr lang="en-US" dirty="0"/>
              <a:t>The data is simply not available before the end of the freeze.  This means that your faculty list for your unit is several months old before it is even input into Faculty180.</a:t>
            </a:r>
          </a:p>
          <a:p>
            <a:pPr marL="0" indent="0">
              <a:buNone/>
            </a:pPr>
            <a:r>
              <a:rPr lang="en-US" dirty="0"/>
              <a:t>Unit/department affiliations are based off of the payroll source(s).</a:t>
            </a:r>
          </a:p>
        </p:txBody>
      </p:sp>
    </p:spTree>
    <p:extLst>
      <p:ext uri="{BB962C8B-B14F-4D97-AF65-F5344CB8AC3E}">
        <p14:creationId xmlns:p14="http://schemas.microsoft.com/office/powerpoint/2010/main" val="7440463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1575</TotalTime>
  <Words>2478</Words>
  <Application>Microsoft Office PowerPoint</Application>
  <PresentationFormat>Widescreen</PresentationFormat>
  <Paragraphs>152</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Faculty 180 for UAF Administrators</vt:lpstr>
      <vt:lpstr>Basics of Annual Activities Reporting</vt:lpstr>
      <vt:lpstr>Before we begin…</vt:lpstr>
      <vt:lpstr>PowerPoint Presentation</vt:lpstr>
      <vt:lpstr>1.  Home page and menu tools</vt:lpstr>
      <vt:lpstr>PowerPoint Presentation</vt:lpstr>
      <vt:lpstr>PowerPoint Presentation</vt:lpstr>
      <vt:lpstr>PowerPoint Presentation</vt:lpstr>
      <vt:lpstr>2. Reviewing and Updating Faculty</vt:lpstr>
      <vt:lpstr>PowerPoint Presentation</vt:lpstr>
      <vt:lpstr>PowerPoint Presentation</vt:lpstr>
      <vt:lpstr>PowerPoint Presentation</vt:lpstr>
      <vt:lpstr>PowerPoint Presentation</vt:lpstr>
      <vt:lpstr>PowerPoint Presentation</vt:lpstr>
      <vt:lpstr>Faculty take-aways</vt:lpstr>
      <vt:lpstr>3.  Annual Activities Reports</vt:lpstr>
      <vt:lpstr>PowerPoint Presentation</vt:lpstr>
      <vt:lpstr>PowerPoint Presentation</vt:lpstr>
      <vt:lpstr>PowerPoint Presentation</vt:lpstr>
      <vt:lpstr>PowerPoint Presentation</vt:lpstr>
      <vt:lpstr>PowerPoint Presentation</vt:lpstr>
      <vt:lpstr>What to check for when reviewing the AAR</vt:lpstr>
      <vt:lpstr>PowerPoint Presentation</vt:lpstr>
      <vt:lpstr>PowerPoint Presentation</vt:lpstr>
      <vt:lpstr>PowerPoint Presentation</vt:lpstr>
      <vt:lpstr>PowerPoint Presentation</vt:lpstr>
      <vt:lpstr>The resulting document can be printed.  Hyperlinked attachments such as Curriculum Vitae or Narrative Self Evaluation must be opened and printed separately.</vt:lpstr>
      <vt:lpstr>Alternative Printing Options</vt:lpstr>
      <vt:lpstr>PowerPoint Presentation</vt:lpstr>
      <vt:lpstr>4. Checking Administrative Rights</vt:lpstr>
      <vt:lpstr>PowerPoint Presentation</vt:lpstr>
      <vt:lpstr>PowerPoint Presentation</vt:lpstr>
      <vt:lpstr>Other Menu Items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180 for UAF Administrators</dc:title>
  <dc:creator>Michelle Strickland</dc:creator>
  <cp:lastModifiedBy>Michelle Strickland</cp:lastModifiedBy>
  <cp:revision>12</cp:revision>
  <dcterms:created xsi:type="dcterms:W3CDTF">2020-09-02T21:34:12Z</dcterms:created>
  <dcterms:modified xsi:type="dcterms:W3CDTF">2021-08-07T00:56:45Z</dcterms:modified>
</cp:coreProperties>
</file>