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7"/>
  </p:notesMasterIdLst>
  <p:sldIdLst>
    <p:sldId id="256" r:id="rId2"/>
    <p:sldId id="742" r:id="rId3"/>
    <p:sldId id="734" r:id="rId4"/>
    <p:sldId id="260" r:id="rId5"/>
    <p:sldId id="753" r:id="rId6"/>
    <p:sldId id="703" r:id="rId7"/>
    <p:sldId id="752" r:id="rId8"/>
    <p:sldId id="724" r:id="rId9"/>
    <p:sldId id="751" r:id="rId10"/>
    <p:sldId id="739" r:id="rId11"/>
    <p:sldId id="269" r:id="rId12"/>
    <p:sldId id="748" r:id="rId13"/>
    <p:sldId id="750" r:id="rId14"/>
    <p:sldId id="738" r:id="rId15"/>
    <p:sldId id="686" r:id="rId16"/>
    <p:sldId id="281" r:id="rId17"/>
    <p:sldId id="684" r:id="rId18"/>
    <p:sldId id="279" r:id="rId19"/>
    <p:sldId id="265" r:id="rId20"/>
    <p:sldId id="267" r:id="rId21"/>
    <p:sldId id="258" r:id="rId22"/>
    <p:sldId id="700" r:id="rId23"/>
    <p:sldId id="727" r:id="rId24"/>
    <p:sldId id="257" r:id="rId25"/>
    <p:sldId id="27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32"/>
    <p:restoredTop sz="94233"/>
  </p:normalViewPr>
  <p:slideViewPr>
    <p:cSldViewPr snapToGrid="0" snapToObjects="1">
      <p:cViewPr varScale="1">
        <p:scale>
          <a:sx n="139" d="100"/>
          <a:sy n="139" d="100"/>
        </p:scale>
        <p:origin x="488" y="168"/>
      </p:cViewPr>
      <p:guideLst/>
    </p:cSldViewPr>
  </p:slideViewPr>
  <p:notesTextViewPr>
    <p:cViewPr>
      <p:scale>
        <a:sx n="1" d="1"/>
        <a:sy n="1" d="1"/>
      </p:scale>
      <p:origin x="0" y="0"/>
    </p:cViewPr>
  </p:notesTextViewPr>
  <p:sorterViewPr>
    <p:cViewPr>
      <p:scale>
        <a:sx n="88" d="100"/>
        <a:sy n="8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image" Target="../media/image4.png"/><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BCA84-3A0B-6240-A71A-03892E830F07}" type="datetimeFigureOut">
              <a:rPr lang="en-US" smtClean="0"/>
              <a:t>6/21/22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2BDD-99D0-F848-A093-CB720FB48D82}" type="slidenum">
              <a:rPr lang="en-US" smtClean="0"/>
              <a:t>‹#›</a:t>
            </a:fld>
            <a:endParaRPr lang="en-US"/>
          </a:p>
        </p:txBody>
      </p:sp>
    </p:spTree>
    <p:extLst>
      <p:ext uri="{BB962C8B-B14F-4D97-AF65-F5344CB8AC3E}">
        <p14:creationId xmlns:p14="http://schemas.microsoft.com/office/powerpoint/2010/main" val="35675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ebfd50be97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ebfd50be9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Land acknowledgement and origins of name/ LaVerne</a:t>
            </a:r>
            <a:endParaRPr/>
          </a:p>
        </p:txBody>
      </p:sp>
    </p:spTree>
    <p:extLst>
      <p:ext uri="{BB962C8B-B14F-4D97-AF65-F5344CB8AC3E}">
        <p14:creationId xmlns:p14="http://schemas.microsoft.com/office/powerpoint/2010/main" val="3433036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Recommended time to spend on this slide </a:t>
            </a:r>
            <a:r>
              <a:rPr lang="en-US" sz="1200" dirty="0">
                <a:latin typeface="+mn-lt"/>
              </a:rPr>
              <a:t>(</a:t>
            </a:r>
            <a:r>
              <a:rPr lang="en-US" sz="1200" dirty="0">
                <a:effectLst/>
                <a:latin typeface="+mn-lt"/>
              </a:rPr>
              <a:t>6</a:t>
            </a:r>
            <a:r>
              <a:rPr lang="en-US" sz="1200" dirty="0">
                <a:effectLst/>
                <a:latin typeface="+mn-lt"/>
                <a:ea typeface="Calibri" panose="020F0502020204030204" pitchFamily="34" charset="0"/>
              </a:rPr>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panose="020F0502020204030204" pitchFamily="34" charset="0"/>
              </a:rPr>
              <a:t>5C’s handout provided by LaVerne Xilegg Demientieff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effectLst/>
                <a:latin typeface="+mn-lt"/>
                <a:ea typeface="Calibri" panose="020F0502020204030204" pitchFamily="34" charset="0"/>
              </a:rPr>
              <a:t>You can modify the examples of the 5 C’s to fit your community.</a:t>
            </a:r>
            <a:endParaRPr lang="en-US" sz="12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5C’s are significant concepts learned from Elders in Alaska around healing and wellness. They include Compassion, Connection, Community, Curiosity, and Ceremony. The 5C’s can be applied in any setting. They can be self-reflected upon as you do good work with others and they can be shared with those that you are working with. They can also be a framework or foundation for projects, activities, programs, or just to use as discussion points. When we learn about how trauma impacts our mind and bodies we are more </a:t>
            </a:r>
            <a:r>
              <a:rPr lang="en-US" sz="1200" i="1" kern="1200" dirty="0">
                <a:solidFill>
                  <a:schemeClr val="tx1"/>
                </a:solidFill>
                <a:effectLst/>
                <a:latin typeface="+mn-lt"/>
                <a:ea typeface="+mn-ea"/>
                <a:cs typeface="+mn-cs"/>
              </a:rPr>
              <a:t>compassionate </a:t>
            </a:r>
            <a:r>
              <a:rPr lang="en-US" sz="1200" kern="1200" dirty="0">
                <a:solidFill>
                  <a:schemeClr val="tx1"/>
                </a:solidFill>
                <a:effectLst/>
                <a:latin typeface="+mn-lt"/>
                <a:ea typeface="+mn-ea"/>
                <a:cs typeface="+mn-cs"/>
              </a:rPr>
              <a:t>with ourselves and others. When we are </a:t>
            </a:r>
            <a:r>
              <a:rPr lang="en-US" sz="1200" i="1" kern="1200" dirty="0">
                <a:solidFill>
                  <a:schemeClr val="tx1"/>
                </a:solidFill>
                <a:effectLst/>
                <a:latin typeface="+mn-lt"/>
                <a:ea typeface="+mn-ea"/>
                <a:cs typeface="+mn-cs"/>
              </a:rPr>
              <a:t>curious </a:t>
            </a:r>
            <a:r>
              <a:rPr lang="en-US" sz="1200" kern="1200" dirty="0">
                <a:solidFill>
                  <a:schemeClr val="tx1"/>
                </a:solidFill>
                <a:effectLst/>
                <a:latin typeface="+mn-lt"/>
                <a:ea typeface="+mn-ea"/>
                <a:cs typeface="+mn-cs"/>
              </a:rPr>
              <a:t>about what causes pain and grief we can help to create </a:t>
            </a:r>
            <a:r>
              <a:rPr lang="en-US" sz="1200" i="1" kern="1200" dirty="0">
                <a:solidFill>
                  <a:schemeClr val="tx1"/>
                </a:solidFill>
                <a:effectLst/>
                <a:latin typeface="+mn-lt"/>
                <a:ea typeface="+mn-ea"/>
                <a:cs typeface="+mn-cs"/>
              </a:rPr>
              <a:t>connection</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ceremony</a:t>
            </a:r>
            <a:r>
              <a:rPr lang="en-US" sz="1200" kern="1200" dirty="0">
                <a:solidFill>
                  <a:schemeClr val="tx1"/>
                </a:solidFill>
                <a:effectLst/>
                <a:latin typeface="+mn-lt"/>
                <a:ea typeface="+mn-ea"/>
                <a:cs typeface="+mn-cs"/>
              </a:rPr>
              <a:t> for healing. Healing happens when we are in our bodies and in relationship to others in our </a:t>
            </a:r>
            <a:r>
              <a:rPr lang="en-US" sz="1200" i="1" kern="1200" dirty="0">
                <a:solidFill>
                  <a:schemeClr val="tx1"/>
                </a:solidFill>
                <a:effectLst/>
                <a:latin typeface="+mn-lt"/>
                <a:ea typeface="+mn-ea"/>
                <a:cs typeface="+mn-cs"/>
              </a:rPr>
              <a:t>community</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BF0ED85B-D946-44DA-AE5F-384152B09619}" type="slidenum">
              <a:rPr lang="en-US" smtClean="0"/>
              <a:t>4</a:t>
            </a:fld>
            <a:endParaRPr lang="en-US"/>
          </a:p>
        </p:txBody>
      </p:sp>
    </p:spTree>
    <p:extLst>
      <p:ext uri="{BB962C8B-B14F-4D97-AF65-F5344CB8AC3E}">
        <p14:creationId xmlns:p14="http://schemas.microsoft.com/office/powerpoint/2010/main" val="15174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2BDD-99D0-F848-A093-CB720FB48D82}" type="slidenum">
              <a:rPr lang="en-US" smtClean="0"/>
              <a:t>5</a:t>
            </a:fld>
            <a:endParaRPr lang="en-US"/>
          </a:p>
        </p:txBody>
      </p:sp>
    </p:spTree>
    <p:extLst>
      <p:ext uri="{BB962C8B-B14F-4D97-AF65-F5344CB8AC3E}">
        <p14:creationId xmlns:p14="http://schemas.microsoft.com/office/powerpoint/2010/main" val="119869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417693"/>
          </a:xfrm>
        </p:spPr>
        <p:txBody>
          <a:bodyPr/>
          <a:lstStyle/>
          <a:p>
            <a:endParaRPr lang="en-US" dirty="0"/>
          </a:p>
        </p:txBody>
      </p:sp>
      <p:sp>
        <p:nvSpPr>
          <p:cNvPr id="4" name="Slide Number Placeholder 3"/>
          <p:cNvSpPr>
            <a:spLocks noGrp="1"/>
          </p:cNvSpPr>
          <p:nvPr>
            <p:ph type="sldNum" sz="quarter" idx="5"/>
          </p:nvPr>
        </p:nvSpPr>
        <p:spPr/>
        <p:txBody>
          <a:bodyPr/>
          <a:lstStyle/>
          <a:p>
            <a:fld id="{BF0ED85B-D946-44DA-AE5F-384152B09619}" type="slidenum">
              <a:rPr lang="en-US" smtClean="0"/>
              <a:t>12</a:t>
            </a:fld>
            <a:endParaRPr lang="en-US"/>
          </a:p>
        </p:txBody>
      </p:sp>
    </p:spTree>
    <p:extLst>
      <p:ext uri="{BB962C8B-B14F-4D97-AF65-F5344CB8AC3E}">
        <p14:creationId xmlns:p14="http://schemas.microsoft.com/office/powerpoint/2010/main" val="1678152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2C0C1D-8E4A-7542-A18A-1D4B905863F5}" type="slidenum">
              <a:rPr lang="en-US" smtClean="0"/>
              <a:t>15</a:t>
            </a:fld>
            <a:endParaRPr lang="en-US"/>
          </a:p>
        </p:txBody>
      </p:sp>
    </p:spTree>
    <p:extLst>
      <p:ext uri="{BB962C8B-B14F-4D97-AF65-F5344CB8AC3E}">
        <p14:creationId xmlns:p14="http://schemas.microsoft.com/office/powerpoint/2010/main" val="472826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759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Recommended time to spend on this slide </a:t>
            </a:r>
            <a:r>
              <a:rPr lang="en-US" sz="1200" dirty="0">
                <a:latin typeface="+mn-lt"/>
              </a:rPr>
              <a:t>(</a:t>
            </a:r>
            <a:r>
              <a:rPr lang="en-US" sz="1200" dirty="0">
                <a:effectLst/>
                <a:latin typeface="+mn-lt"/>
                <a:ea typeface="Calibri" panose="020F0502020204030204" pitchFamily="34" charset="0"/>
              </a:rPr>
              <a:t>5 minutes)</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Trigger Warning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Stress Response – Hand model of the brain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Calming your nervous system</a:t>
            </a:r>
          </a:p>
          <a:p>
            <a:pPr marL="171450" indent="-171450">
              <a:buFont typeface="Arial" panose="020B0604020202020204" pitchFamily="34" charset="0"/>
              <a:buChar char="•"/>
              <a:defRPr/>
            </a:pPr>
            <a:r>
              <a:rPr lang="en-US" dirty="0"/>
              <a:t>Please note this material may feel uncomfortable due to the nature of the content.  I would encourage you to sit with that discomfort and reflect on what it is that might make you feel uncomfortable.  Some signs of feeling uncomfortable are anger, disbelief, avoidance, stopping reading/watching/listening to material because you don't feel like it relates to you. Please practice self-care as needed. Some examples to help move you from your emotional brain back into your thinking brain are taking some deep breaths, acknowledging your feelings, writing in a journal, and taking a break.</a:t>
            </a:r>
          </a:p>
          <a:p>
            <a:pPr marR="0" lvl="0" algn="l" defTabSz="914400" rtl="0" eaLnBrk="1" fontAlgn="auto" latinLnBrk="0" hangingPunct="1">
              <a:lnSpc>
                <a:spcPct val="100000"/>
              </a:lnSpc>
              <a:spcBef>
                <a:spcPts val="0"/>
              </a:spcBef>
              <a:spcAft>
                <a:spcPts val="0"/>
              </a:spcAft>
              <a:buClrTx/>
              <a:buSzTx/>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F0ED85B-D946-44DA-AE5F-384152B09619}" type="slidenum">
              <a:rPr lang="en-US" smtClean="0"/>
              <a:t>16</a:t>
            </a:fld>
            <a:endParaRPr lang="en-US"/>
          </a:p>
        </p:txBody>
      </p:sp>
    </p:spTree>
    <p:extLst>
      <p:ext uri="{BB962C8B-B14F-4D97-AF65-F5344CB8AC3E}">
        <p14:creationId xmlns:p14="http://schemas.microsoft.com/office/powerpoint/2010/main" val="47409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4170E0-FAEA-414A-ACD9-6D2A84E62981}" type="slidenum">
              <a:rPr lang="en-US" smtClean="0"/>
              <a:t>17</a:t>
            </a:fld>
            <a:endParaRPr lang="en-US"/>
          </a:p>
        </p:txBody>
      </p:sp>
    </p:spTree>
    <p:extLst>
      <p:ext uri="{BB962C8B-B14F-4D97-AF65-F5344CB8AC3E}">
        <p14:creationId xmlns:p14="http://schemas.microsoft.com/office/powerpoint/2010/main" val="3293077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C492BDD-99D0-F848-A093-CB720FB48D82}" type="slidenum">
              <a:rPr lang="en-US" smtClean="0"/>
              <a:t>21</a:t>
            </a:fld>
            <a:endParaRPr lang="en-US"/>
          </a:p>
        </p:txBody>
      </p:sp>
    </p:spTree>
    <p:extLst>
      <p:ext uri="{BB962C8B-B14F-4D97-AF65-F5344CB8AC3E}">
        <p14:creationId xmlns:p14="http://schemas.microsoft.com/office/powerpoint/2010/main" val="2883160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2BDD-99D0-F848-A093-CB720FB48D82}" type="slidenum">
              <a:rPr lang="en-US" smtClean="0"/>
              <a:t>25</a:t>
            </a:fld>
            <a:endParaRPr lang="en-US"/>
          </a:p>
        </p:txBody>
      </p:sp>
    </p:spTree>
    <p:extLst>
      <p:ext uri="{BB962C8B-B14F-4D97-AF65-F5344CB8AC3E}">
        <p14:creationId xmlns:p14="http://schemas.microsoft.com/office/powerpoint/2010/main" val="1325058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B2137-AF88-9248-B171-485209B55FD7}"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BFDD4-C1EF-014F-A782-05503AEED8B0}" type="slidenum">
              <a:rPr lang="en-US" smtClean="0"/>
              <a:t>‹#›</a:t>
            </a:fld>
            <a:endParaRPr lang="en-US"/>
          </a:p>
        </p:txBody>
      </p:sp>
    </p:spTree>
    <p:extLst>
      <p:ext uri="{BB962C8B-B14F-4D97-AF65-F5344CB8AC3E}">
        <p14:creationId xmlns:p14="http://schemas.microsoft.com/office/powerpoint/2010/main" val="423460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BB2137-AF88-9248-B171-485209B55FD7}"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BFDD4-C1EF-014F-A782-05503AEED8B0}" type="slidenum">
              <a:rPr lang="en-US" smtClean="0"/>
              <a:t>‹#›</a:t>
            </a:fld>
            <a:endParaRPr lang="en-US"/>
          </a:p>
        </p:txBody>
      </p:sp>
    </p:spTree>
    <p:extLst>
      <p:ext uri="{BB962C8B-B14F-4D97-AF65-F5344CB8AC3E}">
        <p14:creationId xmlns:p14="http://schemas.microsoft.com/office/powerpoint/2010/main" val="1816801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BB2137-AF88-9248-B171-485209B55FD7}"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BFDD4-C1EF-014F-A782-05503AEED8B0}" type="slidenum">
              <a:rPr lang="en-US" smtClean="0"/>
              <a:t>‹#›</a:t>
            </a:fld>
            <a:endParaRPr lang="en-US"/>
          </a:p>
        </p:txBody>
      </p:sp>
    </p:spTree>
    <p:extLst>
      <p:ext uri="{BB962C8B-B14F-4D97-AF65-F5344CB8AC3E}">
        <p14:creationId xmlns:p14="http://schemas.microsoft.com/office/powerpoint/2010/main" val="1063933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3195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BB2137-AF88-9248-B171-485209B55FD7}"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BFDD4-C1EF-014F-A782-05503AEED8B0}" type="slidenum">
              <a:rPr lang="en-US" smtClean="0"/>
              <a:t>‹#›</a:t>
            </a:fld>
            <a:endParaRPr lang="en-US"/>
          </a:p>
        </p:txBody>
      </p:sp>
    </p:spTree>
    <p:extLst>
      <p:ext uri="{BB962C8B-B14F-4D97-AF65-F5344CB8AC3E}">
        <p14:creationId xmlns:p14="http://schemas.microsoft.com/office/powerpoint/2010/main" val="1293973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BB2137-AF88-9248-B171-485209B55FD7}"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BFDD4-C1EF-014F-A782-05503AEED8B0}" type="slidenum">
              <a:rPr lang="en-US" smtClean="0"/>
              <a:t>‹#›</a:t>
            </a:fld>
            <a:endParaRPr lang="en-US"/>
          </a:p>
        </p:txBody>
      </p:sp>
    </p:spTree>
    <p:extLst>
      <p:ext uri="{BB962C8B-B14F-4D97-AF65-F5344CB8AC3E}">
        <p14:creationId xmlns:p14="http://schemas.microsoft.com/office/powerpoint/2010/main" val="184022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BB2137-AF88-9248-B171-485209B55FD7}" type="datetimeFigureOut">
              <a:rPr lang="en-US" smtClean="0"/>
              <a:t>6/21/22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BFDD4-C1EF-014F-A782-05503AEED8B0}" type="slidenum">
              <a:rPr lang="en-US" smtClean="0"/>
              <a:t>‹#›</a:t>
            </a:fld>
            <a:endParaRPr lang="en-US"/>
          </a:p>
        </p:txBody>
      </p:sp>
    </p:spTree>
    <p:extLst>
      <p:ext uri="{BB962C8B-B14F-4D97-AF65-F5344CB8AC3E}">
        <p14:creationId xmlns:p14="http://schemas.microsoft.com/office/powerpoint/2010/main" val="137929099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B2137-AF88-9248-B171-485209B55FD7}" type="datetimeFigureOut">
              <a:rPr lang="en-US" smtClean="0"/>
              <a:t>6/21/22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2BFDD4-C1EF-014F-A782-05503AEED8B0}" type="slidenum">
              <a:rPr lang="en-US" smtClean="0"/>
              <a:t>‹#›</a:t>
            </a:fld>
            <a:endParaRPr lang="en-US"/>
          </a:p>
        </p:txBody>
      </p:sp>
    </p:spTree>
    <p:extLst>
      <p:ext uri="{BB962C8B-B14F-4D97-AF65-F5344CB8AC3E}">
        <p14:creationId xmlns:p14="http://schemas.microsoft.com/office/powerpoint/2010/main" val="63833084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BB2137-AF88-9248-B171-485209B55FD7}" type="datetimeFigureOut">
              <a:rPr lang="en-US" smtClean="0"/>
              <a:t>6/21/22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2BFDD4-C1EF-014F-A782-05503AEED8B0}" type="slidenum">
              <a:rPr lang="en-US" smtClean="0"/>
              <a:t>‹#›</a:t>
            </a:fld>
            <a:endParaRPr lang="en-US"/>
          </a:p>
        </p:txBody>
      </p:sp>
    </p:spTree>
    <p:extLst>
      <p:ext uri="{BB962C8B-B14F-4D97-AF65-F5344CB8AC3E}">
        <p14:creationId xmlns:p14="http://schemas.microsoft.com/office/powerpoint/2010/main" val="2141718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B2137-AF88-9248-B171-485209B55FD7}" type="datetimeFigureOut">
              <a:rPr lang="en-US" smtClean="0"/>
              <a:t>6/21/22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2BFDD4-C1EF-014F-A782-05503AEED8B0}" type="slidenum">
              <a:rPr lang="en-US" smtClean="0"/>
              <a:t>‹#›</a:t>
            </a:fld>
            <a:endParaRPr lang="en-US"/>
          </a:p>
        </p:txBody>
      </p:sp>
    </p:spTree>
    <p:extLst>
      <p:ext uri="{BB962C8B-B14F-4D97-AF65-F5344CB8AC3E}">
        <p14:creationId xmlns:p14="http://schemas.microsoft.com/office/powerpoint/2010/main" val="1126826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BB2137-AF88-9248-B171-485209B55FD7}" type="datetimeFigureOut">
              <a:rPr lang="en-US" smtClean="0"/>
              <a:t>6/21/22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BFDD4-C1EF-014F-A782-05503AEED8B0}" type="slidenum">
              <a:rPr lang="en-US" smtClean="0"/>
              <a:t>‹#›</a:t>
            </a:fld>
            <a:endParaRPr lang="en-US"/>
          </a:p>
        </p:txBody>
      </p:sp>
    </p:spTree>
    <p:extLst>
      <p:ext uri="{BB962C8B-B14F-4D97-AF65-F5344CB8AC3E}">
        <p14:creationId xmlns:p14="http://schemas.microsoft.com/office/powerpoint/2010/main" val="360408317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BB2137-AF88-9248-B171-485209B55FD7}" type="datetimeFigureOut">
              <a:rPr lang="en-US" smtClean="0"/>
              <a:t>6/21/22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2BFDD4-C1EF-014F-A782-05503AEED8B0}" type="slidenum">
              <a:rPr lang="en-US" smtClean="0"/>
              <a:t>‹#›</a:t>
            </a:fld>
            <a:endParaRPr lang="en-US"/>
          </a:p>
        </p:txBody>
      </p:sp>
    </p:spTree>
    <p:extLst>
      <p:ext uri="{BB962C8B-B14F-4D97-AF65-F5344CB8AC3E}">
        <p14:creationId xmlns:p14="http://schemas.microsoft.com/office/powerpoint/2010/main" val="245257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B2137-AF88-9248-B171-485209B55FD7}" type="datetimeFigureOut">
              <a:rPr lang="en-US" smtClean="0"/>
              <a:t>6/21/22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BFDD4-C1EF-014F-A782-05503AEED8B0}" type="slidenum">
              <a:rPr lang="en-US" smtClean="0"/>
              <a:t>‹#›</a:t>
            </a:fld>
            <a:endParaRPr lang="en-US"/>
          </a:p>
        </p:txBody>
      </p:sp>
    </p:spTree>
    <p:extLst>
      <p:ext uri="{BB962C8B-B14F-4D97-AF65-F5344CB8AC3E}">
        <p14:creationId xmlns:p14="http://schemas.microsoft.com/office/powerpoint/2010/main" val="56457907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proqol.org/" TargetMode="External"/><Relationship Id="rId2" Type="http://schemas.openxmlformats.org/officeDocument/2006/relationships/hyperlink" Target="https://youtu.be/zOJYz3Sojlk"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ankn.uaf.edu/DegXinag/sound/Ivisoghluq.mp3" TargetMode="External"/><Relationship Id="rId7" Type="http://schemas.openxmlformats.org/officeDocument/2006/relationships/hyperlink" Target="http://ankn.uaf.edu/DegXinag/sound/Siqangine.mp3" TargetMode="External"/><Relationship Id="rId2" Type="http://schemas.openxmlformats.org/officeDocument/2006/relationships/hyperlink" Target="http://ankn.uaf.edu/DegXinag/sound/Gitsan-ghingalno.mp3" TargetMode="External"/><Relationship Id="rId1" Type="http://schemas.openxmlformats.org/officeDocument/2006/relationships/slideLayout" Target="../slideLayouts/slideLayout7.xml"/><Relationship Id="rId6" Type="http://schemas.openxmlformats.org/officeDocument/2006/relationships/hyperlink" Target="http://ankn.uaf.edu/DegXinag/sound/Yixxidinatridilighith.mp3" TargetMode="External"/><Relationship Id="rId5" Type="http://schemas.openxmlformats.org/officeDocument/2006/relationships/hyperlink" Target="http://ankn.uaf.edu/DegXinag/sound/Gegha.mp3" TargetMode="External"/><Relationship Id="rId4" Type="http://schemas.openxmlformats.org/officeDocument/2006/relationships/hyperlink" Target="http://ankn.uaf.edu/DegXinag/sound/Yixgitsiy.mp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nul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youtu.be/95ovIJ3dsNk"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violenceprevention/aces/index.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Ul71hyrAW-A" TargetMode="External"/><Relationship Id="rId2" Type="http://schemas.openxmlformats.org/officeDocument/2006/relationships/hyperlink" Target="https://youtu.be/BXvxezGpXbc" TargetMode="Externa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99499B-5D67-EE4C-9A8A-009AE64F6D4B}"/>
              </a:ext>
            </a:extLst>
          </p:cNvPr>
          <p:cNvSpPr txBox="1"/>
          <p:nvPr/>
        </p:nvSpPr>
        <p:spPr>
          <a:xfrm>
            <a:off x="131355" y="4800600"/>
            <a:ext cx="3872753" cy="1631216"/>
          </a:xfrm>
          <a:prstGeom prst="rect">
            <a:avLst/>
          </a:prstGeom>
          <a:noFill/>
        </p:spPr>
        <p:txBody>
          <a:bodyPr wrap="square" rtlCol="0">
            <a:spAutoFit/>
          </a:bodyPr>
          <a:lstStyle/>
          <a:p>
            <a:pPr algn="ctr"/>
            <a:r>
              <a:rPr lang="en-US" sz="2000" b="1" dirty="0"/>
              <a:t>LaVerne Xilegg Demientieff, LMSW, PhD</a:t>
            </a:r>
          </a:p>
          <a:p>
            <a:pPr algn="ctr"/>
            <a:r>
              <a:rPr lang="en-US" sz="2000" b="1" dirty="0"/>
              <a:t>Deg Xit’an Athabascan</a:t>
            </a:r>
          </a:p>
          <a:p>
            <a:pPr algn="ctr"/>
            <a:r>
              <a:rPr lang="en-US" sz="2000" b="1" dirty="0"/>
              <a:t>Professor</a:t>
            </a:r>
          </a:p>
          <a:p>
            <a:pPr algn="ctr"/>
            <a:r>
              <a:rPr lang="en-US" sz="2000" b="1" dirty="0"/>
              <a:t>UAF Social Work Department</a:t>
            </a:r>
          </a:p>
        </p:txBody>
      </p:sp>
      <p:sp>
        <p:nvSpPr>
          <p:cNvPr id="2" name="TextBox 1">
            <a:extLst>
              <a:ext uri="{FF2B5EF4-FFF2-40B4-BE49-F238E27FC236}">
                <a16:creationId xmlns:a16="http://schemas.microsoft.com/office/drawing/2014/main" id="{31473937-4992-E346-A3C0-FD67AF2D0E78}"/>
              </a:ext>
            </a:extLst>
          </p:cNvPr>
          <p:cNvSpPr txBox="1"/>
          <p:nvPr/>
        </p:nvSpPr>
        <p:spPr>
          <a:xfrm>
            <a:off x="318035" y="488881"/>
            <a:ext cx="3499391" cy="2800767"/>
          </a:xfrm>
          <a:prstGeom prst="rect">
            <a:avLst/>
          </a:prstGeom>
          <a:noFill/>
        </p:spPr>
        <p:txBody>
          <a:bodyPr wrap="square" rtlCol="0">
            <a:spAutoFit/>
          </a:bodyPr>
          <a:lstStyle/>
          <a:p>
            <a:pPr algn="ctr"/>
            <a:r>
              <a:rPr lang="en-US" sz="4400" b="1" dirty="0"/>
              <a:t>Healing Centered Engagement in Academia</a:t>
            </a:r>
          </a:p>
        </p:txBody>
      </p:sp>
      <p:pic>
        <p:nvPicPr>
          <p:cNvPr id="9" name="Picture 8">
            <a:extLst>
              <a:ext uri="{FF2B5EF4-FFF2-40B4-BE49-F238E27FC236}">
                <a16:creationId xmlns:a16="http://schemas.microsoft.com/office/drawing/2014/main" id="{25531669-BAC2-2F41-A35B-37F739B91BD6}"/>
              </a:ext>
            </a:extLst>
          </p:cNvPr>
          <p:cNvPicPr>
            <a:picLocks noChangeAspect="1"/>
          </p:cNvPicPr>
          <p:nvPr/>
        </p:nvPicPr>
        <p:blipFill>
          <a:blip r:embed="rId2"/>
          <a:stretch>
            <a:fillRect/>
          </a:stretch>
        </p:blipFill>
        <p:spPr>
          <a:xfrm>
            <a:off x="4004108" y="4812"/>
            <a:ext cx="5139891" cy="6853188"/>
          </a:xfrm>
          <a:prstGeom prst="rect">
            <a:avLst/>
          </a:prstGeom>
        </p:spPr>
      </p:pic>
    </p:spTree>
    <p:extLst>
      <p:ext uri="{BB962C8B-B14F-4D97-AF65-F5344CB8AC3E}">
        <p14:creationId xmlns:p14="http://schemas.microsoft.com/office/powerpoint/2010/main" val="2973632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E6CF80-CC50-5B40-8B57-879784FDFB66}"/>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394739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C5C224-E780-204C-A9CE-D19303500674}"/>
              </a:ext>
            </a:extLst>
          </p:cNvPr>
          <p:cNvSpPr txBox="1"/>
          <p:nvPr/>
        </p:nvSpPr>
        <p:spPr>
          <a:xfrm>
            <a:off x="809361" y="0"/>
            <a:ext cx="7884502" cy="646331"/>
          </a:xfrm>
          <a:prstGeom prst="rect">
            <a:avLst/>
          </a:prstGeom>
          <a:noFill/>
        </p:spPr>
        <p:txBody>
          <a:bodyPr wrap="square" rtlCol="0">
            <a:spAutoFit/>
          </a:bodyPr>
          <a:lstStyle/>
          <a:p>
            <a:r>
              <a:rPr lang="en-US" sz="3600" b="1" dirty="0"/>
              <a:t>Healing Centered Engagement Practices</a:t>
            </a:r>
          </a:p>
        </p:txBody>
      </p:sp>
      <p:sp>
        <p:nvSpPr>
          <p:cNvPr id="3" name="TextBox 2">
            <a:extLst>
              <a:ext uri="{FF2B5EF4-FFF2-40B4-BE49-F238E27FC236}">
                <a16:creationId xmlns:a16="http://schemas.microsoft.com/office/drawing/2014/main" id="{F63B53F3-0E4A-7248-B08E-E6526AAEE287}"/>
              </a:ext>
            </a:extLst>
          </p:cNvPr>
          <p:cNvSpPr txBox="1"/>
          <p:nvPr/>
        </p:nvSpPr>
        <p:spPr>
          <a:xfrm>
            <a:off x="130628" y="646331"/>
            <a:ext cx="8894617" cy="5909310"/>
          </a:xfrm>
          <a:prstGeom prst="rect">
            <a:avLst/>
          </a:prstGeom>
          <a:noFill/>
        </p:spPr>
        <p:txBody>
          <a:bodyPr wrap="square" rtlCol="0">
            <a:spAutoFit/>
          </a:bodyPr>
          <a:lstStyle/>
          <a:p>
            <a:r>
              <a:rPr lang="en-US" sz="2300" dirty="0"/>
              <a:t>1. Practice moving from your head to your heart every day.</a:t>
            </a:r>
          </a:p>
          <a:p>
            <a:r>
              <a:rPr lang="en-US" sz="2300" dirty="0"/>
              <a:t>2. Create an affirmation to shift thoughts that are not serving you.</a:t>
            </a:r>
          </a:p>
          <a:p>
            <a:r>
              <a:rPr lang="en-US" sz="2300" dirty="0"/>
              <a:t>3. Cultivate gratitude daily.</a:t>
            </a:r>
          </a:p>
          <a:p>
            <a:r>
              <a:rPr lang="en-US" sz="2300" dirty="0"/>
              <a:t>4. Self-awareness - life long learning</a:t>
            </a:r>
          </a:p>
          <a:p>
            <a:r>
              <a:rPr lang="en-US" sz="2300" dirty="0"/>
              <a:t>5. Trauma Stewardship for Health Care Professionals by Laura van </a:t>
            </a:r>
            <a:r>
              <a:rPr lang="en-US" sz="2300" dirty="0" err="1"/>
              <a:t>Dernoot</a:t>
            </a:r>
            <a:r>
              <a:rPr lang="en-US" sz="2300" dirty="0"/>
              <a:t> Lipsky - </a:t>
            </a:r>
            <a:r>
              <a:rPr lang="en-US" sz="2300" dirty="0">
                <a:hlinkClick r:id="rId2">
                  <a:extLst>
                    <a:ext uri="{A12FA001-AC4F-418D-AE19-62706E023703}">
                      <ahyp:hlinkClr xmlns:ahyp="http://schemas.microsoft.com/office/drawing/2018/hyperlinkcolor" val="tx"/>
                    </a:ext>
                  </a:extLst>
                </a:hlinkClick>
              </a:rPr>
              <a:t>https://youtu.be/zOJYz3Sojlk</a:t>
            </a:r>
            <a:endParaRPr lang="en-US" sz="2300" dirty="0"/>
          </a:p>
          <a:p>
            <a:pPr lvl="0"/>
            <a:r>
              <a:rPr lang="en-US" sz="2300" dirty="0"/>
              <a:t>4. Awareness: Multiple spheres involved in compassion fatigue and 	burnout:</a:t>
            </a:r>
          </a:p>
          <a:p>
            <a:pPr lvl="1"/>
            <a:r>
              <a:rPr lang="en-US" sz="2300" dirty="0"/>
              <a:t>Work environment</a:t>
            </a:r>
          </a:p>
          <a:p>
            <a:pPr lvl="1"/>
            <a:r>
              <a:rPr lang="en-US" sz="2300" dirty="0"/>
              <a:t>“People helped” environment</a:t>
            </a:r>
          </a:p>
          <a:p>
            <a:pPr lvl="1"/>
            <a:r>
              <a:rPr lang="en-US" sz="2300" dirty="0"/>
              <a:t>Personal environment </a:t>
            </a:r>
          </a:p>
          <a:p>
            <a:pPr lvl="1"/>
            <a:r>
              <a:rPr lang="en-US" sz="2300" dirty="0"/>
              <a:t>ProQol Info: Professional Quality of Life Scale: </a:t>
            </a:r>
            <a:r>
              <a:rPr lang="en-US" sz="2300" u="sng" dirty="0">
                <a:hlinkClick r:id="rId3">
                  <a:extLst>
                    <a:ext uri="{A12FA001-AC4F-418D-AE19-62706E023703}">
                      <ahyp:hlinkClr xmlns:ahyp="http://schemas.microsoft.com/office/drawing/2018/hyperlinkcolor" val="tx"/>
                    </a:ext>
                  </a:extLst>
                </a:hlinkClick>
              </a:rPr>
              <a:t>www.proqol.org</a:t>
            </a:r>
            <a:r>
              <a:rPr lang="en-US" sz="2300" dirty="0"/>
              <a:t> - A screening for stress related issues </a:t>
            </a:r>
          </a:p>
          <a:p>
            <a:pPr lvl="1"/>
            <a:endParaRPr lang="en-US" sz="2300" dirty="0"/>
          </a:p>
          <a:p>
            <a:pPr lvl="1"/>
            <a:r>
              <a:rPr lang="en-US" sz="2800" dirty="0"/>
              <a:t>Do learning activities in your classroom help rehumanize education by focusing on what it means to “Be” human? </a:t>
            </a:r>
          </a:p>
        </p:txBody>
      </p:sp>
    </p:spTree>
    <p:extLst>
      <p:ext uri="{BB962C8B-B14F-4D97-AF65-F5344CB8AC3E}">
        <p14:creationId xmlns:p14="http://schemas.microsoft.com/office/powerpoint/2010/main" val="1875901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B4C-0348-1F4F-89D4-BCA3D5B36A17}"/>
              </a:ext>
            </a:extLst>
          </p:cNvPr>
          <p:cNvSpPr>
            <a:spLocks noGrp="1"/>
          </p:cNvSpPr>
          <p:nvPr>
            <p:ph type="title"/>
          </p:nvPr>
        </p:nvSpPr>
        <p:spPr/>
        <p:txBody>
          <a:bodyPr/>
          <a:lstStyle/>
          <a:p>
            <a:pPr algn="ctr"/>
            <a:r>
              <a:rPr lang="en-US" dirty="0"/>
              <a:t>Being A Good Relative</a:t>
            </a:r>
          </a:p>
        </p:txBody>
      </p:sp>
      <p:pic>
        <p:nvPicPr>
          <p:cNvPr id="5" name="Content Placeholder 4" descr="DSCN0245">
            <a:extLst>
              <a:ext uri="{FF2B5EF4-FFF2-40B4-BE49-F238E27FC236}">
                <a16:creationId xmlns:a16="http://schemas.microsoft.com/office/drawing/2014/main" id="{FB79F991-0B7B-9647-BE3D-C769420BBB69}"/>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4052123" y="2173184"/>
            <a:ext cx="4975038" cy="3554819"/>
          </a:xfrm>
          <a:prstGeom prst="rect">
            <a:avLst/>
          </a:prstGeom>
          <a:noFill/>
          <a:ln>
            <a:noFill/>
          </a:ln>
          <a:extLst/>
        </p:spPr>
      </p:pic>
      <p:pic>
        <p:nvPicPr>
          <p:cNvPr id="6" name="Content Placeholder 4">
            <a:extLst>
              <a:ext uri="{FF2B5EF4-FFF2-40B4-BE49-F238E27FC236}">
                <a16:creationId xmlns:a16="http://schemas.microsoft.com/office/drawing/2014/main" id="{FB723AF1-F89E-0845-8D0E-B5577F30D7BC}"/>
              </a:ext>
            </a:extLst>
          </p:cNvPr>
          <p:cNvPicPr>
            <a:picLocks noChangeAspect="1"/>
          </p:cNvPicPr>
          <p:nvPr/>
        </p:nvPicPr>
        <p:blipFill>
          <a:blip r:embed="rId4"/>
          <a:stretch>
            <a:fillRect/>
          </a:stretch>
        </p:blipFill>
        <p:spPr>
          <a:xfrm>
            <a:off x="61517" y="2288435"/>
            <a:ext cx="2622264" cy="2978891"/>
          </a:xfrm>
          <a:prstGeom prst="rect">
            <a:avLst/>
          </a:prstGeom>
        </p:spPr>
      </p:pic>
      <p:sp>
        <p:nvSpPr>
          <p:cNvPr id="8" name="TextBox 7">
            <a:extLst>
              <a:ext uri="{FF2B5EF4-FFF2-40B4-BE49-F238E27FC236}">
                <a16:creationId xmlns:a16="http://schemas.microsoft.com/office/drawing/2014/main" id="{846BF150-7B0C-9048-BE40-013C27098C7B}"/>
              </a:ext>
            </a:extLst>
          </p:cNvPr>
          <p:cNvSpPr txBox="1"/>
          <p:nvPr/>
        </p:nvSpPr>
        <p:spPr>
          <a:xfrm>
            <a:off x="2663336" y="3488928"/>
            <a:ext cx="1409232" cy="1077218"/>
          </a:xfrm>
          <a:prstGeom prst="rect">
            <a:avLst/>
          </a:prstGeom>
          <a:noFill/>
        </p:spPr>
        <p:txBody>
          <a:bodyPr wrap="none" rtlCol="0">
            <a:spAutoFit/>
          </a:bodyPr>
          <a:lstStyle/>
          <a:p>
            <a:pPr algn="ctr"/>
            <a:r>
              <a:rPr lang="en-US" sz="1600" b="1" dirty="0"/>
              <a:t>Relationality</a:t>
            </a:r>
          </a:p>
          <a:p>
            <a:pPr algn="ctr"/>
            <a:r>
              <a:rPr lang="en-US" sz="1600" b="1" dirty="0"/>
              <a:t>and </a:t>
            </a:r>
          </a:p>
          <a:p>
            <a:pPr algn="ctr"/>
            <a:r>
              <a:rPr lang="en-US" sz="1600" b="1" dirty="0"/>
              <a:t>Relational </a:t>
            </a:r>
          </a:p>
          <a:p>
            <a:pPr algn="ctr"/>
            <a:r>
              <a:rPr lang="en-US" sz="1600" b="1" dirty="0"/>
              <a:t>Accountability</a:t>
            </a:r>
          </a:p>
        </p:txBody>
      </p:sp>
      <p:sp>
        <p:nvSpPr>
          <p:cNvPr id="9" name="TextBox 8">
            <a:extLst>
              <a:ext uri="{FF2B5EF4-FFF2-40B4-BE49-F238E27FC236}">
                <a16:creationId xmlns:a16="http://schemas.microsoft.com/office/drawing/2014/main" id="{2307845D-55FC-BC46-B71A-53600970137B}"/>
              </a:ext>
            </a:extLst>
          </p:cNvPr>
          <p:cNvSpPr txBox="1"/>
          <p:nvPr/>
        </p:nvSpPr>
        <p:spPr>
          <a:xfrm>
            <a:off x="217123" y="5404837"/>
            <a:ext cx="2311051" cy="646331"/>
          </a:xfrm>
          <a:prstGeom prst="rect">
            <a:avLst/>
          </a:prstGeom>
          <a:noFill/>
        </p:spPr>
        <p:txBody>
          <a:bodyPr wrap="square" rtlCol="0">
            <a:spAutoFit/>
          </a:bodyPr>
          <a:lstStyle/>
          <a:p>
            <a:r>
              <a:rPr lang="en-US" sz="1200" dirty="0"/>
              <a:t>Art by Rebekah Gadiniid Hartman</a:t>
            </a:r>
          </a:p>
          <a:p>
            <a:r>
              <a:rPr lang="en-US" sz="1200" dirty="0"/>
              <a:t>Siq’angine - Dragonfly</a:t>
            </a:r>
          </a:p>
          <a:p>
            <a:r>
              <a:rPr lang="en-US" sz="1200" dirty="0"/>
              <a:t>(literal translation is protect me.)</a:t>
            </a:r>
          </a:p>
        </p:txBody>
      </p:sp>
    </p:spTree>
    <p:extLst>
      <p:ext uri="{BB962C8B-B14F-4D97-AF65-F5344CB8AC3E}">
        <p14:creationId xmlns:p14="http://schemas.microsoft.com/office/powerpoint/2010/main" val="1416626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537A95-4257-EE47-B20F-99803E21E27D}"/>
              </a:ext>
            </a:extLst>
          </p:cNvPr>
          <p:cNvSpPr txBox="1"/>
          <p:nvPr/>
        </p:nvSpPr>
        <p:spPr>
          <a:xfrm>
            <a:off x="204380" y="179249"/>
            <a:ext cx="8369604" cy="6370975"/>
          </a:xfrm>
          <a:prstGeom prst="rect">
            <a:avLst/>
          </a:prstGeom>
          <a:noFill/>
        </p:spPr>
        <p:txBody>
          <a:bodyPr wrap="square" rtlCol="0">
            <a:spAutoFit/>
          </a:bodyPr>
          <a:lstStyle/>
          <a:p>
            <a:r>
              <a:rPr lang="en-US" sz="1600" b="1" dirty="0"/>
              <a:t>Relationality is about learning what relationship are important and then finding out how we can be accountable to those relationships in the way we live and work with people and the earth. We have a responsibility to our relationships and relatives. Relationality is focused on strengthening all relationships. Relationality is learnt from stories and from the land (context), it is a reciprocal process. </a:t>
            </a:r>
          </a:p>
          <a:p>
            <a:endParaRPr lang="en-US" sz="1600" b="1" dirty="0"/>
          </a:p>
          <a:p>
            <a:r>
              <a:rPr lang="en-US" sz="1600" b="1" dirty="0"/>
              <a:t>Research and work with clients and communities from a western perspective is often extractive, non-relational, and invasive, using strict time frames, restrictive policies and procedures, hierarchical notions of expertise, and colonial discourses of ‘discovery’, finding the gap, and collecting data. </a:t>
            </a:r>
          </a:p>
          <a:p>
            <a:endParaRPr lang="en-US" sz="1600" b="1" dirty="0"/>
          </a:p>
          <a:p>
            <a:r>
              <a:rPr lang="en-US" sz="1600" b="1" dirty="0"/>
              <a:t>Relationality is also about connecting to unwanted messages as well, like feeling the grief of the community. There are lessons about being a good relative in the grief and challenges faced. </a:t>
            </a:r>
          </a:p>
          <a:p>
            <a:endParaRPr lang="en-US" sz="1600" b="1" dirty="0"/>
          </a:p>
          <a:p>
            <a:r>
              <a:rPr lang="en-US" sz="1600" b="1" dirty="0"/>
              <a:t>As an ethic of responsibility, relationality is something that is practiced. </a:t>
            </a:r>
          </a:p>
          <a:p>
            <a:endParaRPr lang="en-US" sz="1600" b="1" dirty="0"/>
          </a:p>
          <a:p>
            <a:r>
              <a:rPr lang="en-US" sz="1600" b="1" dirty="0"/>
              <a:t>To conceive of something or someone as “other” is to sever an inherent relationship between things and reify certain peoples or ideas as more important. </a:t>
            </a:r>
          </a:p>
          <a:p>
            <a:endParaRPr lang="en-US" sz="1600" b="1" dirty="0"/>
          </a:p>
          <a:p>
            <a:r>
              <a:rPr lang="en-US" sz="1600" b="1" dirty="0"/>
              <a:t>We become as we emerge together.    </a:t>
            </a:r>
          </a:p>
          <a:p>
            <a:endParaRPr lang="en-US" sz="1600" b="1" dirty="0"/>
          </a:p>
          <a:p>
            <a:r>
              <a:rPr lang="en-US" sz="2000" b="1" dirty="0"/>
              <a:t>Is your classroom helping students learn how to become better relatives (e.g., using sharing circles where students learn to listen and listen to learn)? </a:t>
            </a:r>
          </a:p>
          <a:p>
            <a:endParaRPr lang="en-US" sz="1600" b="1" dirty="0"/>
          </a:p>
          <a:p>
            <a:pPr algn="ctr"/>
            <a:r>
              <a:rPr lang="en-US" sz="1600" b="1" dirty="0"/>
              <a:t>(Shawn Wilson, Research As Ceremony, 2008 and </a:t>
            </a:r>
            <a:r>
              <a:rPr lang="en-US" sz="1600" b="1" dirty="0" err="1"/>
              <a:t>Jo-ann</a:t>
            </a:r>
            <a:r>
              <a:rPr lang="en-US" sz="1600" b="1" dirty="0"/>
              <a:t> Archibald, Indigenous </a:t>
            </a:r>
            <a:r>
              <a:rPr lang="en-US" sz="1600" b="1" dirty="0" err="1"/>
              <a:t>Storywork</a:t>
            </a:r>
            <a:r>
              <a:rPr lang="en-US" sz="1600" b="1" dirty="0"/>
              <a:t>, 2008)</a:t>
            </a:r>
          </a:p>
        </p:txBody>
      </p:sp>
    </p:spTree>
    <p:extLst>
      <p:ext uri="{BB962C8B-B14F-4D97-AF65-F5344CB8AC3E}">
        <p14:creationId xmlns:p14="http://schemas.microsoft.com/office/powerpoint/2010/main" val="3594694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7B3045-666C-604F-A8BD-9AB2F3F39463}"/>
              </a:ext>
            </a:extLst>
          </p:cNvPr>
          <p:cNvSpPr/>
          <p:nvPr/>
        </p:nvSpPr>
        <p:spPr>
          <a:xfrm>
            <a:off x="385673" y="295834"/>
            <a:ext cx="8368362" cy="6217087"/>
          </a:xfrm>
          <a:prstGeom prst="rect">
            <a:avLst/>
          </a:prstGeom>
          <a:solidFill>
            <a:srgbClr val="00B0F0"/>
          </a:solidFill>
        </p:spPr>
        <p:txBody>
          <a:bodyPr wrap="square">
            <a:spAutoFit/>
          </a:bodyPr>
          <a:lstStyle/>
          <a:p>
            <a:pPr algn="ctr"/>
            <a:r>
              <a:rPr lang="en-US" sz="2400" b="1" u="sng" dirty="0">
                <a:solidFill>
                  <a:schemeClr val="bg1"/>
                </a:solidFill>
                <a:latin typeface="Arial" panose="020B0604020202020204" pitchFamily="34" charset="0"/>
                <a:hlinkClick r:id="rId2">
                  <a:extLst>
                    <a:ext uri="{A12FA001-AC4F-418D-AE19-62706E023703}">
                      <ahyp:hlinkClr xmlns:ahyp="http://schemas.microsoft.com/office/drawing/2018/hyperlinkcolor" val="tx"/>
                    </a:ext>
                  </a:extLst>
                </a:hlinkClick>
              </a:rPr>
              <a:t>RELATIONALITY</a:t>
            </a:r>
          </a:p>
          <a:p>
            <a:r>
              <a:rPr lang="en-US" sz="2400" b="1" dirty="0">
                <a:solidFill>
                  <a:schemeClr val="bg1"/>
                </a:solidFill>
                <a:hlinkClick r:id="rId2">
                  <a:extLst>
                    <a:ext uri="{A12FA001-AC4F-418D-AE19-62706E023703}">
                      <ahyp:hlinkClr xmlns:ahyp="http://schemas.microsoft.com/office/drawing/2018/hyperlinkcolor" val="tx"/>
                    </a:ext>
                  </a:extLst>
                </a:hlinkClick>
              </a:rPr>
              <a:t>Deg Xinag Language Examples:</a:t>
            </a:r>
          </a:p>
          <a:p>
            <a:endParaRPr lang="en-US" sz="2400" b="1" dirty="0">
              <a:solidFill>
                <a:schemeClr val="bg1"/>
              </a:solidFill>
              <a:hlinkClick r:id="rId2">
                <a:extLst>
                  <a:ext uri="{A12FA001-AC4F-418D-AE19-62706E023703}">
                    <ahyp:hlinkClr xmlns:ahyp="http://schemas.microsoft.com/office/drawing/2018/hyperlinkcolor" val="tx"/>
                  </a:ext>
                </a:extLst>
              </a:hlinkClick>
            </a:endParaRPr>
          </a:p>
          <a:p>
            <a:r>
              <a:rPr lang="en-US" sz="2400" b="1" dirty="0" err="1">
                <a:solidFill>
                  <a:schemeClr val="bg1"/>
                </a:solidFill>
                <a:hlinkClick r:id="rId2">
                  <a:extLst>
                    <a:ext uri="{A12FA001-AC4F-418D-AE19-62706E023703}">
                      <ahyp:hlinkClr xmlns:ahyp="http://schemas.microsoft.com/office/drawing/2018/hyperlinkcolor" val="tx"/>
                    </a:ext>
                  </a:extLst>
                </a:hlinkClick>
              </a:rPr>
              <a:t>Gits'an-ghingalnoł</a:t>
            </a:r>
            <a:r>
              <a:rPr lang="en-US" sz="2400" b="1" dirty="0">
                <a:solidFill>
                  <a:schemeClr val="bg1"/>
                </a:solidFill>
                <a:hlinkClick r:id="rId2">
                  <a:extLst>
                    <a:ext uri="{A12FA001-AC4F-418D-AE19-62706E023703}">
                      <ahyp:hlinkClr xmlns:ahyp="http://schemas.microsoft.com/office/drawing/2018/hyperlinkcolor" val="tx"/>
                    </a:ext>
                  </a:extLst>
                </a:hlinkClick>
              </a:rPr>
              <a:t> ts'i ngighal sits'i ditiłdheyh.</a:t>
            </a:r>
            <a:r>
              <a:rPr lang="en-US" sz="2400" b="1" dirty="0">
                <a:solidFill>
                  <a:schemeClr val="bg1"/>
                </a:solidFill>
              </a:rPr>
              <a:t> </a:t>
            </a:r>
            <a:r>
              <a:rPr lang="en-US" sz="2400" baseline="30000" dirty="0">
                <a:solidFill>
                  <a:schemeClr val="bg1"/>
                </a:solidFill>
              </a:rPr>
              <a:t>AJ</a:t>
            </a:r>
            <a:r>
              <a:rPr lang="en-US" sz="2400" dirty="0">
                <a:solidFill>
                  <a:srgbClr val="000000"/>
                </a:solidFill>
              </a:rPr>
              <a:t> Turn over and throw me your pack. Asking raven to turn over in flight to drop his pack, giving you good luck.</a:t>
            </a:r>
          </a:p>
          <a:p>
            <a:endParaRPr lang="en-US" sz="2400" dirty="0">
              <a:solidFill>
                <a:schemeClr val="bg1"/>
              </a:solidFill>
            </a:endParaRPr>
          </a:p>
          <a:p>
            <a:r>
              <a:rPr lang="en-US" sz="2400" b="1" dirty="0">
                <a:solidFill>
                  <a:schemeClr val="bg1"/>
                </a:solidFill>
              </a:rPr>
              <a:t>Spider </a:t>
            </a:r>
            <a:r>
              <a:rPr lang="en-US" sz="2400" b="1" dirty="0">
                <a:solidFill>
                  <a:schemeClr val="bg1"/>
                </a:solidFill>
                <a:hlinkClick r:id="rId3">
                  <a:extLst>
                    <a:ext uri="{A12FA001-AC4F-418D-AE19-62706E023703}">
                      <ahyp:hlinkClr xmlns:ahyp="http://schemas.microsoft.com/office/drawing/2018/hyperlinkcolor" val="tx"/>
                    </a:ext>
                  </a:extLst>
                </a:hlinkClick>
              </a:rPr>
              <a:t>Ivisoghluq</a:t>
            </a:r>
            <a:r>
              <a:rPr lang="en-US" sz="2400" dirty="0">
                <a:solidFill>
                  <a:schemeClr val="bg1"/>
                </a:solidFill>
              </a:rPr>
              <a:t> </a:t>
            </a:r>
            <a:r>
              <a:rPr lang="en-US" sz="2400" baseline="30000" dirty="0">
                <a:solidFill>
                  <a:schemeClr val="bg1"/>
                </a:solidFill>
              </a:rPr>
              <a:t>JD+ED</a:t>
            </a:r>
            <a:r>
              <a:rPr lang="en-US" sz="2400" dirty="0">
                <a:solidFill>
                  <a:schemeClr val="bg1"/>
                </a:solidFill>
              </a:rPr>
              <a:t> lit. My dear grandfather</a:t>
            </a:r>
          </a:p>
          <a:p>
            <a:endParaRPr lang="en-US" sz="2400" dirty="0">
              <a:solidFill>
                <a:schemeClr val="bg1"/>
              </a:solidFill>
            </a:endParaRPr>
          </a:p>
          <a:p>
            <a:r>
              <a:rPr lang="en-US" sz="2400" b="1" dirty="0">
                <a:solidFill>
                  <a:schemeClr val="bg1"/>
                </a:solidFill>
              </a:rPr>
              <a:t>Raven </a:t>
            </a:r>
            <a:r>
              <a:rPr lang="en-US" sz="2400" b="1" dirty="0">
                <a:solidFill>
                  <a:schemeClr val="bg1"/>
                </a:solidFill>
                <a:hlinkClick r:id="rId4">
                  <a:extLst>
                    <a:ext uri="{A12FA001-AC4F-418D-AE19-62706E023703}">
                      <ahyp:hlinkClr xmlns:ahyp="http://schemas.microsoft.com/office/drawing/2018/hyperlinkcolor" val="tx"/>
                    </a:ext>
                  </a:extLst>
                </a:hlinkClick>
              </a:rPr>
              <a:t>Yixgitsiy</a:t>
            </a:r>
            <a:r>
              <a:rPr lang="en-US" sz="2400" dirty="0">
                <a:solidFill>
                  <a:schemeClr val="bg1"/>
                </a:solidFill>
              </a:rPr>
              <a:t> </a:t>
            </a:r>
            <a:r>
              <a:rPr lang="en-US" sz="2400" baseline="30000" dirty="0">
                <a:solidFill>
                  <a:schemeClr val="bg1"/>
                </a:solidFill>
              </a:rPr>
              <a:t>HM+KH</a:t>
            </a:r>
            <a:r>
              <a:rPr lang="en-US" sz="2400" dirty="0">
                <a:solidFill>
                  <a:schemeClr val="bg1"/>
                </a:solidFill>
              </a:rPr>
              <a:t> lit. Everyone's grandfather</a:t>
            </a:r>
          </a:p>
          <a:p>
            <a:endParaRPr lang="en-US" sz="2400" dirty="0">
              <a:solidFill>
                <a:schemeClr val="bg1"/>
              </a:solidFill>
            </a:endParaRPr>
          </a:p>
          <a:p>
            <a:r>
              <a:rPr lang="en-US" sz="2400" b="1" dirty="0">
                <a:solidFill>
                  <a:schemeClr val="bg1"/>
                </a:solidFill>
                <a:hlinkClick r:id="rId5">
                  <a:extLst>
                    <a:ext uri="{A12FA001-AC4F-418D-AE19-62706E023703}">
                      <ahyp:hlinkClr xmlns:ahyp="http://schemas.microsoft.com/office/drawing/2018/hyperlinkcolor" val="tx"/>
                    </a:ext>
                  </a:extLst>
                </a:hlinkClick>
              </a:rPr>
              <a:t>Gegha</a:t>
            </a:r>
            <a:r>
              <a:rPr lang="en-US" sz="2400" dirty="0">
                <a:solidFill>
                  <a:schemeClr val="bg1"/>
                </a:solidFill>
              </a:rPr>
              <a:t> </a:t>
            </a:r>
            <a:r>
              <a:rPr lang="en-US" sz="2400" baseline="30000" dirty="0">
                <a:solidFill>
                  <a:schemeClr val="bg1"/>
                </a:solidFill>
              </a:rPr>
              <a:t>KH+AJ</a:t>
            </a:r>
            <a:r>
              <a:rPr lang="en-US" sz="2400" dirty="0">
                <a:solidFill>
                  <a:schemeClr val="bg1"/>
                </a:solidFill>
              </a:rPr>
              <a:t> Brown bear lit. Older brother</a:t>
            </a:r>
          </a:p>
          <a:p>
            <a:endParaRPr lang="en-US" sz="2200" dirty="0">
              <a:solidFill>
                <a:schemeClr val="bg1"/>
              </a:solidFill>
            </a:endParaRPr>
          </a:p>
          <a:p>
            <a:r>
              <a:rPr lang="en-US" sz="2200" b="1" dirty="0">
                <a:solidFill>
                  <a:schemeClr val="bg1"/>
                </a:solidFill>
                <a:hlinkClick r:id="rId6">
                  <a:extLst>
                    <a:ext uri="{A12FA001-AC4F-418D-AE19-62706E023703}">
                      <ahyp:hlinkClr xmlns:ahyp="http://schemas.microsoft.com/office/drawing/2018/hyperlinkcolor" val="tx"/>
                    </a:ext>
                  </a:extLst>
                </a:hlinkClick>
              </a:rPr>
              <a:t>Yix xidina' tr'idilighith.</a:t>
            </a:r>
            <a:r>
              <a:rPr lang="en-US" sz="2200" dirty="0">
                <a:solidFill>
                  <a:schemeClr val="bg1"/>
                </a:solidFill>
              </a:rPr>
              <a:t> </a:t>
            </a:r>
            <a:r>
              <a:rPr lang="en-US" sz="2200" baseline="30000" dirty="0">
                <a:solidFill>
                  <a:schemeClr val="bg1"/>
                </a:solidFill>
              </a:rPr>
              <a:t>HM+ED</a:t>
            </a:r>
            <a:r>
              <a:rPr lang="en-US" sz="2200" dirty="0">
                <a:solidFill>
                  <a:schemeClr val="bg1"/>
                </a:solidFill>
              </a:rPr>
              <a:t> The house spirit gets startled. Say this when someone sneezes.</a:t>
            </a:r>
          </a:p>
          <a:p>
            <a:endParaRPr lang="en-US" sz="2200" dirty="0">
              <a:solidFill>
                <a:schemeClr val="bg1"/>
              </a:solidFill>
            </a:endParaRPr>
          </a:p>
          <a:p>
            <a:r>
              <a:rPr lang="en-US" sz="2200" b="1" dirty="0">
                <a:solidFill>
                  <a:schemeClr val="bg1"/>
                </a:solidFill>
              </a:rPr>
              <a:t>Dragonfly </a:t>
            </a:r>
            <a:r>
              <a:rPr lang="en-US" sz="2200" b="1" dirty="0">
                <a:solidFill>
                  <a:schemeClr val="bg1"/>
                </a:solidFill>
                <a:hlinkClick r:id="rId7">
                  <a:extLst>
                    <a:ext uri="{A12FA001-AC4F-418D-AE19-62706E023703}">
                      <ahyp:hlinkClr xmlns:ahyp="http://schemas.microsoft.com/office/drawing/2018/hyperlinkcolor" val="tx"/>
                    </a:ext>
                  </a:extLst>
                </a:hlinkClick>
              </a:rPr>
              <a:t>Siq'angine</a:t>
            </a:r>
            <a:r>
              <a:rPr lang="en-US" sz="2200" dirty="0">
                <a:solidFill>
                  <a:schemeClr val="bg1"/>
                </a:solidFill>
              </a:rPr>
              <a:t> </a:t>
            </a:r>
            <a:r>
              <a:rPr lang="en-US" sz="2200" baseline="30000" dirty="0">
                <a:solidFill>
                  <a:schemeClr val="bg1"/>
                </a:solidFill>
              </a:rPr>
              <a:t>KH+JD</a:t>
            </a:r>
            <a:r>
              <a:rPr lang="en-US" sz="2200" dirty="0">
                <a:solidFill>
                  <a:schemeClr val="bg1"/>
                </a:solidFill>
              </a:rPr>
              <a:t> lit. Protect me</a:t>
            </a:r>
          </a:p>
        </p:txBody>
      </p:sp>
    </p:spTree>
    <p:extLst>
      <p:ext uri="{BB962C8B-B14F-4D97-AF65-F5344CB8AC3E}">
        <p14:creationId xmlns:p14="http://schemas.microsoft.com/office/powerpoint/2010/main" val="638940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BF53-2407-4F48-9781-87AD6D4FCF9A}"/>
              </a:ext>
            </a:extLst>
          </p:cNvPr>
          <p:cNvSpPr>
            <a:spLocks noGrp="1"/>
          </p:cNvSpPr>
          <p:nvPr>
            <p:ph type="title" idx="4294967295"/>
          </p:nvPr>
        </p:nvSpPr>
        <p:spPr>
          <a:xfrm>
            <a:off x="0" y="-331788"/>
            <a:ext cx="9144000" cy="1431926"/>
          </a:xfrm>
        </p:spPr>
        <p:txBody>
          <a:bodyPr>
            <a:noAutofit/>
          </a:bodyPr>
          <a:lstStyle/>
          <a:p>
            <a:pPr algn="ctr"/>
            <a:br>
              <a:rPr lang="en-US" sz="3800" b="1" dirty="0"/>
            </a:br>
            <a:r>
              <a:rPr lang="en-US" sz="3800" b="1" dirty="0"/>
              <a:t>Trauma disconnects us…</a:t>
            </a:r>
            <a:br>
              <a:rPr lang="en-US" sz="3800" b="1" dirty="0"/>
            </a:br>
            <a:r>
              <a:rPr lang="en-US" sz="3800" b="1" dirty="0"/>
              <a:t>So how do we cultivate connection?</a:t>
            </a:r>
            <a:endParaRPr lang="en-US" sz="3800" b="1" dirty="0">
              <a:solidFill>
                <a:schemeClr val="bg1"/>
              </a:solidFill>
              <a:latin typeface="+mn-lt"/>
            </a:endParaRPr>
          </a:p>
        </p:txBody>
      </p:sp>
      <p:sp>
        <p:nvSpPr>
          <p:cNvPr id="15" name="TextBox 14">
            <a:extLst>
              <a:ext uri="{FF2B5EF4-FFF2-40B4-BE49-F238E27FC236}">
                <a16:creationId xmlns:a16="http://schemas.microsoft.com/office/drawing/2014/main" id="{F16D76DA-36DF-2742-AAA8-5456F941A5EF}"/>
              </a:ext>
            </a:extLst>
          </p:cNvPr>
          <p:cNvSpPr txBox="1"/>
          <p:nvPr/>
        </p:nvSpPr>
        <p:spPr>
          <a:xfrm>
            <a:off x="7291697" y="4816805"/>
            <a:ext cx="1852303" cy="1477328"/>
          </a:xfrm>
          <a:prstGeom prst="rect">
            <a:avLst/>
          </a:prstGeom>
          <a:noFill/>
        </p:spPr>
        <p:txBody>
          <a:bodyPr wrap="square" rtlCol="0">
            <a:spAutoFit/>
          </a:bodyPr>
          <a:lstStyle/>
          <a:p>
            <a:r>
              <a:rPr lang="en-US" b="1" dirty="0"/>
              <a:t>How can we build </a:t>
            </a:r>
          </a:p>
          <a:p>
            <a:r>
              <a:rPr lang="en-US" b="1" dirty="0"/>
              <a:t>connections in each of these circles? </a:t>
            </a:r>
          </a:p>
        </p:txBody>
      </p:sp>
      <p:pic>
        <p:nvPicPr>
          <p:cNvPr id="7" name="Picture 6">
            <a:extLst>
              <a:ext uri="{FF2B5EF4-FFF2-40B4-BE49-F238E27FC236}">
                <a16:creationId xmlns:a16="http://schemas.microsoft.com/office/drawing/2014/main" id="{5A9A0324-CCA3-654F-8F67-7CD49A9A074E}"/>
              </a:ext>
            </a:extLst>
          </p:cNvPr>
          <p:cNvPicPr>
            <a:picLocks noChangeAspect="1"/>
          </p:cNvPicPr>
          <p:nvPr/>
        </p:nvPicPr>
        <p:blipFill>
          <a:blip r:embed="rId3">
            <a:alphaModFix/>
            <a:extLst>
              <a:ext uri="{BEBA8EAE-BF5A-486C-A8C5-ECC9F3942E4B}">
                <a14:imgProps xmlns:a14="http://schemas.microsoft.com/office/drawing/2010/main">
                  <a14:imgLayer>
                    <a14:imgEffect>
                      <a14:sharpenSoften amount="100000"/>
                    </a14:imgEffect>
                    <a14:imgEffect>
                      <a14:colorTemperature colorTemp="3454"/>
                    </a14:imgEffect>
                    <a14:imgEffect>
                      <a14:saturation sat="222000"/>
                    </a14:imgEffect>
                    <a14:imgEffect>
                      <a14:brightnessContrast bright="-9000" contrast="100000"/>
                    </a14:imgEffect>
                  </a14:imgLayer>
                </a14:imgProps>
              </a:ext>
            </a:extLst>
          </a:blip>
          <a:stretch>
            <a:fillRect/>
          </a:stretch>
        </p:blipFill>
        <p:spPr>
          <a:xfrm>
            <a:off x="2195400" y="1540933"/>
            <a:ext cx="4753200" cy="4753200"/>
          </a:xfrm>
          <a:prstGeom prst="rect">
            <a:avLst/>
          </a:prstGeom>
          <a:noFill/>
          <a:effectLst>
            <a:glow rad="723900">
              <a:schemeClr val="accent1">
                <a:alpha val="69000"/>
              </a:schemeClr>
            </a:glow>
            <a:softEdge rad="0"/>
          </a:effectLst>
        </p:spPr>
      </p:pic>
      <p:sp>
        <p:nvSpPr>
          <p:cNvPr id="3" name="Rectangle 2">
            <a:extLst>
              <a:ext uri="{FF2B5EF4-FFF2-40B4-BE49-F238E27FC236}">
                <a16:creationId xmlns:a16="http://schemas.microsoft.com/office/drawing/2014/main" id="{B6001DE0-BAED-5946-B373-0AADBFA6B5E5}"/>
              </a:ext>
            </a:extLst>
          </p:cNvPr>
          <p:cNvSpPr/>
          <p:nvPr/>
        </p:nvSpPr>
        <p:spPr>
          <a:xfrm>
            <a:off x="245753" y="1540933"/>
            <a:ext cx="2298700" cy="923330"/>
          </a:xfrm>
          <a:prstGeom prst="rect">
            <a:avLst/>
          </a:prstGeom>
        </p:spPr>
        <p:txBody>
          <a:bodyPr wrap="square">
            <a:spAutoFit/>
          </a:bodyPr>
          <a:lstStyle/>
          <a:p>
            <a:r>
              <a:rPr lang="en-US" b="1" dirty="0"/>
              <a:t>What do we </a:t>
            </a:r>
          </a:p>
          <a:p>
            <a:r>
              <a:rPr lang="en-US" b="1" dirty="0"/>
              <a:t>connect to in each of </a:t>
            </a:r>
          </a:p>
          <a:p>
            <a:r>
              <a:rPr lang="en-US" b="1" dirty="0"/>
              <a:t>these circles? </a:t>
            </a:r>
          </a:p>
        </p:txBody>
      </p:sp>
    </p:spTree>
    <p:extLst>
      <p:ext uri="{BB962C8B-B14F-4D97-AF65-F5344CB8AC3E}">
        <p14:creationId xmlns:p14="http://schemas.microsoft.com/office/powerpoint/2010/main" val="3131175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9ADB-24CF-AE41-A75E-C44B6E1EF7EB}"/>
              </a:ext>
            </a:extLst>
          </p:cNvPr>
          <p:cNvSpPr>
            <a:spLocks noGrp="1"/>
          </p:cNvSpPr>
          <p:nvPr>
            <p:ph type="title"/>
          </p:nvPr>
        </p:nvSpPr>
        <p:spPr/>
        <p:txBody>
          <a:bodyPr/>
          <a:lstStyle/>
          <a:p>
            <a:pPr algn="ctr"/>
            <a:r>
              <a:rPr lang="en-US" b="1" dirty="0"/>
              <a:t>Stress Response &amp; </a:t>
            </a:r>
            <a:br>
              <a:rPr lang="en-US" b="1" dirty="0"/>
            </a:br>
            <a:r>
              <a:rPr lang="en-US" b="1" dirty="0"/>
              <a:t>Trauma Triggers</a:t>
            </a:r>
          </a:p>
        </p:txBody>
      </p:sp>
      <p:pic>
        <p:nvPicPr>
          <p:cNvPr id="3" name="Picture 2">
            <a:extLst>
              <a:ext uri="{FF2B5EF4-FFF2-40B4-BE49-F238E27FC236}">
                <a16:creationId xmlns:a16="http://schemas.microsoft.com/office/drawing/2014/main" id="{A8CA69E5-8F88-8F45-98EB-3A804986286C}"/>
              </a:ext>
            </a:extLst>
          </p:cNvPr>
          <p:cNvPicPr>
            <a:picLocks noChangeAspect="1"/>
          </p:cNvPicPr>
          <p:nvPr/>
        </p:nvPicPr>
        <p:blipFill>
          <a:blip r:embed="rId3"/>
          <a:stretch>
            <a:fillRect/>
          </a:stretch>
        </p:blipFill>
        <p:spPr>
          <a:xfrm>
            <a:off x="3378088" y="2095344"/>
            <a:ext cx="5335343" cy="3996171"/>
          </a:xfrm>
          <a:prstGeom prst="rect">
            <a:avLst/>
          </a:prstGeom>
        </p:spPr>
      </p:pic>
      <p:sp>
        <p:nvSpPr>
          <p:cNvPr id="7" name="TextBox 6">
            <a:extLst>
              <a:ext uri="{FF2B5EF4-FFF2-40B4-BE49-F238E27FC236}">
                <a16:creationId xmlns:a16="http://schemas.microsoft.com/office/drawing/2014/main" id="{26E7E74B-3F1E-8C45-8692-26A9688827E2}"/>
              </a:ext>
            </a:extLst>
          </p:cNvPr>
          <p:cNvSpPr txBox="1"/>
          <p:nvPr/>
        </p:nvSpPr>
        <p:spPr>
          <a:xfrm>
            <a:off x="628651" y="2675964"/>
            <a:ext cx="2195232" cy="2585323"/>
          </a:xfrm>
          <a:prstGeom prst="rect">
            <a:avLst/>
          </a:prstGeom>
          <a:noFill/>
        </p:spPr>
        <p:txBody>
          <a:bodyPr wrap="square" rtlCol="0">
            <a:spAutoFit/>
          </a:bodyPr>
          <a:lstStyle/>
          <a:p>
            <a:r>
              <a:rPr lang="en-US" dirty="0"/>
              <a:t>Trigger Warning/Content Warning</a:t>
            </a:r>
          </a:p>
          <a:p>
            <a:endParaRPr lang="en-US" dirty="0"/>
          </a:p>
          <a:p>
            <a:r>
              <a:rPr lang="en-US" dirty="0"/>
              <a:t>Hand Model of the Brain</a:t>
            </a:r>
          </a:p>
          <a:p>
            <a:endParaRPr lang="en-US" dirty="0"/>
          </a:p>
          <a:p>
            <a:r>
              <a:rPr lang="en-US" dirty="0"/>
              <a:t>Calming Your Stress Response</a:t>
            </a:r>
          </a:p>
        </p:txBody>
      </p:sp>
    </p:spTree>
    <p:extLst>
      <p:ext uri="{BB962C8B-B14F-4D97-AF65-F5344CB8AC3E}">
        <p14:creationId xmlns:p14="http://schemas.microsoft.com/office/powerpoint/2010/main" val="1732486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1E28F2-DF3D-A14A-B520-A85033206314}"/>
              </a:ext>
            </a:extLst>
          </p:cNvPr>
          <p:cNvPicPr>
            <a:picLocks noGrp="1" noChangeAspect="1"/>
          </p:cNvPicPr>
          <p:nvPr>
            <p:ph idx="4294967295"/>
          </p:nvPr>
        </p:nvPicPr>
        <p:blipFill>
          <a:blip r:embed="rId3"/>
          <a:stretch>
            <a:fillRect/>
          </a:stretch>
        </p:blipFill>
        <p:spPr>
          <a:xfrm>
            <a:off x="205739" y="136720"/>
            <a:ext cx="8670973" cy="6503230"/>
          </a:xfrm>
        </p:spPr>
      </p:pic>
    </p:spTree>
    <p:extLst>
      <p:ext uri="{BB962C8B-B14F-4D97-AF65-F5344CB8AC3E}">
        <p14:creationId xmlns:p14="http://schemas.microsoft.com/office/powerpoint/2010/main" val="230214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0DF3096A-A5BB-5C49-B251-39558439B55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7348" y="1748114"/>
            <a:ext cx="8917925" cy="4910328"/>
          </a:xfrm>
          <a:prstGeom prst="rect">
            <a:avLst/>
          </a:prstGeom>
        </p:spPr>
      </p:pic>
      <p:sp>
        <p:nvSpPr>
          <p:cNvPr id="5" name="TextBox 4">
            <a:extLst>
              <a:ext uri="{FF2B5EF4-FFF2-40B4-BE49-F238E27FC236}">
                <a16:creationId xmlns:a16="http://schemas.microsoft.com/office/drawing/2014/main" id="{D07A7433-15C2-A749-87A7-23EDC3EE3AA8}"/>
              </a:ext>
            </a:extLst>
          </p:cNvPr>
          <p:cNvSpPr txBox="1"/>
          <p:nvPr/>
        </p:nvSpPr>
        <p:spPr>
          <a:xfrm>
            <a:off x="1671779" y="0"/>
            <a:ext cx="5354479" cy="1015663"/>
          </a:xfrm>
          <a:prstGeom prst="rect">
            <a:avLst/>
          </a:prstGeom>
          <a:noFill/>
        </p:spPr>
        <p:txBody>
          <a:bodyPr wrap="none" rtlCol="0">
            <a:spAutoFit/>
          </a:bodyPr>
          <a:lstStyle/>
          <a:p>
            <a:pPr algn="ctr"/>
            <a:r>
              <a:rPr lang="en-US" sz="3000" b="1" dirty="0"/>
              <a:t>HISTORY AND HOPE WORKSHOP</a:t>
            </a:r>
          </a:p>
          <a:p>
            <a:pPr algn="ctr"/>
            <a:r>
              <a:rPr lang="en-US" sz="3000" b="1" dirty="0"/>
              <a:t>www.alaskachildrenstrust.org</a:t>
            </a:r>
          </a:p>
        </p:txBody>
      </p:sp>
      <p:sp>
        <p:nvSpPr>
          <p:cNvPr id="6" name="TextBox 5">
            <a:extLst>
              <a:ext uri="{FF2B5EF4-FFF2-40B4-BE49-F238E27FC236}">
                <a16:creationId xmlns:a16="http://schemas.microsoft.com/office/drawing/2014/main" id="{57B8149D-38E8-3C46-A61B-30C2EC6F2355}"/>
              </a:ext>
            </a:extLst>
          </p:cNvPr>
          <p:cNvSpPr txBox="1"/>
          <p:nvPr/>
        </p:nvSpPr>
        <p:spPr>
          <a:xfrm>
            <a:off x="496860" y="1015663"/>
            <a:ext cx="8275665" cy="646331"/>
          </a:xfrm>
          <a:prstGeom prst="rect">
            <a:avLst/>
          </a:prstGeom>
          <a:noFill/>
        </p:spPr>
        <p:txBody>
          <a:bodyPr wrap="square" rtlCol="0">
            <a:spAutoFit/>
          </a:bodyPr>
          <a:lstStyle/>
          <a:p>
            <a:pPr algn="ctr"/>
            <a:r>
              <a:rPr lang="en-US" b="1" dirty="0"/>
              <a:t>ACES/Resilience/TIC; Ecological Systems Perspective; Social Justice Lens; Emotional Regulation; Tools; Historical and Cultural Trauma and Wellness</a:t>
            </a:r>
          </a:p>
        </p:txBody>
      </p:sp>
    </p:spTree>
    <p:extLst>
      <p:ext uri="{BB962C8B-B14F-4D97-AF65-F5344CB8AC3E}">
        <p14:creationId xmlns:p14="http://schemas.microsoft.com/office/powerpoint/2010/main" val="2119263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B5B89-5DBF-174C-977E-38E1121A3195}"/>
              </a:ext>
            </a:extLst>
          </p:cNvPr>
          <p:cNvSpPr txBox="1"/>
          <p:nvPr/>
        </p:nvSpPr>
        <p:spPr>
          <a:xfrm>
            <a:off x="1233117" y="468562"/>
            <a:ext cx="6918112" cy="584775"/>
          </a:xfrm>
          <a:prstGeom prst="rect">
            <a:avLst/>
          </a:prstGeom>
          <a:noFill/>
        </p:spPr>
        <p:txBody>
          <a:bodyPr wrap="none" rtlCol="0">
            <a:spAutoFit/>
          </a:bodyPr>
          <a:lstStyle/>
          <a:p>
            <a:r>
              <a:rPr lang="en-US" sz="3200" b="1" dirty="0"/>
              <a:t>Healing Centered Engagement Practices</a:t>
            </a:r>
          </a:p>
        </p:txBody>
      </p:sp>
      <p:sp>
        <p:nvSpPr>
          <p:cNvPr id="3" name="TextBox 2">
            <a:extLst>
              <a:ext uri="{FF2B5EF4-FFF2-40B4-BE49-F238E27FC236}">
                <a16:creationId xmlns:a16="http://schemas.microsoft.com/office/drawing/2014/main" id="{ECDB4628-5093-0247-9F7A-5A3D9A259E0E}"/>
              </a:ext>
            </a:extLst>
          </p:cNvPr>
          <p:cNvSpPr txBox="1"/>
          <p:nvPr/>
        </p:nvSpPr>
        <p:spPr>
          <a:xfrm>
            <a:off x="6866966" y="591672"/>
            <a:ext cx="184731" cy="461665"/>
          </a:xfrm>
          <a:prstGeom prst="rect">
            <a:avLst/>
          </a:prstGeom>
          <a:noFill/>
        </p:spPr>
        <p:txBody>
          <a:bodyPr wrap="none" rtlCol="0">
            <a:spAutoFit/>
          </a:bodyPr>
          <a:lstStyle/>
          <a:p>
            <a:endParaRPr lang="en-US" sz="2400" dirty="0"/>
          </a:p>
        </p:txBody>
      </p:sp>
      <p:sp>
        <p:nvSpPr>
          <p:cNvPr id="8" name="TextBox 7">
            <a:extLst>
              <a:ext uri="{FF2B5EF4-FFF2-40B4-BE49-F238E27FC236}">
                <a16:creationId xmlns:a16="http://schemas.microsoft.com/office/drawing/2014/main" id="{CF3184E9-B94B-FD48-824E-D48857A338FD}"/>
              </a:ext>
            </a:extLst>
          </p:cNvPr>
          <p:cNvSpPr txBox="1"/>
          <p:nvPr/>
        </p:nvSpPr>
        <p:spPr>
          <a:xfrm>
            <a:off x="466163" y="1805542"/>
            <a:ext cx="8452021" cy="3416320"/>
          </a:xfrm>
          <a:prstGeom prst="rect">
            <a:avLst/>
          </a:prstGeom>
          <a:noFill/>
        </p:spPr>
        <p:txBody>
          <a:bodyPr wrap="square" rtlCol="0">
            <a:spAutoFit/>
          </a:bodyPr>
          <a:lstStyle/>
          <a:p>
            <a:r>
              <a:rPr lang="en-US" sz="2400" dirty="0"/>
              <a:t>1. Journal about ways you can nurture connection within your own life in the area of self, family, community, culture, nature/spirit. </a:t>
            </a:r>
          </a:p>
          <a:p>
            <a:r>
              <a:rPr lang="en-US" sz="2400" dirty="0"/>
              <a:t>2. Support cultivating connection for those you work with in your positions. </a:t>
            </a:r>
          </a:p>
          <a:p>
            <a:r>
              <a:rPr lang="en-US" sz="2400" dirty="0"/>
              <a:t>3. Recognize the value of relationality and relational accountability.</a:t>
            </a:r>
          </a:p>
          <a:p>
            <a:endParaRPr lang="en-US" sz="2400" dirty="0"/>
          </a:p>
          <a:p>
            <a:endParaRPr lang="en-US" sz="2400" dirty="0"/>
          </a:p>
          <a:p>
            <a:r>
              <a:rPr lang="en-US" sz="2400" b="1" dirty="0"/>
              <a:t>Do your rubrics reflect wholistic measures of success such as connection and self-actualization?</a:t>
            </a:r>
          </a:p>
        </p:txBody>
      </p:sp>
    </p:spTree>
    <p:extLst>
      <p:ext uri="{BB962C8B-B14F-4D97-AF65-F5344CB8AC3E}">
        <p14:creationId xmlns:p14="http://schemas.microsoft.com/office/powerpoint/2010/main" val="506982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body" idx="1"/>
          </p:nvPr>
        </p:nvSpPr>
        <p:spPr>
          <a:xfrm>
            <a:off x="79500" y="356260"/>
            <a:ext cx="9064500" cy="2398816"/>
          </a:xfrm>
          <a:prstGeom prst="rect">
            <a:avLst/>
          </a:prstGeom>
        </p:spPr>
        <p:txBody>
          <a:bodyPr spcFirstLastPara="1" vert="horz" wrap="square" lIns="91425" tIns="91425" rIns="91425" bIns="91425" rtlCol="0" anchor="t" anchorCtr="0">
            <a:noAutofit/>
          </a:bodyPr>
          <a:lstStyle/>
          <a:p>
            <a:pPr marL="0" indent="0">
              <a:spcAft>
                <a:spcPts val="1200"/>
              </a:spcAft>
              <a:buNone/>
            </a:pPr>
            <a:r>
              <a:rPr lang="en" sz="2000" b="1" i="1" dirty="0">
                <a:latin typeface="Trebuchet MS"/>
                <a:ea typeface="Trebuchet MS"/>
                <a:cs typeface="Trebuchet MS"/>
                <a:sym typeface="Trebuchet MS"/>
              </a:rPr>
              <a:t>In Fairbanks, our Troth Yeddha' Campus is located on the traditional lands of the Dena people of the lower Tanana River. We acknowledge that these lands on which we live and work are the unceded, ancestral lands of the Dena people who stewarded these lands for thousands of years and continue to steward these lands today. We give thanks to all the Indigenous ancestors for sharing their love and resilience and wisdom so that we can use cultural and traditional knowledge and practices for our well-being now and into the future. </a:t>
            </a:r>
            <a:endParaRPr sz="2000" i="1" dirty="0"/>
          </a:p>
        </p:txBody>
      </p:sp>
      <p:pic>
        <p:nvPicPr>
          <p:cNvPr id="66" name="Google Shape;66;p14"/>
          <p:cNvPicPr preferRelativeResize="0"/>
          <p:nvPr/>
        </p:nvPicPr>
        <p:blipFill>
          <a:blip r:embed="rId3">
            <a:alphaModFix/>
          </a:blip>
          <a:stretch>
            <a:fillRect/>
          </a:stretch>
        </p:blipFill>
        <p:spPr>
          <a:xfrm>
            <a:off x="0" y="3048000"/>
            <a:ext cx="9144000" cy="3810000"/>
          </a:xfrm>
          <a:prstGeom prst="rect">
            <a:avLst/>
          </a:prstGeom>
          <a:noFill/>
          <a:ln>
            <a:noFill/>
          </a:ln>
        </p:spPr>
      </p:pic>
    </p:spTree>
    <p:extLst>
      <p:ext uri="{BB962C8B-B14F-4D97-AF65-F5344CB8AC3E}">
        <p14:creationId xmlns:p14="http://schemas.microsoft.com/office/powerpoint/2010/main" val="1991308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B5B89-5DBF-174C-977E-38E1121A3195}"/>
              </a:ext>
            </a:extLst>
          </p:cNvPr>
          <p:cNvSpPr txBox="1"/>
          <p:nvPr/>
        </p:nvSpPr>
        <p:spPr>
          <a:xfrm>
            <a:off x="1156502" y="468562"/>
            <a:ext cx="6918112" cy="584775"/>
          </a:xfrm>
          <a:prstGeom prst="rect">
            <a:avLst/>
          </a:prstGeom>
          <a:noFill/>
        </p:spPr>
        <p:txBody>
          <a:bodyPr wrap="none" rtlCol="0">
            <a:spAutoFit/>
          </a:bodyPr>
          <a:lstStyle/>
          <a:p>
            <a:r>
              <a:rPr lang="en-US" sz="3200" b="1" dirty="0"/>
              <a:t>Healing Centered Engagement Practices</a:t>
            </a:r>
          </a:p>
        </p:txBody>
      </p:sp>
      <p:sp>
        <p:nvSpPr>
          <p:cNvPr id="3" name="TextBox 2">
            <a:extLst>
              <a:ext uri="{FF2B5EF4-FFF2-40B4-BE49-F238E27FC236}">
                <a16:creationId xmlns:a16="http://schemas.microsoft.com/office/drawing/2014/main" id="{ECDB4628-5093-0247-9F7A-5A3D9A259E0E}"/>
              </a:ext>
            </a:extLst>
          </p:cNvPr>
          <p:cNvSpPr txBox="1"/>
          <p:nvPr/>
        </p:nvSpPr>
        <p:spPr>
          <a:xfrm>
            <a:off x="6866966" y="591672"/>
            <a:ext cx="184731" cy="461665"/>
          </a:xfrm>
          <a:prstGeom prst="rect">
            <a:avLst/>
          </a:prstGeom>
          <a:noFill/>
        </p:spPr>
        <p:txBody>
          <a:bodyPr wrap="none" rtlCol="0">
            <a:spAutoFit/>
          </a:bodyPr>
          <a:lstStyle/>
          <a:p>
            <a:endParaRPr lang="en-US" sz="2400" dirty="0"/>
          </a:p>
        </p:txBody>
      </p:sp>
      <p:sp>
        <p:nvSpPr>
          <p:cNvPr id="8" name="TextBox 7">
            <a:extLst>
              <a:ext uri="{FF2B5EF4-FFF2-40B4-BE49-F238E27FC236}">
                <a16:creationId xmlns:a16="http://schemas.microsoft.com/office/drawing/2014/main" id="{CF3184E9-B94B-FD48-824E-D48857A338FD}"/>
              </a:ext>
            </a:extLst>
          </p:cNvPr>
          <p:cNvSpPr txBox="1"/>
          <p:nvPr/>
        </p:nvSpPr>
        <p:spPr>
          <a:xfrm>
            <a:off x="389547" y="1391877"/>
            <a:ext cx="8452021" cy="3785075"/>
          </a:xfrm>
          <a:prstGeom prst="rect">
            <a:avLst/>
          </a:prstGeom>
          <a:noFill/>
        </p:spPr>
        <p:txBody>
          <a:bodyPr wrap="square" rtlCol="0">
            <a:spAutoFit/>
          </a:bodyPr>
          <a:lstStyle/>
          <a:p>
            <a:r>
              <a:rPr lang="en-US" sz="2133" dirty="0"/>
              <a:t>1. Creating a community of learners that support each other is important. Reflect on what communities are missing and what communities can be created to provide that sense of belonging, connection, and support system.</a:t>
            </a:r>
          </a:p>
          <a:p>
            <a:r>
              <a:rPr lang="en-US" sz="2133" dirty="0"/>
              <a:t>2. Watch the video titled, ABC’s of Self Care, by Indigenous Social Work Scholar Natalie Clark. Practice self-care and community care.  </a:t>
            </a:r>
          </a:p>
          <a:p>
            <a:endParaRPr lang="en-US" sz="2133" dirty="0">
              <a:solidFill>
                <a:schemeClr val="bg1"/>
              </a:solidFill>
            </a:endParaRPr>
          </a:p>
          <a:p>
            <a:endParaRPr lang="en-US" sz="2133" dirty="0">
              <a:solidFill>
                <a:schemeClr val="bg1"/>
              </a:solidFill>
            </a:endParaRPr>
          </a:p>
          <a:p>
            <a:r>
              <a:rPr lang="en-US" sz="2400" b="1" dirty="0"/>
              <a:t>Is the classroom truly a community of learners where they feel safe and willing to take transformative risks? </a:t>
            </a:r>
          </a:p>
          <a:p>
            <a:endParaRPr lang="en-US" sz="2133" dirty="0">
              <a:solidFill>
                <a:schemeClr val="bg1"/>
              </a:solidFill>
            </a:endParaRPr>
          </a:p>
        </p:txBody>
      </p:sp>
    </p:spTree>
    <p:extLst>
      <p:ext uri="{BB962C8B-B14F-4D97-AF65-F5344CB8AC3E}">
        <p14:creationId xmlns:p14="http://schemas.microsoft.com/office/powerpoint/2010/main" val="3870050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5B9C62-B532-164B-8EC9-D094D6DDCB32}"/>
              </a:ext>
            </a:extLst>
          </p:cNvPr>
          <p:cNvSpPr/>
          <p:nvPr/>
        </p:nvSpPr>
        <p:spPr>
          <a:xfrm>
            <a:off x="1540146" y="482177"/>
            <a:ext cx="6078908" cy="707886"/>
          </a:xfrm>
          <a:prstGeom prst="rect">
            <a:avLst/>
          </a:prstGeom>
          <a:solidFill>
            <a:schemeClr val="bg1"/>
          </a:solidFill>
        </p:spPr>
        <p:txBody>
          <a:bodyPr wrap="none">
            <a:spAutoFit/>
          </a:bodyPr>
          <a:lstStyle/>
          <a:p>
            <a:r>
              <a:rPr lang="en-US" sz="4000" b="1" dirty="0"/>
              <a:t>Honoring the Whole Person</a:t>
            </a:r>
          </a:p>
        </p:txBody>
      </p:sp>
      <p:pic>
        <p:nvPicPr>
          <p:cNvPr id="4" name="Content Placeholder 6">
            <a:extLst>
              <a:ext uri="{FF2B5EF4-FFF2-40B4-BE49-F238E27FC236}">
                <a16:creationId xmlns:a16="http://schemas.microsoft.com/office/drawing/2014/main" id="{CFC526BB-11E1-4C46-8A0C-576F35077836}"/>
              </a:ext>
            </a:extLst>
          </p:cNvPr>
          <p:cNvPicPr>
            <a:picLocks noChangeAspect="1"/>
          </p:cNvPicPr>
          <p:nvPr/>
        </p:nvPicPr>
        <p:blipFill>
          <a:blip r:embed="rId3"/>
          <a:srcRect t="14583" b="14583"/>
          <a:stretch>
            <a:fillRect/>
          </a:stretch>
        </p:blipFill>
        <p:spPr>
          <a:xfrm>
            <a:off x="310674" y="1699784"/>
            <a:ext cx="8537853" cy="4838176"/>
          </a:xfrm>
          <a:prstGeom prst="rect">
            <a:avLst/>
          </a:prstGeom>
        </p:spPr>
      </p:pic>
    </p:spTree>
    <p:extLst>
      <p:ext uri="{BB962C8B-B14F-4D97-AF65-F5344CB8AC3E}">
        <p14:creationId xmlns:p14="http://schemas.microsoft.com/office/powerpoint/2010/main" val="2944601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21FF2-2574-714C-813E-0DDDFEE6B7E5}"/>
              </a:ext>
            </a:extLst>
          </p:cNvPr>
          <p:cNvSpPr txBox="1"/>
          <p:nvPr/>
        </p:nvSpPr>
        <p:spPr>
          <a:xfrm>
            <a:off x="1132429" y="86916"/>
            <a:ext cx="6918112" cy="584775"/>
          </a:xfrm>
          <a:prstGeom prst="rect">
            <a:avLst/>
          </a:prstGeom>
          <a:noFill/>
        </p:spPr>
        <p:txBody>
          <a:bodyPr wrap="none" rtlCol="0">
            <a:spAutoFit/>
          </a:bodyPr>
          <a:lstStyle/>
          <a:p>
            <a:r>
              <a:rPr lang="en-US" sz="3200" b="1" dirty="0"/>
              <a:t>Healing Centered Engagement Practices</a:t>
            </a:r>
          </a:p>
        </p:txBody>
      </p:sp>
      <p:sp>
        <p:nvSpPr>
          <p:cNvPr id="3" name="TextBox 2">
            <a:extLst>
              <a:ext uri="{FF2B5EF4-FFF2-40B4-BE49-F238E27FC236}">
                <a16:creationId xmlns:a16="http://schemas.microsoft.com/office/drawing/2014/main" id="{DD380C68-FD45-DD43-9BF6-238018F04939}"/>
              </a:ext>
            </a:extLst>
          </p:cNvPr>
          <p:cNvSpPr txBox="1"/>
          <p:nvPr/>
        </p:nvSpPr>
        <p:spPr>
          <a:xfrm>
            <a:off x="153272" y="671691"/>
            <a:ext cx="8876427" cy="6063198"/>
          </a:xfrm>
          <a:prstGeom prst="rect">
            <a:avLst/>
          </a:prstGeom>
          <a:noFill/>
        </p:spPr>
        <p:txBody>
          <a:bodyPr wrap="square" rtlCol="0">
            <a:spAutoFit/>
          </a:bodyPr>
          <a:lstStyle/>
          <a:p>
            <a:r>
              <a:rPr lang="en-US" sz="2000" dirty="0"/>
              <a:t>1. Be curious…about how trauma impacts feelings and behavior in yourself and others. One of my favorite people to learn about trauma from right now is Gabor Mate.</a:t>
            </a:r>
          </a:p>
          <a:p>
            <a:r>
              <a:rPr lang="en-US" sz="2000" dirty="0"/>
              <a:t>2. Ask questions related to strengths and start with those. </a:t>
            </a:r>
          </a:p>
          <a:p>
            <a:r>
              <a:rPr lang="en-US" sz="2000" dirty="0"/>
              <a:t>3. Be open to signs from nature and the universe. To begin to do this you have to start with nurturing your relationship with the earth, nature, animals, land, and water. When we have a relationship with something we work to care for it. When something is cared for it gives back to that relationship. That is the law of reciprocity. The late Elder Howard Luke always talked about…taking care of your luck. This wisdom recognizes the practice of doing things in a good way and incorporates an understanding of the laws of reciprocity. What you give in the world is what you get back. </a:t>
            </a:r>
          </a:p>
          <a:p>
            <a:r>
              <a:rPr lang="en-US" sz="2000" dirty="0"/>
              <a:t>4. Add self/co-regulation/emotional regulation skills to your toolbelt.</a:t>
            </a:r>
          </a:p>
          <a:p>
            <a:r>
              <a:rPr lang="en-US" sz="2000" dirty="0"/>
              <a:t>5. How Childhood Trauma Affects Health Across A Lifetime –Nadine Burke Harris - </a:t>
            </a:r>
            <a:r>
              <a:rPr lang="en-US" sz="2000" dirty="0">
                <a:hlinkClick r:id="rId2">
                  <a:extLst>
                    <a:ext uri="{A12FA001-AC4F-418D-AE19-62706E023703}">
                      <ahyp:hlinkClr xmlns:ahyp="http://schemas.microsoft.com/office/drawing/2018/hyperlinkcolor" val="tx"/>
                    </a:ext>
                  </a:extLst>
                </a:hlinkClick>
              </a:rPr>
              <a:t>https://youtu.be/95ovIJ3dsNk</a:t>
            </a:r>
            <a:endParaRPr lang="en-US" sz="2000" dirty="0"/>
          </a:p>
          <a:p>
            <a:r>
              <a:rPr lang="en-US" sz="2000" dirty="0"/>
              <a:t>6. What’s in your basket? Create a sensory wellness basket with items that will help to calm your nervous system.</a:t>
            </a:r>
          </a:p>
          <a:p>
            <a:r>
              <a:rPr lang="en-US" sz="2400" b="1" dirty="0"/>
              <a:t>Are you as the instructor being intellectually and culturally inclusive of different ways of knowing and being? </a:t>
            </a:r>
          </a:p>
        </p:txBody>
      </p:sp>
    </p:spTree>
    <p:extLst>
      <p:ext uri="{BB962C8B-B14F-4D97-AF65-F5344CB8AC3E}">
        <p14:creationId xmlns:p14="http://schemas.microsoft.com/office/powerpoint/2010/main" val="3311681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C5C224-E780-204C-A9CE-D19303500674}"/>
              </a:ext>
            </a:extLst>
          </p:cNvPr>
          <p:cNvSpPr txBox="1"/>
          <p:nvPr/>
        </p:nvSpPr>
        <p:spPr>
          <a:xfrm>
            <a:off x="577902" y="245178"/>
            <a:ext cx="7747951" cy="646331"/>
          </a:xfrm>
          <a:prstGeom prst="rect">
            <a:avLst/>
          </a:prstGeom>
          <a:noFill/>
        </p:spPr>
        <p:txBody>
          <a:bodyPr wrap="square" rtlCol="0">
            <a:spAutoFit/>
          </a:bodyPr>
          <a:lstStyle/>
          <a:p>
            <a:r>
              <a:rPr lang="en-US" sz="3600" b="1" dirty="0"/>
              <a:t>Healing Centered Engagement Practices</a:t>
            </a:r>
          </a:p>
        </p:txBody>
      </p:sp>
      <p:sp>
        <p:nvSpPr>
          <p:cNvPr id="3" name="TextBox 2">
            <a:extLst>
              <a:ext uri="{FF2B5EF4-FFF2-40B4-BE49-F238E27FC236}">
                <a16:creationId xmlns:a16="http://schemas.microsoft.com/office/drawing/2014/main" id="{F63B53F3-0E4A-7248-B08E-E6526AAEE287}"/>
              </a:ext>
            </a:extLst>
          </p:cNvPr>
          <p:cNvSpPr txBox="1"/>
          <p:nvPr/>
        </p:nvSpPr>
        <p:spPr>
          <a:xfrm>
            <a:off x="234214" y="1340525"/>
            <a:ext cx="8675571" cy="3827138"/>
          </a:xfrm>
          <a:prstGeom prst="rect">
            <a:avLst/>
          </a:prstGeom>
          <a:noFill/>
        </p:spPr>
        <p:txBody>
          <a:bodyPr wrap="square" rtlCol="0">
            <a:spAutoFit/>
          </a:bodyPr>
          <a:lstStyle/>
          <a:p>
            <a:pPr marL="514350" indent="-514350">
              <a:buAutoNum type="arabicPeriod"/>
            </a:pPr>
            <a:r>
              <a:rPr lang="en-US" sz="2667" dirty="0"/>
              <a:t>Ceremony is about connecting to spirit, community, yourself, it is about regaining balance, it is a personal and also a community practice.  (Prayer, yoga, meditation, dance, music, nature, fishing, running, smudging, singing, potlatches, naming ceremonies, sweatlodge/steam, etc.)</a:t>
            </a:r>
          </a:p>
          <a:p>
            <a:pPr marL="514350" indent="-514350">
              <a:buAutoNum type="arabicPeriod"/>
            </a:pPr>
            <a:r>
              <a:rPr lang="en-US" sz="2667" dirty="0"/>
              <a:t>Start and end class in a good way.</a:t>
            </a:r>
          </a:p>
          <a:p>
            <a:pPr marL="514350" indent="-514350">
              <a:buAutoNum type="arabicPeriod"/>
            </a:pPr>
            <a:endParaRPr lang="en-US" sz="2667" dirty="0">
              <a:solidFill>
                <a:schemeClr val="bg1"/>
              </a:solidFill>
            </a:endParaRPr>
          </a:p>
          <a:p>
            <a:r>
              <a:rPr lang="en-US" sz="2800" b="1" dirty="0"/>
              <a:t>Do you take time to authentically welcome others in a humble, respectful way?</a:t>
            </a:r>
            <a:endParaRPr lang="en-US" sz="2800" b="1" dirty="0">
              <a:solidFill>
                <a:schemeClr val="bg1"/>
              </a:solidFill>
            </a:endParaRPr>
          </a:p>
        </p:txBody>
      </p:sp>
    </p:spTree>
    <p:extLst>
      <p:ext uri="{BB962C8B-B14F-4D97-AF65-F5344CB8AC3E}">
        <p14:creationId xmlns:p14="http://schemas.microsoft.com/office/powerpoint/2010/main" val="1611439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C1DD9B-FCA4-E143-B59F-9D974056BC03}"/>
              </a:ext>
            </a:extLst>
          </p:cNvPr>
          <p:cNvPicPr>
            <a:picLocks noChangeAspect="1"/>
          </p:cNvPicPr>
          <p:nvPr/>
        </p:nvPicPr>
        <p:blipFill>
          <a:blip r:embed="rId2"/>
          <a:stretch>
            <a:fillRect/>
          </a:stretch>
        </p:blipFill>
        <p:spPr>
          <a:xfrm>
            <a:off x="145566" y="200708"/>
            <a:ext cx="8867891" cy="6401973"/>
          </a:xfrm>
          <a:prstGeom prst="rect">
            <a:avLst/>
          </a:prstGeom>
        </p:spPr>
      </p:pic>
      <p:sp>
        <p:nvSpPr>
          <p:cNvPr id="7" name="TextBox 6">
            <a:extLst>
              <a:ext uri="{FF2B5EF4-FFF2-40B4-BE49-F238E27FC236}">
                <a16:creationId xmlns:a16="http://schemas.microsoft.com/office/drawing/2014/main" id="{D2FD7545-F7F5-DF45-AE2B-3B2B5FAABDE2}"/>
              </a:ext>
            </a:extLst>
          </p:cNvPr>
          <p:cNvSpPr txBox="1"/>
          <p:nvPr/>
        </p:nvSpPr>
        <p:spPr>
          <a:xfrm>
            <a:off x="0" y="93830"/>
            <a:ext cx="9144000" cy="1354217"/>
          </a:xfrm>
          <a:prstGeom prst="rect">
            <a:avLst/>
          </a:prstGeom>
          <a:noFill/>
        </p:spPr>
        <p:txBody>
          <a:bodyPr wrap="square" rtlCol="0">
            <a:spAutoFit/>
          </a:bodyPr>
          <a:lstStyle/>
          <a:p>
            <a:pPr algn="ctr"/>
            <a:r>
              <a:rPr lang="en-US" sz="2400" b="1" dirty="0"/>
              <a:t>Grounding ourselves in hope. </a:t>
            </a:r>
            <a:r>
              <a:rPr lang="en-US" sz="2000" b="1" dirty="0"/>
              <a:t>Here is something to keep in mind…For every trauma history (individual, family, group or community), there is also a survival or wellness history – a history of resilience.</a:t>
            </a:r>
          </a:p>
          <a:p>
            <a:endParaRPr lang="en-US" dirty="0"/>
          </a:p>
        </p:txBody>
      </p:sp>
    </p:spTree>
    <p:extLst>
      <p:ext uri="{BB962C8B-B14F-4D97-AF65-F5344CB8AC3E}">
        <p14:creationId xmlns:p14="http://schemas.microsoft.com/office/powerpoint/2010/main" val="4111723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3A7899-1721-8543-B939-4C7F22374AFE}"/>
              </a:ext>
            </a:extLst>
          </p:cNvPr>
          <p:cNvSpPr>
            <a:spLocks noGrp="1"/>
          </p:cNvSpPr>
          <p:nvPr>
            <p:ph idx="1"/>
          </p:nvPr>
        </p:nvSpPr>
        <p:spPr>
          <a:xfrm>
            <a:off x="169818" y="153577"/>
            <a:ext cx="8828858" cy="6560731"/>
          </a:xfrm>
          <a:solidFill>
            <a:schemeClr val="bg2">
              <a:lumMod val="75000"/>
            </a:schemeClr>
          </a:solidFill>
        </p:spPr>
        <p:txBody>
          <a:bodyPr>
            <a:normAutofit fontScale="85000" lnSpcReduction="20000"/>
          </a:bodyPr>
          <a:lstStyle/>
          <a:p>
            <a:pPr marL="0" indent="0" algn="ctr">
              <a:buNone/>
            </a:pPr>
            <a:endParaRPr lang="en-US" sz="4000" b="1" dirty="0"/>
          </a:p>
          <a:p>
            <a:pPr marL="0" indent="0" algn="ctr">
              <a:buNone/>
            </a:pPr>
            <a:r>
              <a:rPr lang="en-US" sz="4000" b="1" dirty="0"/>
              <a:t>Dogidinh (Thank you)!</a:t>
            </a:r>
          </a:p>
          <a:p>
            <a:pPr marL="0" indent="0" algn="ctr">
              <a:buNone/>
            </a:pPr>
            <a:endParaRPr lang="en-US" sz="4000" b="1" dirty="0"/>
          </a:p>
          <a:p>
            <a:pPr marL="0" indent="0" algn="ctr">
              <a:buNone/>
            </a:pPr>
            <a:endParaRPr lang="en-US" sz="4000" b="1" dirty="0"/>
          </a:p>
          <a:p>
            <a:pPr marL="0" indent="0" algn="ctr">
              <a:buNone/>
            </a:pPr>
            <a:r>
              <a:rPr lang="en-US" sz="4000" i="1" dirty="0"/>
              <a:t>When we start our own healing journey the movement and energy towards health and wellness ripples out into the present healing those around us, ripples into the past healing our ancestors, and ripples into the future healing the next generations. That is a powerful place to be in (Duran, 2006). </a:t>
            </a:r>
          </a:p>
          <a:p>
            <a:pPr marL="0" indent="0" algn="ctr">
              <a:buNone/>
            </a:pPr>
            <a:endParaRPr lang="en-US" sz="4000" b="1" dirty="0"/>
          </a:p>
          <a:p>
            <a:pPr marL="0" indent="0" algn="ctr">
              <a:buNone/>
            </a:pPr>
            <a:endParaRPr lang="en-US" b="1" dirty="0"/>
          </a:p>
          <a:p>
            <a:pPr marL="0" indent="0" algn="ctr">
              <a:buNone/>
            </a:pPr>
            <a:r>
              <a:rPr lang="en-US" sz="4000" b="1" dirty="0"/>
              <a:t>Contact Info: </a:t>
            </a:r>
          </a:p>
          <a:p>
            <a:pPr marL="0" indent="0" algn="ctr">
              <a:buNone/>
            </a:pPr>
            <a:r>
              <a:rPr lang="en-US" sz="4000" b="1" dirty="0"/>
              <a:t>lmdemientieff@alaska.edu</a:t>
            </a:r>
          </a:p>
          <a:p>
            <a:pPr marL="0" indent="0" algn="ctr">
              <a:buNone/>
            </a:pPr>
            <a:endParaRPr lang="en-US" sz="4000" b="1" dirty="0"/>
          </a:p>
          <a:p>
            <a:endParaRPr lang="en-US" dirty="0"/>
          </a:p>
        </p:txBody>
      </p:sp>
    </p:spTree>
    <p:extLst>
      <p:ext uri="{BB962C8B-B14F-4D97-AF65-F5344CB8AC3E}">
        <p14:creationId xmlns:p14="http://schemas.microsoft.com/office/powerpoint/2010/main" val="2872107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3243D-0B4C-AD48-880B-8F2018C1F0BB}"/>
              </a:ext>
            </a:extLst>
          </p:cNvPr>
          <p:cNvSpPr/>
          <p:nvPr/>
        </p:nvSpPr>
        <p:spPr>
          <a:xfrm>
            <a:off x="159217" y="139812"/>
            <a:ext cx="8854633" cy="6555641"/>
          </a:xfrm>
          <a:prstGeom prst="rect">
            <a:avLst/>
          </a:prstGeom>
          <a:solidFill>
            <a:schemeClr val="accent1">
              <a:lumMod val="75000"/>
            </a:schemeClr>
          </a:solidFill>
        </p:spPr>
        <p:txBody>
          <a:bodyPr wrap="square">
            <a:spAutoFit/>
          </a:bodyPr>
          <a:lstStyle/>
          <a:p>
            <a:pPr algn="ctr"/>
            <a:r>
              <a:rPr lang="en-US" sz="2800" b="1" dirty="0"/>
              <a:t>What Guides This Work </a:t>
            </a:r>
          </a:p>
          <a:p>
            <a:endParaRPr lang="en-US" sz="2800" b="1" dirty="0"/>
          </a:p>
          <a:p>
            <a:r>
              <a:rPr lang="en-US" sz="2800" dirty="0"/>
              <a:t>∙Indigenous cultural wisdom and practices must continue to exist for another 10,000+ years;</a:t>
            </a:r>
          </a:p>
          <a:p>
            <a:endParaRPr lang="en-US" sz="2800" dirty="0"/>
          </a:p>
          <a:p>
            <a:r>
              <a:rPr lang="en-US" sz="2800" dirty="0"/>
              <a:t>∙Cultural practices serve as a guide for wellness and healing in our communities and organizations and systems; these practices plant seeds of wellness in all ages. </a:t>
            </a:r>
          </a:p>
          <a:p>
            <a:endParaRPr lang="en-US" sz="2800" dirty="0"/>
          </a:p>
          <a:p>
            <a:r>
              <a:rPr lang="en-US" sz="2800" dirty="0"/>
              <a:t>∙Indigenous people and communities have the strength, resilience and ability to confront the challenges that face them;</a:t>
            </a:r>
          </a:p>
          <a:p>
            <a:endParaRPr lang="en-US" sz="2800" dirty="0"/>
          </a:p>
          <a:p>
            <a:r>
              <a:rPr lang="en-US" sz="2800" dirty="0"/>
              <a:t>∙Indigenous communities should be at the helm of all research, programming, and activities that involve them.</a:t>
            </a:r>
          </a:p>
        </p:txBody>
      </p:sp>
    </p:spTree>
    <p:extLst>
      <p:ext uri="{BB962C8B-B14F-4D97-AF65-F5344CB8AC3E}">
        <p14:creationId xmlns:p14="http://schemas.microsoft.com/office/powerpoint/2010/main" val="4109684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D0E62-E32D-4444-99EC-18D4FDFC2A42}"/>
              </a:ext>
            </a:extLst>
          </p:cNvPr>
          <p:cNvSpPr>
            <a:spLocks noGrp="1"/>
          </p:cNvSpPr>
          <p:nvPr>
            <p:ph type="title"/>
          </p:nvPr>
        </p:nvSpPr>
        <p:spPr>
          <a:xfrm>
            <a:off x="628649" y="203762"/>
            <a:ext cx="7886700" cy="1325563"/>
          </a:xfrm>
        </p:spPr>
        <p:txBody>
          <a:bodyPr/>
          <a:lstStyle/>
          <a:p>
            <a:pPr algn="ctr"/>
            <a:r>
              <a:rPr lang="en-US" b="1" dirty="0"/>
              <a:t>The 5 C’s for Healing </a:t>
            </a:r>
            <a:br>
              <a:rPr lang="en-US" b="1" dirty="0"/>
            </a:br>
            <a:r>
              <a:rPr lang="en-US" b="1" dirty="0"/>
              <a:t>Centered Engagement</a:t>
            </a:r>
          </a:p>
        </p:txBody>
      </p:sp>
      <p:sp>
        <p:nvSpPr>
          <p:cNvPr id="9" name="TextBox 8">
            <a:extLst>
              <a:ext uri="{FF2B5EF4-FFF2-40B4-BE49-F238E27FC236}">
                <a16:creationId xmlns:a16="http://schemas.microsoft.com/office/drawing/2014/main" id="{3D8EC9C8-0D4C-5545-8D1C-19B7FA9378FB}"/>
              </a:ext>
            </a:extLst>
          </p:cNvPr>
          <p:cNvSpPr txBox="1"/>
          <p:nvPr/>
        </p:nvSpPr>
        <p:spPr>
          <a:xfrm>
            <a:off x="628649" y="2619476"/>
            <a:ext cx="2786903" cy="2862322"/>
          </a:xfrm>
          <a:prstGeom prst="rect">
            <a:avLst/>
          </a:prstGeom>
          <a:noFill/>
        </p:spPr>
        <p:txBody>
          <a:bodyPr wrap="square" rtlCol="0">
            <a:spAutoFit/>
          </a:bodyPr>
          <a:lstStyle/>
          <a:p>
            <a:r>
              <a:rPr lang="en-US" sz="3600" dirty="0"/>
              <a:t>• Compassion</a:t>
            </a:r>
          </a:p>
          <a:p>
            <a:r>
              <a:rPr lang="en-US" sz="3600" dirty="0"/>
              <a:t>• Connection</a:t>
            </a:r>
          </a:p>
          <a:p>
            <a:r>
              <a:rPr lang="en-US" sz="3600" dirty="0"/>
              <a:t>• Community</a:t>
            </a:r>
          </a:p>
          <a:p>
            <a:r>
              <a:rPr lang="en-US" sz="3600" dirty="0"/>
              <a:t>• Curiosity</a:t>
            </a:r>
          </a:p>
          <a:p>
            <a:r>
              <a:rPr lang="en-US" sz="3600" dirty="0"/>
              <a:t>• Ceremony</a:t>
            </a:r>
          </a:p>
        </p:txBody>
      </p:sp>
      <p:pic>
        <p:nvPicPr>
          <p:cNvPr id="5" name="Picture 4">
            <a:extLst>
              <a:ext uri="{FF2B5EF4-FFF2-40B4-BE49-F238E27FC236}">
                <a16:creationId xmlns:a16="http://schemas.microsoft.com/office/drawing/2014/main" id="{F764AAAD-BCEF-4F4E-9507-05F126665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049" y="1893334"/>
            <a:ext cx="4545004" cy="4545004"/>
          </a:xfrm>
          <a:prstGeom prst="rect">
            <a:avLst/>
          </a:prstGeom>
        </p:spPr>
      </p:pic>
    </p:spTree>
    <p:extLst>
      <p:ext uri="{BB962C8B-B14F-4D97-AF65-F5344CB8AC3E}">
        <p14:creationId xmlns:p14="http://schemas.microsoft.com/office/powerpoint/2010/main" val="194207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F7E5-82AF-EF45-9F70-3AECFD2BDC0F}"/>
              </a:ext>
            </a:extLst>
          </p:cNvPr>
          <p:cNvSpPr>
            <a:spLocks noGrp="1"/>
          </p:cNvSpPr>
          <p:nvPr>
            <p:ph type="title"/>
          </p:nvPr>
        </p:nvSpPr>
        <p:spPr>
          <a:xfrm>
            <a:off x="634588" y="0"/>
            <a:ext cx="7886700" cy="954419"/>
          </a:xfrm>
        </p:spPr>
        <p:txBody>
          <a:bodyPr/>
          <a:lstStyle/>
          <a:p>
            <a:pPr algn="ctr"/>
            <a:r>
              <a:rPr lang="en-US" b="1" dirty="0"/>
              <a:t>Trauma and College Students</a:t>
            </a:r>
          </a:p>
        </p:txBody>
      </p:sp>
      <p:sp>
        <p:nvSpPr>
          <p:cNvPr id="3" name="Content Placeholder 2">
            <a:extLst>
              <a:ext uri="{FF2B5EF4-FFF2-40B4-BE49-F238E27FC236}">
                <a16:creationId xmlns:a16="http://schemas.microsoft.com/office/drawing/2014/main" id="{D093EF2A-DE2F-1042-85E9-D9593269AC49}"/>
              </a:ext>
            </a:extLst>
          </p:cNvPr>
          <p:cNvSpPr>
            <a:spLocks noGrp="1"/>
          </p:cNvSpPr>
          <p:nvPr>
            <p:ph idx="1"/>
          </p:nvPr>
        </p:nvSpPr>
        <p:spPr>
          <a:xfrm>
            <a:off x="142505" y="831273"/>
            <a:ext cx="8870866" cy="5925787"/>
          </a:xfrm>
        </p:spPr>
        <p:txBody>
          <a:bodyPr>
            <a:normAutofit fontScale="25000" lnSpcReduction="20000"/>
          </a:bodyPr>
          <a:lstStyle/>
          <a:p>
            <a:pPr marL="0" indent="0" fontAlgn="base">
              <a:buNone/>
            </a:pPr>
            <a:r>
              <a:rPr lang="en-US" sz="6400" dirty="0"/>
              <a:t>In recent decades many health professionals, researchers, policymakers, and scholars outside of health and human services disciplines have come to understand “trauma” as a set of phenomena extending well beyond clinical diagnoses of Post-traumatic Stress Disorder (PTSD). Psychological trauma, as defined by SAMHSA,</a:t>
            </a:r>
          </a:p>
          <a:p>
            <a:pPr marL="0" indent="0" fontAlgn="base">
              <a:buNone/>
            </a:pPr>
            <a:r>
              <a:rPr lang="en-US" sz="6400" dirty="0"/>
              <a:t>“Results from an event, series of events, or set of circumstances that is experienced by an individual as physically or emotionally harmful or life-threatening and that has lasting adverse effects on the individual’s functioning and mental, physical, social, emotional, or spiritual well-being." </a:t>
            </a:r>
          </a:p>
          <a:p>
            <a:pPr marL="0" indent="0" fontAlgn="base">
              <a:buNone/>
            </a:pPr>
            <a:r>
              <a:rPr lang="en-US" sz="6400" dirty="0"/>
              <a:t>Trauma responses occur when a person’s ordinary internal resources for coping and maintaining a sense of control, connection with others, and meaning are overwhelmed by external stressors, imparting an intense, lingering experience of helplessness and terror.[6] Some basic types of trauma include:</a:t>
            </a:r>
          </a:p>
          <a:p>
            <a:pPr fontAlgn="base"/>
            <a:r>
              <a:rPr lang="en-US" sz="6400" b="1" dirty="0"/>
              <a:t>Acute trauma:</a:t>
            </a:r>
            <a:r>
              <a:rPr lang="en-US" sz="6400" dirty="0"/>
              <a:t> single-episode, unexpected event, e.g., a car accident, tornado, one-time rape.</a:t>
            </a:r>
          </a:p>
          <a:p>
            <a:pPr fontAlgn="base"/>
            <a:r>
              <a:rPr lang="en-US" sz="6400" b="1" dirty="0"/>
              <a:t>Complex or developmental trauma</a:t>
            </a:r>
            <a:r>
              <a:rPr lang="en-US" sz="6400" dirty="0"/>
              <a:t>: sustained or repeated traumatic episodes, e.g., life-threatening illness, combat, ongoing abuse or neglect, poverty.</a:t>
            </a:r>
          </a:p>
          <a:p>
            <a:pPr fontAlgn="base"/>
            <a:r>
              <a:rPr lang="en-US" sz="6400" b="1" dirty="0"/>
              <a:t>Continuous traumatic stress or historical/generational trauma</a:t>
            </a:r>
            <a:r>
              <a:rPr lang="en-US" sz="6400" dirty="0"/>
              <a:t>: ongoing, systematic, and/or cumulative group trauma, e.g., identity-based discrimination, racism, slavery and its legacies. </a:t>
            </a:r>
          </a:p>
          <a:p>
            <a:pPr marL="0" indent="0" fontAlgn="base">
              <a:buNone/>
            </a:pPr>
            <a:r>
              <a:rPr lang="en-US" sz="6400" dirty="0"/>
              <a:t>Even before the pandemic, trauma and traumatic stress touched the lives of many postsecondary learners. 66%-94% of students report exposure to at least one traumatic event by the time they reach college, with many reporting exposure to multiple traumatic events. 9-12% of first-year college students meet the clinical criteria for PTSD, while many more report symptoms below the diagnostic threshold. Slightly over half of student respondents in a 2020 survey reported at least one </a:t>
            </a:r>
            <a:r>
              <a:rPr lang="en-US" sz="6400" dirty="0">
                <a:hlinkClick r:id="rId3">
                  <a:extLst>
                    <a:ext uri="{A12FA001-AC4F-418D-AE19-62706E023703}">
                      <ahyp:hlinkClr xmlns:ahyp="http://schemas.microsoft.com/office/drawing/2018/hyperlinkcolor" val="tx"/>
                    </a:ext>
                  </a:extLst>
                </a:hlinkClick>
              </a:rPr>
              <a:t>Adverse Childhood Experience (ACE)</a:t>
            </a:r>
            <a:r>
              <a:rPr lang="en-US" sz="6400" dirty="0"/>
              <a:t>, early traumatic stressors closely tied to a range of negative, long-term psychological and life outcomes. Student groups demonstrated to be at greater risk of trauma exposure include women, students who are BIPOC (Black and Indigenous People of Color), LGBTQ+ students, students with disabilities, veterans, current and former foster youth, refugee students, and nontraditional adult learners. </a:t>
            </a:r>
          </a:p>
          <a:p>
            <a:pPr fontAlgn="base"/>
            <a:endParaRPr lang="en-US" sz="6400" dirty="0"/>
          </a:p>
          <a:p>
            <a:pPr marL="0" indent="0" fontAlgn="base">
              <a:buNone/>
            </a:pPr>
            <a:r>
              <a:rPr lang="en-US" sz="6400" dirty="0"/>
              <a:t>Trauma-Informed Practices for Postsecondary Education: https://educationnorthwest.org/resources/trauma-informed-practices-postsecondary-education-guide</a:t>
            </a:r>
            <a:endParaRPr lang="en-US" dirty="0"/>
          </a:p>
        </p:txBody>
      </p:sp>
    </p:spTree>
    <p:extLst>
      <p:ext uri="{BB962C8B-B14F-4D97-AF65-F5344CB8AC3E}">
        <p14:creationId xmlns:p14="http://schemas.microsoft.com/office/powerpoint/2010/main" val="2811787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A10BB-5F00-6A42-BA64-18F3F635733E}"/>
              </a:ext>
            </a:extLst>
          </p:cNvPr>
          <p:cNvSpPr/>
          <p:nvPr/>
        </p:nvSpPr>
        <p:spPr>
          <a:xfrm>
            <a:off x="0" y="192483"/>
            <a:ext cx="8977745" cy="6309420"/>
          </a:xfrm>
          <a:prstGeom prst="rect">
            <a:avLst/>
          </a:prstGeom>
        </p:spPr>
        <p:txBody>
          <a:bodyPr wrap="square">
            <a:spAutoFit/>
          </a:bodyPr>
          <a:lstStyle/>
          <a:p>
            <a:pPr algn="ctr"/>
            <a:r>
              <a:rPr lang="en-US" sz="4000" dirty="0"/>
              <a:t>One Definition of Trauma</a:t>
            </a:r>
          </a:p>
          <a:p>
            <a:pPr algn="ctr"/>
            <a:r>
              <a:rPr lang="en-US" sz="4000" dirty="0"/>
              <a:t> Informed Care</a:t>
            </a:r>
          </a:p>
          <a:p>
            <a:pPr algn="ctr"/>
            <a:endParaRPr lang="en-US" sz="2000" dirty="0">
              <a:latin typeface="Candara" panose="020E0502030303020204" pitchFamily="34" charset="0"/>
              <a:ea typeface="Times New Roman" panose="02020603050405020304" pitchFamily="18" charset="0"/>
              <a:cs typeface="Times New Roman" panose="02020603050405020304" pitchFamily="18" charset="0"/>
            </a:endParaRPr>
          </a:p>
          <a:p>
            <a:pPr lvl="1"/>
            <a:r>
              <a:rPr lang="en-US" sz="3200" dirty="0">
                <a:latin typeface="Candara" panose="020E0502030303020204" pitchFamily="34" charset="0"/>
                <a:ea typeface="Times New Roman" panose="02020603050405020304" pitchFamily="18" charset="0"/>
                <a:cs typeface="Times New Roman" panose="02020603050405020304" pitchFamily="18" charset="0"/>
              </a:rPr>
              <a:t>Trauma informed care is defined as: an attempt to create a paradigm shift that encourages human service providers to approach their clients’ personal, mental, </a:t>
            </a:r>
          </a:p>
          <a:p>
            <a:pPr lvl="1"/>
            <a:r>
              <a:rPr lang="en-US" sz="3200" dirty="0">
                <a:latin typeface="Candara" panose="020E0502030303020204" pitchFamily="34" charset="0"/>
                <a:ea typeface="Times New Roman" panose="02020603050405020304" pitchFamily="18" charset="0"/>
                <a:cs typeface="Times New Roman" panose="02020603050405020304" pitchFamily="18" charset="0"/>
              </a:rPr>
              <a:t>and relational distress with an informed understanding the impact trauma can have</a:t>
            </a:r>
          </a:p>
          <a:p>
            <a:pPr lvl="1"/>
            <a:r>
              <a:rPr lang="en-US" sz="3200" dirty="0">
                <a:latin typeface="Candara" panose="020E0502030303020204" pitchFamily="34" charset="0"/>
                <a:ea typeface="Times New Roman" panose="02020603050405020304" pitchFamily="18" charset="0"/>
                <a:cs typeface="Times New Roman" panose="02020603050405020304" pitchFamily="18" charset="0"/>
              </a:rPr>
              <a:t>on the entire human experience.</a:t>
            </a:r>
            <a:r>
              <a:rPr lang="en-US" sz="3200" dirty="0"/>
              <a:t> </a:t>
            </a:r>
          </a:p>
          <a:p>
            <a:endParaRPr lang="en-US" sz="3200" dirty="0"/>
          </a:p>
          <a:p>
            <a:pPr lvl="1"/>
            <a:r>
              <a:rPr lang="en-US" sz="2400" dirty="0"/>
              <a:t>(Trauma Informed Care: How Neuroscience Influences Practice by Amanda Evans and Patricia Coccoma, 2014)</a:t>
            </a:r>
          </a:p>
        </p:txBody>
      </p:sp>
    </p:spTree>
    <p:extLst>
      <p:ext uri="{BB962C8B-B14F-4D97-AF65-F5344CB8AC3E}">
        <p14:creationId xmlns:p14="http://schemas.microsoft.com/office/powerpoint/2010/main" val="2979345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31E75B-6CBD-E746-924B-077AF32427EF}"/>
              </a:ext>
            </a:extLst>
          </p:cNvPr>
          <p:cNvPicPr>
            <a:picLocks noChangeAspect="1"/>
          </p:cNvPicPr>
          <p:nvPr/>
        </p:nvPicPr>
        <p:blipFill>
          <a:blip r:embed="rId3"/>
          <a:stretch>
            <a:fillRect/>
          </a:stretch>
        </p:blipFill>
        <p:spPr>
          <a:xfrm rot="16200000">
            <a:off x="1198812" y="-959198"/>
            <a:ext cx="6781635" cy="8776232"/>
          </a:xfrm>
          <a:prstGeom prst="rect">
            <a:avLst/>
          </a:prstGeom>
        </p:spPr>
      </p:pic>
    </p:spTree>
    <p:extLst>
      <p:ext uri="{BB962C8B-B14F-4D97-AF65-F5344CB8AC3E}">
        <p14:creationId xmlns:p14="http://schemas.microsoft.com/office/powerpoint/2010/main" val="57506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5C675B-CD0F-EC40-92B9-B93EE59DFE24}"/>
              </a:ext>
            </a:extLst>
          </p:cNvPr>
          <p:cNvSpPr/>
          <p:nvPr/>
        </p:nvSpPr>
        <p:spPr>
          <a:xfrm>
            <a:off x="204850" y="2611828"/>
            <a:ext cx="8763989" cy="3254737"/>
          </a:xfrm>
          <a:prstGeom prst="rect">
            <a:avLst/>
          </a:prstGeom>
        </p:spPr>
        <p:txBody>
          <a:bodyPr wrap="square">
            <a:spAutoFit/>
          </a:bodyPr>
          <a:lstStyle/>
          <a:p>
            <a:r>
              <a:rPr lang="en-US" sz="2400" b="1" dirty="0">
                <a:latin typeface="Cambria" panose="02040503050406030204" pitchFamily="18" charset="0"/>
                <a:ea typeface="MS Mincho" panose="02020609040205080304" pitchFamily="49" charset="-128"/>
                <a:cs typeface="Times New Roman" panose="02020603050405020304" pitchFamily="18" charset="0"/>
              </a:rPr>
              <a:t>“Accentuating the problems of clients creates a web of pessimistic expectations of, and predictions about, the client, the client’s environment, and the client’s capability to cope with that environment. Furthermore, these labels have the insidious potential, repeated over time, to alter how individuals see themselves and how others see them. In the long run, these changes seep into the individual’s identity” (</a:t>
            </a:r>
            <a:r>
              <a:rPr lang="en-US" sz="2400" b="1" dirty="0" err="1">
                <a:latin typeface="Cambria" panose="02040503050406030204" pitchFamily="18" charset="0"/>
                <a:ea typeface="MS Mincho" panose="02020609040205080304" pitchFamily="49" charset="-128"/>
                <a:cs typeface="Times New Roman" panose="02020603050405020304" pitchFamily="18" charset="0"/>
              </a:rPr>
              <a:t>Saleebey</a:t>
            </a:r>
            <a:r>
              <a:rPr lang="en-US" sz="2400" b="1" dirty="0">
                <a:latin typeface="Cambria" panose="02040503050406030204" pitchFamily="18" charset="0"/>
                <a:ea typeface="MS Mincho" panose="02020609040205080304" pitchFamily="49" charset="-128"/>
                <a:cs typeface="Times New Roman" panose="02020603050405020304" pitchFamily="18" charset="0"/>
              </a:rPr>
              <a:t>, 2002, pp. 4). </a:t>
            </a:r>
            <a:endParaRPr lang="en-US" sz="2400" dirty="0">
              <a:latin typeface="Cambria" panose="02040503050406030204" pitchFamily="18" charset="0"/>
              <a:ea typeface="MS Mincho" panose="02020609040205080304" pitchFamily="49" charset="-128"/>
              <a:cs typeface="Times New Roman" panose="02020603050405020304" pitchFamily="18" charset="0"/>
            </a:endParaRPr>
          </a:p>
          <a:p>
            <a:r>
              <a:rPr lang="en-US" sz="1350" b="1" dirty="0">
                <a:latin typeface="Cambria" panose="02040503050406030204" pitchFamily="18" charset="0"/>
                <a:ea typeface="MS Mincho" panose="02020609040205080304" pitchFamily="49" charset="-128"/>
                <a:cs typeface="Times New Roman" panose="02020603050405020304" pitchFamily="18" charset="0"/>
              </a:rPr>
              <a:t> </a:t>
            </a:r>
            <a:endParaRPr lang="en-US" sz="75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5" name="Content Placeholder 4">
            <a:extLst>
              <a:ext uri="{FF2B5EF4-FFF2-40B4-BE49-F238E27FC236}">
                <a16:creationId xmlns:a16="http://schemas.microsoft.com/office/drawing/2014/main" id="{B8603D2A-5499-3742-AA56-D58778F9E670}"/>
              </a:ext>
            </a:extLst>
          </p:cNvPr>
          <p:cNvSpPr>
            <a:spLocks noGrp="1"/>
          </p:cNvSpPr>
          <p:nvPr>
            <p:ph idx="1"/>
          </p:nvPr>
        </p:nvSpPr>
        <p:spPr>
          <a:xfrm>
            <a:off x="204850" y="189571"/>
            <a:ext cx="8763989" cy="6512311"/>
          </a:xfrm>
          <a:solidFill>
            <a:schemeClr val="tx1">
              <a:lumMod val="50000"/>
            </a:schemeClr>
          </a:solidFill>
        </p:spPr>
        <p:txBody>
          <a:bodyPr>
            <a:noAutofit/>
          </a:bodyPr>
          <a:lstStyle/>
          <a:p>
            <a:pPr marL="0" indent="0" algn="ctr">
              <a:buNone/>
            </a:pPr>
            <a:r>
              <a:rPr lang="en-US" sz="2800" b="1" dirty="0">
                <a:solidFill>
                  <a:schemeClr val="tx1"/>
                </a:solidFill>
                <a:latin typeface="Cambria" panose="02040503050406030204" pitchFamily="18" charset="0"/>
              </a:rPr>
              <a:t>Moving From Trauma Informed Care to Healing Centered Care – Natalie Clark  </a:t>
            </a:r>
          </a:p>
          <a:p>
            <a:pPr marL="0" indent="0">
              <a:buNone/>
            </a:pPr>
            <a:endParaRPr lang="en-US" sz="2000" dirty="0">
              <a:solidFill>
                <a:schemeClr val="tx1"/>
              </a:solidFill>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en-US" sz="20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marL="0" indent="0" algn="ctr">
              <a:buNone/>
            </a:pPr>
            <a:r>
              <a:rPr lang="en-US" sz="2000" b="1" dirty="0">
                <a:latin typeface="Cambria" panose="02040503050406030204" pitchFamily="18" charset="0"/>
                <a:ea typeface="MS Mincho" panose="02020609040205080304" pitchFamily="49" charset="-128"/>
                <a:cs typeface="Times New Roman" panose="02020603050405020304" pitchFamily="18" charset="0"/>
              </a:rPr>
              <a:t>ABC’s of Self Care - </a:t>
            </a:r>
            <a:r>
              <a:rPr lang="en-US" sz="2000" b="1" dirty="0">
                <a:latin typeface="Cambria" panose="02040503050406030204" pitchFamily="18" charset="0"/>
                <a:ea typeface="MS Mincho" panose="02020609040205080304" pitchFamily="49" charset="-128"/>
                <a:cs typeface="Times New Roman" panose="02020603050405020304" pitchFamily="18" charset="0"/>
                <a:hlinkClick r:id="rId2">
                  <a:extLst>
                    <a:ext uri="{A12FA001-AC4F-418D-AE19-62706E023703}">
                      <ahyp:hlinkClr xmlns:ahyp="http://schemas.microsoft.com/office/drawing/2018/hyperlinkcolor" val="tx"/>
                    </a:ext>
                  </a:extLst>
                </a:hlinkClick>
              </a:rPr>
              <a:t>https://youtu.be/BXvxezGpXbc</a:t>
            </a:r>
            <a:endParaRPr lang="en-US" sz="2000" b="1" dirty="0">
              <a:latin typeface="Cambria" panose="02040503050406030204" pitchFamily="18" charset="0"/>
              <a:ea typeface="MS Mincho" panose="02020609040205080304" pitchFamily="49" charset="-128"/>
              <a:cs typeface="Times New Roman" panose="02020603050405020304" pitchFamily="18" charset="0"/>
            </a:endParaRPr>
          </a:p>
          <a:p>
            <a:pPr marL="0" indent="0" algn="ctr">
              <a:buNone/>
            </a:pPr>
            <a:r>
              <a:rPr lang="en-US" sz="2000" b="1" dirty="0">
                <a:latin typeface="Cambria" panose="02040503050406030204" pitchFamily="18" charset="0"/>
                <a:ea typeface="MS Mincho" panose="02020609040205080304" pitchFamily="49" charset="-128"/>
                <a:cs typeface="Times New Roman" panose="02020603050405020304" pitchFamily="18" charset="0"/>
              </a:rPr>
              <a:t>Trauma Informed Practice with Indigenous People Across the Lifespan - </a:t>
            </a:r>
            <a:r>
              <a:rPr lang="en-US" sz="2000" b="1" dirty="0">
                <a:latin typeface="Cambria" panose="02040503050406030204" pitchFamily="18" charset="0"/>
                <a:ea typeface="MS Mincho" panose="02020609040205080304" pitchFamily="49" charset="-128"/>
                <a:cs typeface="Times New Roman" panose="02020603050405020304" pitchFamily="18" charset="0"/>
                <a:hlinkClick r:id="rId3">
                  <a:extLst>
                    <a:ext uri="{A12FA001-AC4F-418D-AE19-62706E023703}">
                      <ahyp:hlinkClr xmlns:ahyp="http://schemas.microsoft.com/office/drawing/2018/hyperlinkcolor" val="tx"/>
                    </a:ext>
                  </a:extLst>
                </a:hlinkClick>
              </a:rPr>
              <a:t>https://youtu.be/Ul71hyrAW-A</a:t>
            </a:r>
          </a:p>
          <a:p>
            <a:pPr marL="0" indent="0" algn="ctr">
              <a:buNone/>
            </a:pPr>
            <a:endParaRPr lang="en-US" sz="1000" b="1" dirty="0">
              <a:latin typeface="Cambria" panose="02040503050406030204" pitchFamily="18" charset="0"/>
              <a:ea typeface="MS Mincho" panose="02020609040205080304" pitchFamily="49" charset="-128"/>
              <a:cs typeface="Times New Roman" panose="02020603050405020304" pitchFamily="18" charset="0"/>
            </a:endParaRPr>
          </a:p>
          <a:p>
            <a:pPr marL="0" indent="0" algn="ctr">
              <a:buNone/>
            </a:pPr>
            <a:endParaRPr lang="en-US" sz="1000"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4" name="Picture 3">
            <a:extLst>
              <a:ext uri="{FF2B5EF4-FFF2-40B4-BE49-F238E27FC236}">
                <a16:creationId xmlns:a16="http://schemas.microsoft.com/office/drawing/2014/main" id="{62C87CD8-F97C-8B4E-AFBB-C94F9A292322}"/>
              </a:ext>
            </a:extLst>
          </p:cNvPr>
          <p:cNvPicPr>
            <a:picLocks noChangeAspect="1"/>
          </p:cNvPicPr>
          <p:nvPr/>
        </p:nvPicPr>
        <p:blipFill>
          <a:blip r:embed="rId4"/>
          <a:stretch>
            <a:fillRect/>
          </a:stretch>
        </p:blipFill>
        <p:spPr>
          <a:xfrm>
            <a:off x="2801111" y="1199906"/>
            <a:ext cx="3571466" cy="2008949"/>
          </a:xfrm>
          <a:prstGeom prst="rect">
            <a:avLst/>
          </a:prstGeom>
        </p:spPr>
      </p:pic>
      <p:sp>
        <p:nvSpPr>
          <p:cNvPr id="3" name="TextBox 2">
            <a:extLst>
              <a:ext uri="{FF2B5EF4-FFF2-40B4-BE49-F238E27FC236}">
                <a16:creationId xmlns:a16="http://schemas.microsoft.com/office/drawing/2014/main" id="{3F043DED-DF65-3D41-94C6-1472A4899C48}"/>
              </a:ext>
            </a:extLst>
          </p:cNvPr>
          <p:cNvSpPr txBox="1"/>
          <p:nvPr/>
        </p:nvSpPr>
        <p:spPr>
          <a:xfrm>
            <a:off x="403761" y="4903549"/>
            <a:ext cx="8182099" cy="1631216"/>
          </a:xfrm>
          <a:prstGeom prst="rect">
            <a:avLst/>
          </a:prstGeom>
          <a:noFill/>
        </p:spPr>
        <p:txBody>
          <a:bodyPr wrap="square" rtlCol="0">
            <a:spAutoFit/>
          </a:bodyPr>
          <a:lstStyle/>
          <a:p>
            <a:r>
              <a:rPr lang="en-US" sz="2000" b="1" dirty="0"/>
              <a:t>We often discuss trauma as an individual personal problem. But healing-centered engagement means contextualizing the widescale collective harm many communities experience and thinking through the actions groups can take together to chip away at societal root causes. It de-centers trauma and centers healing. </a:t>
            </a:r>
          </a:p>
        </p:txBody>
      </p:sp>
    </p:spTree>
    <p:extLst>
      <p:ext uri="{BB962C8B-B14F-4D97-AF65-F5344CB8AC3E}">
        <p14:creationId xmlns:p14="http://schemas.microsoft.com/office/powerpoint/2010/main" val="2385364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9C86A-5318-A949-916B-BF0BE6CBCD2D}"/>
              </a:ext>
            </a:extLst>
          </p:cNvPr>
          <p:cNvSpPr>
            <a:spLocks noGrp="1"/>
          </p:cNvSpPr>
          <p:nvPr>
            <p:ph type="title"/>
          </p:nvPr>
        </p:nvSpPr>
        <p:spPr/>
        <p:txBody>
          <a:bodyPr/>
          <a:lstStyle/>
          <a:p>
            <a:pPr algn="ctr"/>
            <a:r>
              <a:rPr lang="en-US" b="1" dirty="0"/>
              <a:t>TIC and HCE Principles</a:t>
            </a:r>
          </a:p>
        </p:txBody>
      </p:sp>
      <p:sp>
        <p:nvSpPr>
          <p:cNvPr id="3" name="Content Placeholder 2">
            <a:extLst>
              <a:ext uri="{FF2B5EF4-FFF2-40B4-BE49-F238E27FC236}">
                <a16:creationId xmlns:a16="http://schemas.microsoft.com/office/drawing/2014/main" id="{1630429E-8CF6-1649-B7EF-0068540868AF}"/>
              </a:ext>
            </a:extLst>
          </p:cNvPr>
          <p:cNvSpPr>
            <a:spLocks noGrp="1"/>
          </p:cNvSpPr>
          <p:nvPr>
            <p:ph idx="1"/>
          </p:nvPr>
        </p:nvSpPr>
        <p:spPr>
          <a:xfrm>
            <a:off x="628650" y="1543792"/>
            <a:ext cx="7886700" cy="4383789"/>
          </a:xfrm>
        </p:spPr>
        <p:txBody>
          <a:bodyPr>
            <a:normAutofit fontScale="85000" lnSpcReduction="10000"/>
          </a:bodyPr>
          <a:lstStyle/>
          <a:p>
            <a:pPr marL="0" indent="0">
              <a:buNone/>
            </a:pPr>
            <a:endParaRPr lang="en-US" dirty="0"/>
          </a:p>
          <a:p>
            <a:pPr marL="0">
              <a:lnSpc>
                <a:spcPct val="100000"/>
              </a:lnSpc>
              <a:spcBef>
                <a:spcPts val="0"/>
              </a:spcBef>
            </a:pPr>
            <a:r>
              <a:rPr lang="en-US" b="1" dirty="0"/>
              <a:t>Promote a sense of safety/trust. –shared attention,</a:t>
            </a:r>
          </a:p>
          <a:p>
            <a:pPr marL="0" indent="0">
              <a:lnSpc>
                <a:spcPct val="100000"/>
              </a:lnSpc>
              <a:spcBef>
                <a:spcPts val="0"/>
              </a:spcBef>
              <a:buNone/>
            </a:pPr>
            <a:r>
              <a:rPr lang="en-US" b="1" dirty="0"/>
              <a:t>    mirroring, co-regulation, </a:t>
            </a:r>
          </a:p>
          <a:p>
            <a:pPr marL="0">
              <a:lnSpc>
                <a:spcPct val="100000"/>
              </a:lnSpc>
              <a:spcBef>
                <a:spcPts val="0"/>
              </a:spcBef>
            </a:pPr>
            <a:r>
              <a:rPr lang="en-US" b="1" dirty="0"/>
              <a:t>Promote calming/emotional regulation and co-regulation.</a:t>
            </a:r>
          </a:p>
          <a:p>
            <a:pPr marL="0">
              <a:lnSpc>
                <a:spcPct val="100000"/>
              </a:lnSpc>
              <a:spcBef>
                <a:spcPts val="0"/>
              </a:spcBef>
            </a:pPr>
            <a:r>
              <a:rPr lang="en-US" b="1" dirty="0"/>
              <a:t>Promote a sense of self-efficacy and collective</a:t>
            </a:r>
          </a:p>
          <a:p>
            <a:pPr marL="0" indent="0">
              <a:lnSpc>
                <a:spcPct val="100000"/>
              </a:lnSpc>
              <a:spcBef>
                <a:spcPts val="0"/>
              </a:spcBef>
              <a:buNone/>
            </a:pPr>
            <a:r>
              <a:rPr lang="en-US" b="1" dirty="0"/>
              <a:t>    efficacy/empowerment.</a:t>
            </a:r>
          </a:p>
          <a:p>
            <a:pPr marL="0">
              <a:lnSpc>
                <a:spcPct val="100000"/>
              </a:lnSpc>
              <a:spcBef>
                <a:spcPts val="0"/>
              </a:spcBef>
            </a:pPr>
            <a:r>
              <a:rPr lang="en-US" b="1" dirty="0"/>
              <a:t>Promote connectedness.</a:t>
            </a:r>
          </a:p>
          <a:p>
            <a:pPr marL="0">
              <a:lnSpc>
                <a:spcPct val="100000"/>
              </a:lnSpc>
              <a:spcBef>
                <a:spcPts val="0"/>
              </a:spcBef>
            </a:pPr>
            <a:r>
              <a:rPr lang="en-US" b="1" dirty="0"/>
              <a:t>Instilling hope.</a:t>
            </a:r>
          </a:p>
          <a:p>
            <a:pPr marL="0">
              <a:lnSpc>
                <a:spcPct val="100000"/>
              </a:lnSpc>
              <a:spcBef>
                <a:spcPts val="0"/>
              </a:spcBef>
            </a:pPr>
            <a:r>
              <a:rPr lang="en-US" b="1" dirty="0"/>
              <a:t>Promoting compassion, a sense of belonging, and love.</a:t>
            </a:r>
          </a:p>
          <a:p>
            <a:pPr marL="0">
              <a:lnSpc>
                <a:spcPct val="100000"/>
              </a:lnSpc>
              <a:spcBef>
                <a:spcPts val="0"/>
              </a:spcBef>
            </a:pPr>
            <a:r>
              <a:rPr lang="en-US" b="1" dirty="0"/>
              <a:t>Promoting community well-being &amp; collaboration (shared</a:t>
            </a:r>
          </a:p>
          <a:p>
            <a:pPr marL="0" indent="0">
              <a:lnSpc>
                <a:spcPct val="100000"/>
              </a:lnSpc>
              <a:spcBef>
                <a:spcPts val="0"/>
              </a:spcBef>
              <a:buNone/>
            </a:pPr>
            <a:r>
              <a:rPr lang="en-US" b="1" dirty="0"/>
              <a:t>    decision making).</a:t>
            </a:r>
          </a:p>
          <a:p>
            <a:pPr marL="0">
              <a:lnSpc>
                <a:spcPct val="100000"/>
              </a:lnSpc>
              <a:spcBef>
                <a:spcPts val="0"/>
              </a:spcBef>
            </a:pPr>
            <a:r>
              <a:rPr lang="en-US" b="1" dirty="0"/>
              <a:t>Using an equity lens; addresses inequalities</a:t>
            </a:r>
          </a:p>
          <a:p>
            <a:endParaRPr lang="en-US" dirty="0"/>
          </a:p>
          <a:p>
            <a:endParaRPr lang="en-US" dirty="0"/>
          </a:p>
        </p:txBody>
      </p:sp>
    </p:spTree>
    <p:extLst>
      <p:ext uri="{BB962C8B-B14F-4D97-AF65-F5344CB8AC3E}">
        <p14:creationId xmlns:p14="http://schemas.microsoft.com/office/powerpoint/2010/main" val="40088458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1684</TotalTime>
  <Words>2495</Words>
  <Application>Microsoft Macintosh PowerPoint</Application>
  <PresentationFormat>On-screen Show (4:3)</PresentationFormat>
  <Paragraphs>188</Paragraphs>
  <Slides>25</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MS Mincho</vt:lpstr>
      <vt:lpstr>Arial</vt:lpstr>
      <vt:lpstr>Calibri</vt:lpstr>
      <vt:lpstr>Calibri Light</vt:lpstr>
      <vt:lpstr>Cambria</vt:lpstr>
      <vt:lpstr>Candara</vt:lpstr>
      <vt:lpstr>Times New Roman</vt:lpstr>
      <vt:lpstr>Trebuchet MS</vt:lpstr>
      <vt:lpstr>Office Theme</vt:lpstr>
      <vt:lpstr>PowerPoint Presentation</vt:lpstr>
      <vt:lpstr>PowerPoint Presentation</vt:lpstr>
      <vt:lpstr>PowerPoint Presentation</vt:lpstr>
      <vt:lpstr>The 5 C’s for Healing  Centered Engagement</vt:lpstr>
      <vt:lpstr>Trauma and College Students</vt:lpstr>
      <vt:lpstr>PowerPoint Presentation</vt:lpstr>
      <vt:lpstr>PowerPoint Presentation</vt:lpstr>
      <vt:lpstr>PowerPoint Presentation</vt:lpstr>
      <vt:lpstr>TIC and HCE Principles</vt:lpstr>
      <vt:lpstr>PowerPoint Presentation</vt:lpstr>
      <vt:lpstr>PowerPoint Presentation</vt:lpstr>
      <vt:lpstr>Being A Good Relative</vt:lpstr>
      <vt:lpstr>PowerPoint Presentation</vt:lpstr>
      <vt:lpstr>PowerPoint Presentation</vt:lpstr>
      <vt:lpstr> Trauma disconnects us… So how do we cultivate connection?</vt:lpstr>
      <vt:lpstr>Stress Response &amp;  Trauma Triggers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117</cp:revision>
  <dcterms:created xsi:type="dcterms:W3CDTF">2019-05-06T23:25:33Z</dcterms:created>
  <dcterms:modified xsi:type="dcterms:W3CDTF">2022-06-21T20:59:34Z</dcterms:modified>
</cp:coreProperties>
</file>