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1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6.xml" ContentType="application/vnd.openxmlformats-officedocument.drawingml.chart+xml"/>
  <Override PartName="/ppt/theme/themeOverride2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rawings/drawing1.xml" ContentType="application/vnd.openxmlformats-officedocument.drawingml.chartshapes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3.xml" ContentType="application/vnd.openxmlformats-officedocument.themeOverr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13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drawings/drawing2.xml" ContentType="application/vnd.openxmlformats-officedocument.drawingml.chartshapes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48" r:id="rId4"/>
  </p:sldMasterIdLst>
  <p:notesMasterIdLst>
    <p:notesMasterId r:id="rId68"/>
  </p:notesMasterIdLst>
  <p:handoutMasterIdLst>
    <p:handoutMasterId r:id="rId69"/>
  </p:handoutMasterIdLst>
  <p:sldIdLst>
    <p:sldId id="492" r:id="rId5"/>
    <p:sldId id="486" r:id="rId6"/>
    <p:sldId id="612" r:id="rId7"/>
    <p:sldId id="677" r:id="rId8"/>
    <p:sldId id="641" r:id="rId9"/>
    <p:sldId id="642" r:id="rId10"/>
    <p:sldId id="496" r:id="rId11"/>
    <p:sldId id="699" r:id="rId12"/>
    <p:sldId id="567" r:id="rId13"/>
    <p:sldId id="536" r:id="rId14"/>
    <p:sldId id="500" r:id="rId15"/>
    <p:sldId id="501" r:id="rId16"/>
    <p:sldId id="643" r:id="rId17"/>
    <p:sldId id="569" r:id="rId18"/>
    <p:sldId id="570" r:id="rId19"/>
    <p:sldId id="571" r:id="rId20"/>
    <p:sldId id="572" r:id="rId21"/>
    <p:sldId id="285" r:id="rId22"/>
    <p:sldId id="661" r:id="rId23"/>
    <p:sldId id="660" r:id="rId24"/>
    <p:sldId id="611" r:id="rId25"/>
    <p:sldId id="649" r:id="rId26"/>
    <p:sldId id="687" r:id="rId27"/>
    <p:sldId id="645" r:id="rId28"/>
    <p:sldId id="540" r:id="rId29"/>
    <p:sldId id="580" r:id="rId30"/>
    <p:sldId id="541" r:id="rId31"/>
    <p:sldId id="564" r:id="rId32"/>
    <p:sldId id="666" r:id="rId33"/>
    <p:sldId id="297" r:id="rId34"/>
    <p:sldId id="676" r:id="rId35"/>
    <p:sldId id="673" r:id="rId36"/>
    <p:sldId id="646" r:id="rId37"/>
    <p:sldId id="582" r:id="rId38"/>
    <p:sldId id="583" r:id="rId39"/>
    <p:sldId id="627" r:id="rId40"/>
    <p:sldId id="584" r:id="rId41"/>
    <p:sldId id="647" r:id="rId42"/>
    <p:sldId id="634" r:id="rId43"/>
    <p:sldId id="689" r:id="rId44"/>
    <p:sldId id="621" r:id="rId45"/>
    <p:sldId id="655" r:id="rId46"/>
    <p:sldId id="543" r:id="rId47"/>
    <p:sldId id="544" r:id="rId48"/>
    <p:sldId id="545" r:id="rId49"/>
    <p:sldId id="674" r:id="rId50"/>
    <p:sldId id="548" r:id="rId51"/>
    <p:sldId id="551" r:id="rId52"/>
    <p:sldId id="630" r:id="rId53"/>
    <p:sldId id="553" r:id="rId54"/>
    <p:sldId id="588" r:id="rId55"/>
    <p:sldId id="589" r:id="rId56"/>
    <p:sldId id="590" r:id="rId57"/>
    <p:sldId id="622" r:id="rId58"/>
    <p:sldId id="560" r:id="rId59"/>
    <p:sldId id="413" r:id="rId60"/>
    <p:sldId id="688" r:id="rId61"/>
    <p:sldId id="654" r:id="rId62"/>
    <p:sldId id="672" r:id="rId63"/>
    <p:sldId id="701" r:id="rId64"/>
    <p:sldId id="587" r:id="rId65"/>
    <p:sldId id="700" r:id="rId66"/>
    <p:sldId id="563" r:id="rId6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6772"/>
    <a:srgbClr val="404040"/>
    <a:srgbClr val="0539D0"/>
    <a:srgbClr val="1D2737"/>
    <a:srgbClr val="3468FA"/>
    <a:srgbClr val="134FF9"/>
    <a:srgbClr val="0643F0"/>
    <a:srgbClr val="0535BB"/>
    <a:srgbClr val="606060"/>
    <a:srgbClr val="1130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32"/>
    <p:restoredTop sz="96014"/>
  </p:normalViewPr>
  <p:slideViewPr>
    <p:cSldViewPr snapToGrid="0" snapToObjects="1">
      <p:cViewPr varScale="1">
        <p:scale>
          <a:sx n="89" d="100"/>
          <a:sy n="89" d="100"/>
        </p:scale>
        <p:origin x="84" y="66"/>
      </p:cViewPr>
      <p:guideLst>
        <p:guide orient="horz" pos="2592"/>
        <p:guide pos="3840"/>
      </p:guideLst>
    </p:cSldViewPr>
  </p:slideViewPr>
  <p:outlineViewPr>
    <p:cViewPr>
      <p:scale>
        <a:sx n="30" d="100"/>
        <a:sy n="30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7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chartUserShapes" Target="../drawings/drawing1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wftaylor\Documents\Timothy%20Renick\Perimeter%20College%20three%20year%20graduation%20rates.xlsx" TargetMode="Externa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chartUserShapes" Target="../drawings/drawing2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2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rgbClr val="5B6772"/>
                </a:solidFill>
                <a:latin typeface="+mn-lt"/>
                <a:ea typeface="+mn-ea"/>
                <a:cs typeface="+mn-cs"/>
              </a:defRPr>
            </a:pPr>
            <a:r>
              <a:rPr lang="en-US" sz="1600" b="1" dirty="0">
                <a:solidFill>
                  <a:srgbClr val="5B6772"/>
                </a:solidFill>
                <a:latin typeface="Century Gothic" charset="0"/>
                <a:ea typeface="Century Gothic" charset="0"/>
                <a:cs typeface="Century Gothic" charset="0"/>
              </a:rPr>
              <a:t>Baccalaureate Degree Attainment</a:t>
            </a:r>
            <a:r>
              <a:rPr lang="en-US" sz="1600" b="1" baseline="0" dirty="0">
                <a:solidFill>
                  <a:srgbClr val="5B6772"/>
                </a:solidFill>
                <a:latin typeface="Century Gothic" charset="0"/>
                <a:ea typeface="Century Gothic" charset="0"/>
                <a:cs typeface="Century Gothic" charset="0"/>
              </a:rPr>
              <a:t> b</a:t>
            </a:r>
            <a:r>
              <a:rPr lang="en-US" sz="1600" b="1" dirty="0">
                <a:solidFill>
                  <a:srgbClr val="5B6772"/>
                </a:solidFill>
                <a:latin typeface="Century Gothic" charset="0"/>
                <a:ea typeface="Century Gothic" charset="0"/>
                <a:cs typeface="Century Gothic" charset="0"/>
              </a:rPr>
              <a:t>y</a:t>
            </a:r>
            <a:r>
              <a:rPr lang="en-US" sz="1600" b="1" baseline="0" dirty="0">
                <a:solidFill>
                  <a:srgbClr val="5B6772"/>
                </a:solidFill>
                <a:latin typeface="Century Gothic" charset="0"/>
                <a:ea typeface="Century Gothic" charset="0"/>
                <a:cs typeface="Century Gothic" charset="0"/>
              </a:rPr>
              <a:t> Age 24 by Family Income Quartile</a:t>
            </a:r>
            <a:endParaRPr lang="en-US" sz="1600" b="1" dirty="0">
              <a:solidFill>
                <a:srgbClr val="5B6772"/>
              </a:solidFill>
              <a:latin typeface="Century Gothic" charset="0"/>
              <a:ea typeface="Century Gothic" charset="0"/>
              <a:cs typeface="Century Gothic" charset="0"/>
            </a:endParaRPr>
          </a:p>
        </c:rich>
      </c:tx>
      <c:layout>
        <c:manualLayout>
          <c:xMode val="edge"/>
          <c:yMode val="edge"/>
          <c:x val="7.7013002749724405E-2"/>
          <c:y val="2.40365234026784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rgbClr val="5B677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0026907029503"/>
          <c:y val="9.8946443219107505E-2"/>
          <c:w val="0.85692427303179197"/>
          <c:h val="0.830850821008149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xVal>
          <c:yVal>
            <c:numRef>
              <c:f>Sheet1!$B$2:$B$5</c:f>
              <c:numCache>
                <c:formatCode>0%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5DE-468E-9A29-17CC2A0D13D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xVal>
          <c:yVal>
            <c:numRef>
              <c:f>Sheet1!$C$2:$C$5</c:f>
              <c:numCache>
                <c:formatCode>0%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5DE-468E-9A29-17CC2A0D13D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xVal>
          <c:yVal>
            <c:numRef>
              <c:f>Sheet1!$D$2:$D$5</c:f>
              <c:numCache>
                <c:formatCode>0%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55DE-468E-9A29-17CC2A0D13D3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4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xVal>
          <c:yVal>
            <c:numRef>
              <c:f>Sheet1!$E$2:$E$5</c:f>
              <c:numCache>
                <c:formatCode>0%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55DE-468E-9A29-17CC2A0D13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78446096"/>
        <c:axId val="1385250368"/>
      </c:scatterChart>
      <c:valAx>
        <c:axId val="1878446096"/>
        <c:scaling>
          <c:orientation val="minMax"/>
          <c:max val="2005"/>
          <c:min val="1970"/>
        </c:scaling>
        <c:delete val="0"/>
        <c:axPos val="b"/>
        <c:numFmt formatCode="General" sourceLinked="1"/>
        <c:majorTickMark val="cross"/>
        <c:minorTickMark val="cross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5B6772"/>
                </a:solidFill>
                <a:latin typeface="Century Gothic" charset="0"/>
                <a:ea typeface="Century Gothic" charset="0"/>
                <a:cs typeface="Century Gothic" charset="0"/>
              </a:defRPr>
            </a:pPr>
            <a:endParaRPr lang="en-US"/>
          </a:p>
        </c:txPr>
        <c:crossAx val="1385250368"/>
        <c:crossesAt val="0"/>
        <c:crossBetween val="midCat"/>
      </c:valAx>
      <c:valAx>
        <c:axId val="1385250368"/>
        <c:scaling>
          <c:orientation val="minMax"/>
          <c:max val="90"/>
        </c:scaling>
        <c:delete val="0"/>
        <c:axPos val="l"/>
        <c:majorGridlines>
          <c:spPr>
            <a:ln w="9525" cap="flat" cmpd="sng" algn="ctr">
              <a:solidFill>
                <a:srgbClr val="5B6772">
                  <a:alpha val="27000"/>
                </a:srgb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rgbClr val="5B677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dirty="0">
                    <a:solidFill>
                      <a:srgbClr val="5B6772"/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Bachelor’s Degree Attainment Rate</a:t>
                </a:r>
              </a:p>
              <a:p>
                <a:pPr>
                  <a:defRPr>
                    <a:solidFill>
                      <a:srgbClr val="5B6772"/>
                    </a:solidFill>
                  </a:defRPr>
                </a:pPr>
                <a:r>
                  <a:rPr lang="en-US" sz="1200" dirty="0">
                    <a:solidFill>
                      <a:srgbClr val="5B6772"/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(moving</a:t>
                </a:r>
                <a:r>
                  <a:rPr lang="en-US" sz="1200" baseline="0" dirty="0">
                    <a:solidFill>
                      <a:srgbClr val="5B6772"/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 3-year average)</a:t>
                </a:r>
                <a:endParaRPr lang="en-US" sz="1200" dirty="0">
                  <a:solidFill>
                    <a:srgbClr val="5B6772"/>
                  </a:solidFill>
                  <a:latin typeface="Century Gothic" charset="0"/>
                  <a:ea typeface="Century Gothic" charset="0"/>
                  <a:cs typeface="Century Gothic" charset="0"/>
                </a:endParaRPr>
              </a:p>
            </c:rich>
          </c:tx>
          <c:layout>
            <c:manualLayout>
              <c:xMode val="edge"/>
              <c:yMode val="edge"/>
              <c:x val="1.18360278332013E-2"/>
              <c:y val="0.2579141672783050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rgbClr val="5B677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>
            <a:solidFill>
              <a:srgbClr val="1D272D">
                <a:alpha val="27000"/>
              </a:srgb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1D2737"/>
                </a:solidFill>
                <a:latin typeface="Century Gothic" charset="0"/>
                <a:ea typeface="Century Gothic" charset="0"/>
                <a:cs typeface="Century Gothic" charset="0"/>
              </a:defRPr>
            </a:pPr>
            <a:endParaRPr lang="en-US"/>
          </a:p>
        </c:txPr>
        <c:crossAx val="1878446096"/>
        <c:crosses val="autoZero"/>
        <c:crossBetween val="midCat"/>
        <c:majorUnit val="1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2772604247429"/>
          <c:y val="0.16694822120868399"/>
          <c:w val="0.77054794520547898"/>
          <c:h val="0.65153255558829704"/>
        </c:manualLayout>
      </c:layout>
      <c:barChart>
        <c:barDir val="bar"/>
        <c:grouping val="clustered"/>
        <c:varyColors val="0"/>
        <c:ser>
          <c:idx val="1"/>
          <c:order val="0"/>
          <c:tx>
            <c:strRef>
              <c:f>Sheet1!$A$2</c:f>
              <c:strCache>
                <c:ptCount val="1"/>
                <c:pt idx="0">
                  <c:v>Category1</c:v>
                </c:pt>
              </c:strCache>
            </c:strRef>
          </c:tx>
          <c:spPr>
            <a:solidFill>
              <a:srgbClr val="0539A6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539A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626-4447-81C9-45A20091B160}"/>
              </c:ext>
            </c:extLst>
          </c:dPt>
          <c:dPt>
            <c:idx val="1"/>
            <c:invertIfNegative val="0"/>
            <c:bubble3D val="0"/>
            <c:spPr>
              <a:solidFill>
                <a:srgbClr val="0539A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626-4447-81C9-45A20091B160}"/>
              </c:ext>
            </c:extLst>
          </c:dPt>
          <c:dPt>
            <c:idx val="2"/>
            <c:invertIfNegative val="0"/>
            <c:bubble3D val="0"/>
            <c:spPr>
              <a:solidFill>
                <a:srgbClr val="5B677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626-4447-81C9-45A20091B160}"/>
              </c:ext>
            </c:extLst>
          </c:dPt>
          <c:dPt>
            <c:idx val="3"/>
            <c:invertIfNegative val="0"/>
            <c:bubble3D val="0"/>
            <c:spPr>
              <a:solidFill>
                <a:srgbClr val="5B677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0626-4447-81C9-45A20091B160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800" b="1" i="0" u="none" strike="noStrike" kern="1200" baseline="0">
                      <a:solidFill>
                        <a:srgbClr val="D81E00"/>
                      </a:solidFill>
                      <a:latin typeface="Century Gothic" charset="0"/>
                      <a:ea typeface="Century Gothic" charset="0"/>
                      <a:cs typeface="Century Gothic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0626-4447-81C9-45A20091B160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800" b="1" i="0" u="none" strike="noStrike" kern="1200" baseline="0">
                      <a:solidFill>
                        <a:srgbClr val="D81E00"/>
                      </a:solidFill>
                      <a:latin typeface="Century Gothic" charset="0"/>
                      <a:ea typeface="Century Gothic" charset="0"/>
                      <a:cs typeface="Century Gothic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0626-4447-81C9-45A20091B160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800" b="1" i="0" u="none" strike="noStrike" kern="1200" baseline="0">
                      <a:solidFill>
                        <a:srgbClr val="5B6772"/>
                      </a:solidFill>
                      <a:latin typeface="Century Gothic" charset="0"/>
                      <a:ea typeface="Century Gothic" charset="0"/>
                      <a:cs typeface="Century Gothic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0626-4447-81C9-45A20091B160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800" b="1" i="0" u="none" strike="noStrike" kern="1200" baseline="0">
                      <a:solidFill>
                        <a:srgbClr val="5B6772"/>
                      </a:solidFill>
                      <a:latin typeface="Century Gothic" charset="0"/>
                      <a:ea typeface="Century Gothic" charset="0"/>
                      <a:cs typeface="Century Gothic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0626-4447-81C9-45A20091B16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rgbClr val="5B6772"/>
                    </a:solidFill>
                    <a:latin typeface="Century Gothic" charset="0"/>
                    <a:ea typeface="Century Gothic" charset="0"/>
                    <a:cs typeface="Century Gothic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Sheet1!$B$1:$E$1</c:f>
              <c:strCache>
                <c:ptCount val="4"/>
                <c:pt idx="0">
                  <c:v>Fall 2013</c:v>
                </c:pt>
                <c:pt idx="1">
                  <c:v>Fall 2012</c:v>
                </c:pt>
                <c:pt idx="2">
                  <c:v>Fall 2011</c:v>
                </c:pt>
                <c:pt idx="3">
                  <c:v>Fall 2010</c:v>
                </c:pt>
              </c:strCache>
            </c:strRef>
          </c:cat>
          <c:val>
            <c:numRef>
              <c:f>Sheet1!$B$2:$E$2</c:f>
              <c:numCache>
                <c:formatCode>0.0%</c:formatCode>
                <c:ptCount val="4"/>
                <c:pt idx="0">
                  <c:v>0.89</c:v>
                </c:pt>
                <c:pt idx="1">
                  <c:v>0.879</c:v>
                </c:pt>
                <c:pt idx="2">
                  <c:v>0.84599999999999997</c:v>
                </c:pt>
                <c:pt idx="3">
                  <c:v>0.83399999999999996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626-4447-81C9-45A20091B16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2"/>
        <c:overlap val="-69"/>
        <c:axId val="1873099872"/>
        <c:axId val="1873104656"/>
      </c:barChart>
      <c:catAx>
        <c:axId val="187309987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1D274F"/>
                </a:solidFill>
                <a:latin typeface="Century Gothic" charset="0"/>
                <a:ea typeface="Century Gothic" charset="0"/>
                <a:cs typeface="Century Gothic" charset="0"/>
              </a:defRPr>
            </a:pPr>
            <a:endParaRPr lang="en-US"/>
          </a:p>
        </c:txPr>
        <c:crossAx val="1873104656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873104656"/>
        <c:scaling>
          <c:orientation val="minMax"/>
          <c:max val="1"/>
          <c:min val="0.8"/>
        </c:scaling>
        <c:delete val="1"/>
        <c:axPos val="b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crossAx val="1873099872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1D274F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0" i="0" u="none" strike="noStrike" kern="1200" spc="0" baseline="0">
                <a:solidFill>
                  <a:srgbClr val="5B6772"/>
                </a:solidFill>
                <a:latin typeface="+mn-lt"/>
                <a:ea typeface="+mn-ea"/>
                <a:cs typeface="+mn-cs"/>
              </a:defRPr>
            </a:pPr>
            <a:r>
              <a:rPr lang="en-US" sz="1800" b="1" i="0" baseline="0" dirty="0">
                <a:effectLst/>
                <a:latin typeface="Century Gothic" charset="0"/>
                <a:ea typeface="Century Gothic" charset="0"/>
                <a:cs typeface="Century Gothic" charset="0"/>
              </a:rPr>
              <a:t>Credit Hours at Completion: All Bachelors Students</a:t>
            </a:r>
            <a:endParaRPr lang="en-US" b="1" i="0" dirty="0">
              <a:effectLst/>
              <a:latin typeface="Century Gothic" charset="0"/>
              <a:ea typeface="Century Gothic" charset="0"/>
              <a:cs typeface="Century Gothic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862" b="0" i="0" u="none" strike="noStrike" kern="1200" spc="0" baseline="0">
              <a:solidFill>
                <a:srgbClr val="5B677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6084584967369001E-2"/>
          <c:y val="0.136162026484727"/>
          <c:w val="0.90133108046274502"/>
          <c:h val="0.77714946529090601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44450" cap="rnd">
              <a:solidFill>
                <a:srgbClr val="D81E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00000"/>
              </a:solidFill>
              <a:ln w="47625" cap="rnd">
                <a:solidFill>
                  <a:srgbClr val="D81E00"/>
                </a:solidFill>
              </a:ln>
              <a:effectLst/>
            </c:spPr>
          </c:marker>
          <c:dLbls>
            <c:dLbl>
              <c:idx val="5"/>
              <c:layout>
                <c:manualLayout>
                  <c:x val="-3.5666499959292497E-2"/>
                  <c:y val="-6.07369503357357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E4E-4DB6-8E4D-355B8AA84A96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rgbClr val="5B6772"/>
                    </a:solidFill>
                    <a:latin typeface="Century Gothic" charset="0"/>
                    <a:ea typeface="Century Gothic" charset="0"/>
                    <a:cs typeface="Century Gothic" charset="0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</c:f>
              <c:strCache>
                <c:ptCount val="7"/>
                <c:pt idx="0">
                  <c:v>2009-10</c:v>
                </c:pt>
                <c:pt idx="1">
                  <c:v>2010-11</c:v>
                </c:pt>
                <c:pt idx="2">
                  <c:v>2011-12</c:v>
                </c:pt>
                <c:pt idx="3">
                  <c:v>2012-13</c:v>
                </c:pt>
                <c:pt idx="4">
                  <c:v>2013-14</c:v>
                </c:pt>
                <c:pt idx="5">
                  <c:v>2014-15</c:v>
                </c:pt>
                <c:pt idx="6">
                  <c:v>2015-16</c:v>
                </c:pt>
              </c:strCache>
            </c:strRef>
          </c:cat>
          <c:val>
            <c:numRef>
              <c:f>Sheet1!$B$2:$B$8</c:f>
              <c:numCache>
                <c:formatCode>0</c:formatCode>
                <c:ptCount val="7"/>
                <c:pt idx="0">
                  <c:v>140</c:v>
                </c:pt>
                <c:pt idx="1">
                  <c:v>140</c:v>
                </c:pt>
                <c:pt idx="2">
                  <c:v>141</c:v>
                </c:pt>
                <c:pt idx="3">
                  <c:v>141</c:v>
                </c:pt>
                <c:pt idx="4">
                  <c:v>138</c:v>
                </c:pt>
                <c:pt idx="5">
                  <c:v>135</c:v>
                </c:pt>
                <c:pt idx="6">
                  <c:v>133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E4E-4DB6-8E4D-355B8AA84A96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373142768"/>
        <c:axId val="1872980576"/>
      </c:lineChart>
      <c:catAx>
        <c:axId val="1373142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5B6772"/>
                </a:solidFill>
                <a:latin typeface="Century Gothic" charset="0"/>
                <a:ea typeface="Century Gothic" charset="0"/>
                <a:cs typeface="Century Gothic" charset="0"/>
              </a:defRPr>
            </a:pPr>
            <a:endParaRPr lang="en-US"/>
          </a:p>
        </c:txPr>
        <c:crossAx val="1872980576"/>
        <c:crosses val="autoZero"/>
        <c:auto val="1"/>
        <c:lblAlgn val="ctr"/>
        <c:lblOffset val="100"/>
        <c:noMultiLvlLbl val="0"/>
      </c:catAx>
      <c:valAx>
        <c:axId val="1872980576"/>
        <c:scaling>
          <c:orientation val="minMax"/>
          <c:max val="145"/>
          <c:min val="130"/>
        </c:scaling>
        <c:delete val="0"/>
        <c:axPos val="l"/>
        <c:majorGridlines>
          <c:spPr>
            <a:ln w="9525" cap="flat" cmpd="sng" algn="ctr">
              <a:solidFill>
                <a:srgbClr val="D6D6D6"/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1D274F"/>
                </a:solidFill>
                <a:latin typeface="Century Gothic" charset="0"/>
                <a:ea typeface="Century Gothic" charset="0"/>
                <a:cs typeface="Century Gothic" charset="0"/>
              </a:defRPr>
            </a:pPr>
            <a:endParaRPr lang="en-US"/>
          </a:p>
        </c:txPr>
        <c:crossAx val="1373142768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Sheet3!$B$3</c:f>
              <c:strCache>
                <c:ptCount val="1"/>
                <c:pt idx="0">
                  <c:v>2003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2.0780969562588434E-2"/>
                  <c:y val="-1.84331797235023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2FA-44D9-9153-AAD26AB3F965}"/>
                </c:ext>
              </c:extLst>
            </c:dLbl>
            <c:dLbl>
              <c:idx val="1"/>
              <c:layout>
                <c:manualLayout>
                  <c:x val="-2.7707959416784545E-2"/>
                  <c:y val="-2.76497695852534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2FA-44D9-9153-AAD26AB3F965}"/>
                </c:ext>
              </c:extLst>
            </c:dLbl>
            <c:dLbl>
              <c:idx val="2"/>
              <c:layout>
                <c:manualLayout>
                  <c:x val="-9.36583523984005E-3"/>
                  <c:y val="-2.99539170506912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62FA-44D9-9153-AAD26AB3F96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Sheet3!$A$4:$A$6</c:f>
              <c:strCache>
                <c:ptCount val="3"/>
                <c:pt idx="0">
                  <c:v>White</c:v>
                </c:pt>
                <c:pt idx="1">
                  <c:v>African American</c:v>
                </c:pt>
                <c:pt idx="2">
                  <c:v>Hispanic</c:v>
                </c:pt>
              </c:strCache>
            </c:strRef>
          </c:cat>
          <c:val>
            <c:numRef>
              <c:f>Sheet3!$B$4:$B$6</c:f>
              <c:numCache>
                <c:formatCode>0%</c:formatCode>
                <c:ptCount val="3"/>
                <c:pt idx="0">
                  <c:v>0.32</c:v>
                </c:pt>
                <c:pt idx="1">
                  <c:v>0.26</c:v>
                </c:pt>
                <c:pt idx="2">
                  <c:v>0.22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FA-44D9-9153-AAD26AB3F965}"/>
            </c:ext>
          </c:extLst>
        </c:ser>
        <c:ser>
          <c:idx val="1"/>
          <c:order val="1"/>
          <c:tx>
            <c:strRef>
              <c:f>Sheet3!$C$3</c:f>
              <c:strCache>
                <c:ptCount val="1"/>
                <c:pt idx="0">
                  <c:v>Today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1.6624775650070728E-2"/>
                  <c:y val="-4.83870967741935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2FA-44D9-9153-AAD26AB3F965}"/>
                </c:ext>
              </c:extLst>
            </c:dLbl>
            <c:dLbl>
              <c:idx val="1"/>
              <c:layout>
                <c:manualLayout>
                  <c:x val="-2.2166367533427635E-2"/>
                  <c:y val="-2.07373271889400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2FA-44D9-9153-AAD26AB3F965}"/>
                </c:ext>
              </c:extLst>
            </c:dLbl>
            <c:dLbl>
              <c:idx val="2"/>
              <c:layout>
                <c:manualLayout>
                  <c:x val="-1.6390211669720173E-2"/>
                  <c:y val="-2.30414746543778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2FA-44D9-9153-AAD26AB3F96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Sheet3!$A$4:$A$6</c:f>
              <c:strCache>
                <c:ptCount val="3"/>
                <c:pt idx="0">
                  <c:v>White</c:v>
                </c:pt>
                <c:pt idx="1">
                  <c:v>African American</c:v>
                </c:pt>
                <c:pt idx="2">
                  <c:v>Hispanic</c:v>
                </c:pt>
              </c:strCache>
            </c:strRef>
          </c:cat>
          <c:val>
            <c:numRef>
              <c:f>Sheet3!$C$4:$C$6</c:f>
              <c:numCache>
                <c:formatCode>0%</c:formatCode>
                <c:ptCount val="3"/>
                <c:pt idx="0">
                  <c:v>0.5</c:v>
                </c:pt>
                <c:pt idx="1">
                  <c:v>0.57999999999999996</c:v>
                </c:pt>
                <c:pt idx="2">
                  <c:v>0.56999999999999995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2FA-44D9-9153-AAD26AB3F965}"/>
            </c:ext>
          </c:extLst>
        </c:ser>
        <c:ser>
          <c:idx val="2"/>
          <c:order val="2"/>
          <c:tx>
            <c:strRef>
              <c:f>Sheet3!$D$3</c:f>
              <c:strCache>
                <c:ptCount val="1"/>
                <c:pt idx="0">
                  <c:v>Today, with Clearinghouse Data Added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3.5121882149400192E-3"/>
                  <c:y val="-2.07373271889400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2FA-44D9-9153-AAD26AB3F965}"/>
                </c:ext>
              </c:extLst>
            </c:dLbl>
            <c:dLbl>
              <c:idx val="1"/>
              <c:layout>
                <c:manualLayout>
                  <c:x val="9.6977857958744883E-3"/>
                  <c:y val="-2.53456221198156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2FA-44D9-9153-AAD26AB3F965}"/>
                </c:ext>
              </c:extLst>
            </c:dLbl>
            <c:dLbl>
              <c:idx val="2"/>
              <c:layout>
                <c:manualLayout>
                  <c:x val="5.8536470249000317E-3"/>
                  <c:y val="-2.76497695852534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2FA-44D9-9153-AAD26AB3F96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Sheet3!$A$4:$A$6</c:f>
              <c:strCache>
                <c:ptCount val="3"/>
                <c:pt idx="0">
                  <c:v>White</c:v>
                </c:pt>
                <c:pt idx="1">
                  <c:v>African American</c:v>
                </c:pt>
                <c:pt idx="2">
                  <c:v>Hispanic</c:v>
                </c:pt>
              </c:strCache>
            </c:strRef>
          </c:cat>
          <c:val>
            <c:numRef>
              <c:f>Sheet3!$D$4:$D$6</c:f>
              <c:numCache>
                <c:formatCode>0%</c:formatCode>
                <c:ptCount val="3"/>
                <c:pt idx="0">
                  <c:v>0.78</c:v>
                </c:pt>
                <c:pt idx="1">
                  <c:v>0.78</c:v>
                </c:pt>
                <c:pt idx="2">
                  <c:v>0.81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2FA-44D9-9153-AAD26AB3F96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406353152"/>
        <c:axId val="406353568"/>
        <c:axId val="0"/>
      </c:bar3DChart>
      <c:catAx>
        <c:axId val="406353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6353568"/>
        <c:crosses val="autoZero"/>
        <c:auto val="1"/>
        <c:lblAlgn val="ctr"/>
        <c:lblOffset val="100"/>
        <c:noMultiLvlLbl val="0"/>
      </c:catAx>
      <c:valAx>
        <c:axId val="406353568"/>
        <c:scaling>
          <c:orientation val="minMax"/>
          <c:max val="0.95000000000000007"/>
          <c:min val="0.1500000000000000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6353152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/>
      </a:pPr>
      <a:endParaRPr lang="en-US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5535070088410606E-5"/>
          <c:y val="0.104239679544657"/>
          <c:w val="0.93823722219645578"/>
          <c:h val="0.82021562869147691"/>
        </c:manualLayout>
      </c:layout>
      <c:lineChart>
        <c:grouping val="standard"/>
        <c:varyColors val="0"/>
        <c:ser>
          <c:idx val="0"/>
          <c:order val="0"/>
          <c:tx>
            <c:strRef>
              <c:f>'PC Graduation rates (2)'!$A$8</c:f>
              <c:strCache>
                <c:ptCount val="1"/>
                <c:pt idx="0">
                  <c:v>3-year graduation rate</c:v>
                </c:pt>
              </c:strCache>
            </c:strRef>
          </c:tx>
          <c:spPr>
            <a:ln w="28575" cap="flat" cmpd="sng" algn="ctr">
              <a:solidFill>
                <a:schemeClr val="dk1"/>
              </a:solidFill>
              <a:prstDash val="solid"/>
              <a:miter lim="800000"/>
            </a:ln>
            <a:effectLst/>
          </c:spPr>
          <c:marker>
            <c:symbol val="none"/>
          </c:marker>
          <c:dPt>
            <c:idx val="1"/>
            <c:marker>
              <c:symbol val="none"/>
            </c:marker>
            <c:bubble3D val="0"/>
            <c:spPr>
              <a:ln w="28575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1-D548-455B-8015-F8904F4F5D09}"/>
              </c:ext>
            </c:extLst>
          </c:dPt>
          <c:dPt>
            <c:idx val="2"/>
            <c:marker>
              <c:symbol val="none"/>
            </c:marker>
            <c:bubble3D val="0"/>
            <c:spPr>
              <a:ln w="28575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3-D548-455B-8015-F8904F4F5D09}"/>
              </c:ext>
            </c:extLst>
          </c:dPt>
          <c:dPt>
            <c:idx val="3"/>
            <c:marker>
              <c:symbol val="none"/>
            </c:marker>
            <c:bubble3D val="0"/>
            <c:spPr>
              <a:ln w="28575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5-D548-455B-8015-F8904F4F5D09}"/>
              </c:ext>
            </c:extLst>
          </c:dPt>
          <c:dPt>
            <c:idx val="4"/>
            <c:marker>
              <c:symbol val="none"/>
            </c:marker>
            <c:bubble3D val="0"/>
            <c:spPr>
              <a:ln w="28575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7-D548-455B-8015-F8904F4F5D09}"/>
              </c:ext>
            </c:extLst>
          </c:dPt>
          <c:dPt>
            <c:idx val="5"/>
            <c:marker>
              <c:symbol val="none"/>
            </c:marker>
            <c:bubble3D val="0"/>
            <c:spPr>
              <a:ln w="28575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9-D548-455B-8015-F8904F4F5D09}"/>
              </c:ext>
            </c:extLst>
          </c:dPt>
          <c:dPt>
            <c:idx val="6"/>
            <c:marker>
              <c:symbol val="none"/>
            </c:marker>
            <c:bubble3D val="0"/>
            <c:spPr>
              <a:ln w="28575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B-D548-455B-8015-F8904F4F5D09}"/>
              </c:ext>
            </c:extLst>
          </c:dPt>
          <c:dPt>
            <c:idx val="7"/>
            <c:marker>
              <c:symbol val="none"/>
            </c:marker>
            <c:bubble3D val="0"/>
            <c:spPr>
              <a:ln w="28575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D-D548-455B-8015-F8904F4F5D09}"/>
              </c:ext>
            </c:extLst>
          </c:dPt>
          <c:dPt>
            <c:idx val="8"/>
            <c:marker>
              <c:symbol val="none"/>
            </c:marker>
            <c:bubble3D val="0"/>
            <c:spPr>
              <a:ln w="28575" cap="flat" cmpd="sng" algn="ctr">
                <a:solidFill>
                  <a:srgbClr val="0535BB"/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F-D548-455B-8015-F8904F4F5D09}"/>
              </c:ext>
            </c:extLst>
          </c:dPt>
          <c:dPt>
            <c:idx val="9"/>
            <c:marker>
              <c:symbol val="none"/>
            </c:marker>
            <c:bubble3D val="0"/>
            <c:spPr>
              <a:ln w="28575" cap="flat" cmpd="sng" algn="ctr">
                <a:solidFill>
                  <a:srgbClr val="0535BB"/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1-D548-455B-8015-F8904F4F5D09}"/>
              </c:ext>
            </c:extLst>
          </c:dPt>
          <c:dPt>
            <c:idx val="10"/>
            <c:marker>
              <c:symbol val="none"/>
            </c:marker>
            <c:bubble3D val="0"/>
            <c:spPr>
              <a:ln w="28575" cap="flat" cmpd="sng" algn="ctr">
                <a:solidFill>
                  <a:srgbClr val="0535BB"/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3-D548-455B-8015-F8904F4F5D09}"/>
              </c:ext>
            </c:extLst>
          </c:dPt>
          <c:dPt>
            <c:idx val="11"/>
            <c:marker>
              <c:symbol val="none"/>
            </c:marker>
            <c:bubble3D val="0"/>
            <c:spPr>
              <a:ln w="28575" cap="flat" cmpd="sng" algn="ctr">
                <a:solidFill>
                  <a:srgbClr val="0535BB"/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5-D548-455B-8015-F8904F4F5D09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FFCC1A09-6659-4598-B3D4-71756C001AB4}" type="VALUE">
                      <a:rPr lang="en-US" sz="2000"/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1351-4BAF-94BC-F951206425B3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r>
                      <a:rPr lang="en-US" dirty="0"/>
                      <a:t>19% 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D548-455B-8015-F8904F4F5D09}"/>
                </c:ext>
              </c:extLst>
            </c:dLbl>
            <c:spPr>
              <a:solidFill>
                <a:schemeClr val="lt1"/>
              </a:solidFill>
              <a:ln w="12700" cap="flat" cmpd="sng" algn="ctr">
                <a:solidFill>
                  <a:schemeClr val="dk1"/>
                </a:solidFill>
                <a:prstDash val="solid"/>
                <a:miter lim="800000"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rgbClr val="1D2737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'PC Graduation rates (2)'!$B$7:$M$7</c:f>
              <c:numCache>
                <c:formatCode>General</c:formatCode>
                <c:ptCount val="12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</c:numCache>
            </c:numRef>
          </c:cat>
          <c:val>
            <c:numRef>
              <c:f>'PC Graduation rates (2)'!$B$8:$M$8</c:f>
              <c:numCache>
                <c:formatCode>0.0%</c:formatCode>
                <c:ptCount val="12"/>
                <c:pt idx="0">
                  <c:v>9.2999999999999999E-2</c:v>
                </c:pt>
                <c:pt idx="1">
                  <c:v>8.7999999999999995E-2</c:v>
                </c:pt>
                <c:pt idx="2">
                  <c:v>9.6000000000000002E-2</c:v>
                </c:pt>
                <c:pt idx="3">
                  <c:v>7.6999999999999999E-2</c:v>
                </c:pt>
                <c:pt idx="4">
                  <c:v>8.3000000000000004E-2</c:v>
                </c:pt>
                <c:pt idx="5">
                  <c:v>8.8999999999999996E-2</c:v>
                </c:pt>
                <c:pt idx="6">
                  <c:v>6.5000000000000002E-2</c:v>
                </c:pt>
                <c:pt idx="7">
                  <c:v>9.2999999999999999E-2</c:v>
                </c:pt>
                <c:pt idx="8">
                  <c:v>0.11899999999999999</c:v>
                </c:pt>
                <c:pt idx="9">
                  <c:v>0.13</c:v>
                </c:pt>
                <c:pt idx="10">
                  <c:v>0.14899999999999999</c:v>
                </c:pt>
                <c:pt idx="11">
                  <c:v>0.19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6-D548-455B-8015-F8904F4F5D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09371344"/>
        <c:axId val="1401422352"/>
      </c:lineChart>
      <c:catAx>
        <c:axId val="1309371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rgbClr val="1D2737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01422352"/>
        <c:crosses val="autoZero"/>
        <c:auto val="1"/>
        <c:lblAlgn val="ctr"/>
        <c:lblOffset val="100"/>
        <c:noMultiLvlLbl val="0"/>
      </c:catAx>
      <c:valAx>
        <c:axId val="1401422352"/>
        <c:scaling>
          <c:orientation val="minMax"/>
          <c:max val="0.2"/>
          <c:min val="0"/>
        </c:scaling>
        <c:delete val="1"/>
        <c:axPos val="l"/>
        <c:numFmt formatCode="0.0%" sourceLinked="1"/>
        <c:majorTickMark val="none"/>
        <c:minorTickMark val="none"/>
        <c:tickLblPos val="nextTo"/>
        <c:crossAx val="13093713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950059324776199"/>
          <c:y val="0.16033674094327899"/>
          <c:w val="0.77054794520547898"/>
          <c:h val="0.651532555588297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White</c:v>
                </c:pt>
              </c:strCache>
            </c:strRef>
          </c:tx>
          <c:spPr>
            <a:solidFill>
              <a:srgbClr val="0539A6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4.13507371876678E-3"/>
                  <c:y val="-2.852930058065479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just">
                    <a:defRPr sz="3600" b="1" i="0" u="none" strike="noStrike" kern="1200" baseline="0">
                      <a:solidFill>
                        <a:srgbClr val="0539A6"/>
                      </a:solidFill>
                      <a:latin typeface="Century Gothic" charset="0"/>
                      <a:ea typeface="Century Gothic" charset="0"/>
                      <a:cs typeface="Century Gothic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C56-4DCB-A08D-1150FF85D7F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3600" b="1" i="0" u="none" strike="noStrike" kern="1200" baseline="0">
                    <a:solidFill>
                      <a:srgbClr val="0539A6"/>
                    </a:solidFill>
                    <a:latin typeface="Century Gothic" charset="0"/>
                    <a:ea typeface="Century Gothic" charset="0"/>
                    <a:cs typeface="Century Gothic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</c:f>
              <c:numCache>
                <c:formatCode>0.0%</c:formatCode>
                <c:ptCount val="1"/>
                <c:pt idx="0">
                  <c:v>0.316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C56-4DCB-A08D-1150FF85D7F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African American</c:v>
                </c:pt>
              </c:strCache>
            </c:strRef>
          </c:tx>
          <c:spPr>
            <a:solidFill>
              <a:srgbClr val="5B677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3783064058106799E-3"/>
                  <c:y val="-6.8957679029244101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3600" b="1" i="0" u="none" strike="noStrike" kern="1200" baseline="0">
                        <a:solidFill>
                          <a:srgbClr val="5B677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354FC75-7BAD-8F42-B9E2-610501633CF9}" type="VALUE">
                      <a:rPr lang="en-US" sz="3600" b="1" dirty="0">
                        <a:solidFill>
                          <a:srgbClr val="5B6772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rPr>
                      <a:pPr>
                        <a:defRPr sz="3600" b="1">
                          <a:solidFill>
                            <a:srgbClr val="5B6772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3600" b="1" i="0" u="none" strike="noStrike" kern="1200" baseline="0">
                      <a:solidFill>
                        <a:srgbClr val="5B677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052346311017299"/>
                      <c:h val="9.9434728835903499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6C56-4DCB-A08D-1150FF85D7F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3600" b="0" i="0" u="none" strike="noStrike" kern="1200" baseline="0">
                    <a:solidFill>
                      <a:srgbClr val="5B677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Sheet1!$C$2</c:f>
              <c:numCache>
                <c:formatCode>0.0%</c:formatCode>
                <c:ptCount val="1"/>
                <c:pt idx="0">
                  <c:v>0.25600000000000001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C56-4DCB-A08D-1150FF85D7F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Hispanic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C56-4DCB-A08D-1150FF85D7F2}"/>
              </c:ext>
            </c:extLst>
          </c:dPt>
          <c:dLbls>
            <c:dLbl>
              <c:idx val="0"/>
              <c:layout>
                <c:manualLayout>
                  <c:x val="9.5298483188296819E-3"/>
                  <c:y val="-6.742631632695118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3600" b="1" i="0" u="none" strike="noStrike" kern="1200" baseline="0">
                      <a:solidFill>
                        <a:schemeClr val="accent1"/>
                      </a:solidFill>
                      <a:latin typeface="Century Gothic" charset="0"/>
                      <a:ea typeface="Century Gothic" charset="0"/>
                      <a:cs typeface="Century Gothic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353143906457063"/>
                      <c:h val="0.1573668892420314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6C56-4DCB-A08D-1150FF85D7F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3600" b="1" i="0" u="none" strike="noStrike" kern="1200" baseline="0">
                    <a:solidFill>
                      <a:schemeClr val="bg1"/>
                    </a:solidFill>
                    <a:latin typeface="Century Gothic" charset="0"/>
                    <a:ea typeface="Century Gothic" charset="0"/>
                    <a:cs typeface="Century Gothic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Sheet1!$D$2</c:f>
              <c:numCache>
                <c:formatCode>0%</c:formatCode>
                <c:ptCount val="1"/>
                <c:pt idx="0">
                  <c:v>0.22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C56-4DCB-A08D-1150FF85D7F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2"/>
        <c:overlap val="-12"/>
        <c:axId val="1877817616"/>
        <c:axId val="1877810160"/>
      </c:barChart>
      <c:catAx>
        <c:axId val="187781761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877810160"/>
        <c:crosses val="autoZero"/>
        <c:auto val="1"/>
        <c:lblAlgn val="ctr"/>
        <c:lblOffset val="100"/>
        <c:noMultiLvlLbl val="0"/>
      </c:catAx>
      <c:valAx>
        <c:axId val="1877810160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1D274F"/>
                </a:solidFill>
                <a:latin typeface="Century Gothic" charset="0"/>
                <a:ea typeface="Century Gothic" charset="0"/>
                <a:cs typeface="Century Gothic" charset="0"/>
              </a:defRPr>
            </a:pPr>
            <a:endParaRPr lang="en-US"/>
          </a:p>
        </c:txPr>
        <c:crossAx val="1877817616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1D274F"/>
          </a:solidFill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rgbClr val="5B6772"/>
                </a:solidFill>
                <a:latin typeface="+mn-lt"/>
                <a:ea typeface="+mn-ea"/>
                <a:cs typeface="+mn-cs"/>
              </a:defRPr>
            </a:pPr>
            <a:r>
              <a:rPr lang="en-US" sz="1800" b="1" i="0" baseline="0" dirty="0">
                <a:solidFill>
                  <a:srgbClr val="5B6772"/>
                </a:solidFill>
                <a:effectLst/>
                <a:latin typeface="Century Gothic" charset="0"/>
                <a:ea typeface="Century Gothic" charset="0"/>
                <a:cs typeface="Century Gothic" charset="0"/>
              </a:rPr>
              <a:t>Minorities</a:t>
            </a:r>
            <a:endParaRPr lang="en-US" b="1" i="0" dirty="0">
              <a:solidFill>
                <a:srgbClr val="5B6772"/>
              </a:solidFill>
              <a:effectLst/>
              <a:latin typeface="Century Gothic" charset="0"/>
              <a:ea typeface="Century Gothic" charset="0"/>
              <a:cs typeface="Century Gothic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rgbClr val="5B677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44450" cap="rnd">
              <a:solidFill>
                <a:srgbClr val="D81E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D81E00"/>
              </a:solidFill>
              <a:ln w="47625" cap="rnd">
                <a:solidFill>
                  <a:srgbClr val="D81E0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6.6226985837909702E-2"/>
                  <c:y val="-8.36140957523088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3200" b="1" i="0" u="none" strike="noStrike" kern="1200" baseline="0">
                      <a:solidFill>
                        <a:srgbClr val="0D0F11"/>
                      </a:solidFill>
                      <a:latin typeface="Century Gothic" charset="0"/>
                      <a:ea typeface="Century Gothic" charset="0"/>
                      <a:cs typeface="Century Gothic" charset="0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058-4291-B59D-B886B38CBE2F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Century Gothic" charset="0"/>
                      <a:ea typeface="Century Gothic" charset="0"/>
                      <a:cs typeface="Century Gothic" charset="0"/>
                    </a:defRPr>
                  </a:pPr>
                  <a:endParaRPr lang="en-US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8058-4291-B59D-B886B38CBE2F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Century Gothic" charset="0"/>
                      <a:ea typeface="Century Gothic" charset="0"/>
                      <a:cs typeface="Century Gothic" charset="0"/>
                    </a:defRPr>
                  </a:pPr>
                  <a:endParaRPr lang="en-US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8058-4291-B59D-B886B38CBE2F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Century Gothic" charset="0"/>
                      <a:ea typeface="Century Gothic" charset="0"/>
                      <a:cs typeface="Century Gothic" charset="0"/>
                    </a:defRPr>
                  </a:pPr>
                  <a:endParaRPr lang="en-US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F3A1-4F9E-8685-893A4BCE7BCB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Century Gothic" charset="0"/>
                      <a:ea typeface="Century Gothic" charset="0"/>
                      <a:cs typeface="Century Gothic" charset="0"/>
                    </a:defRPr>
                  </a:pPr>
                  <a:endParaRPr lang="en-US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8058-4291-B59D-B886B38CBE2F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Century Gothic" charset="0"/>
                      <a:ea typeface="Century Gothic" charset="0"/>
                      <a:cs typeface="Century Gothic" charset="0"/>
                    </a:defRPr>
                  </a:pPr>
                  <a:endParaRPr lang="en-US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F3A1-4F9E-8685-893A4BCE7BCB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Century Gothic" charset="0"/>
                      <a:ea typeface="Century Gothic" charset="0"/>
                      <a:cs typeface="Century Gothic" charset="0"/>
                    </a:defRPr>
                  </a:pPr>
                  <a:endParaRPr lang="en-US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8058-4291-B59D-B886B38CBE2F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Century Gothic" charset="0"/>
                      <a:ea typeface="Century Gothic" charset="0"/>
                      <a:cs typeface="Century Gothic" charset="0"/>
                    </a:defRPr>
                  </a:pPr>
                  <a:endParaRPr lang="en-US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8058-4291-B59D-B886B38CBE2F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Century Gothic" charset="0"/>
                      <a:ea typeface="Century Gothic" charset="0"/>
                      <a:cs typeface="Century Gothic" charset="0"/>
                    </a:defRPr>
                  </a:pPr>
                  <a:endParaRPr lang="en-US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D4B2-40A0-AC75-67AC66B664D0}"/>
                </c:ext>
              </c:extLst>
            </c:dLbl>
            <c:dLbl>
              <c:idx val="9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defRPr>
                    </a:pPr>
                    <a:fld id="{4EF1AE3F-744E-4F84-954E-8713E81A4176}" type="VALUE">
                      <a:rPr lang="en-US" sz="2000" b="1">
                        <a:solidFill>
                          <a:schemeClr val="bg1">
                            <a:lumMod val="50000"/>
                          </a:schemeClr>
                        </a:solidFill>
                      </a:rPr>
                      <a:pPr>
                        <a:defRPr sz="2000" b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Century Gothic" charset="0"/>
                      <a:ea typeface="Century Gothic" charset="0"/>
                      <a:cs typeface="Century Gothic" charset="0"/>
                    </a:defRPr>
                  </a:pPr>
                  <a:endParaRPr lang="en-US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D4B2-40A0-AC75-67AC66B664D0}"/>
                </c:ext>
              </c:extLst>
            </c:dLbl>
            <c:dLbl>
              <c:idx val="10"/>
              <c:layout>
                <c:manualLayout>
                  <c:x val="-3.4755540955431971E-2"/>
                  <c:y val="7.859174231342855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Century Gothic" charset="0"/>
                      <a:ea typeface="Century Gothic" charset="0"/>
                      <a:cs typeface="Century Gothic" charset="0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732-4FF4-B8C8-81682AB60E72}"/>
                </c:ext>
              </c:extLst>
            </c:dLbl>
            <c:dLbl>
              <c:idx val="11"/>
              <c:layout>
                <c:manualLayout>
                  <c:x val="-8.4574824494594212E-4"/>
                  <c:y val="-7.351897263810015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3200" b="1" i="0" u="none" strike="noStrike" kern="1200" baseline="0">
                        <a:solidFill>
                          <a:schemeClr val="tx1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defRPr>
                    </a:pPr>
                    <a:fld id="{901A74CC-88FE-4F65-A331-CBCEC9D3B134}" type="VALUE">
                      <a:rPr lang="en-US">
                        <a:solidFill>
                          <a:srgbClr val="1D2737"/>
                        </a:solidFill>
                      </a:rPr>
                      <a:pPr>
                        <a:defRPr sz="3200" b="1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3200" b="1" i="0" u="none" strike="noStrike" kern="1200" baseline="0">
                      <a:solidFill>
                        <a:schemeClr val="tx1"/>
                      </a:solidFill>
                      <a:latin typeface="Century Gothic" charset="0"/>
                      <a:ea typeface="Century Gothic" charset="0"/>
                      <a:cs typeface="Century Gothic" charset="0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6770-42A1-84D4-A1F5F3B5020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bg1">
                        <a:lumMod val="50000"/>
                      </a:schemeClr>
                    </a:solidFill>
                    <a:latin typeface="Century Gothic" charset="0"/>
                    <a:ea typeface="Century Gothic" charset="0"/>
                    <a:cs typeface="Century Gothic" charset="0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Sheet1!$A$2:$A$13</c:f>
              <c:strCache>
                <c:ptCount val="12"/>
                <c:pt idx="0">
                  <c:v>Fall 2008</c:v>
                </c:pt>
                <c:pt idx="1">
                  <c:v>Fall 2009</c:v>
                </c:pt>
                <c:pt idx="2">
                  <c:v>Fall 2010</c:v>
                </c:pt>
                <c:pt idx="3">
                  <c:v>Fall 2011</c:v>
                </c:pt>
                <c:pt idx="4">
                  <c:v>Fall 2012</c:v>
                </c:pt>
                <c:pt idx="5">
                  <c:v>Fall 2013</c:v>
                </c:pt>
                <c:pt idx="6">
                  <c:v>Fall 2014</c:v>
                </c:pt>
                <c:pt idx="7">
                  <c:v>Fall 2015</c:v>
                </c:pt>
                <c:pt idx="8">
                  <c:v>Fall 2016</c:v>
                </c:pt>
                <c:pt idx="9">
                  <c:v>Fall 2017</c:v>
                </c:pt>
                <c:pt idx="10">
                  <c:v>Fall 2018</c:v>
                </c:pt>
                <c:pt idx="11">
                  <c:v>Fall 2019</c:v>
                </c:pt>
              </c:strCache>
            </c:strRef>
          </c:cat>
          <c:val>
            <c:numRef>
              <c:f>Sheet1!$B$2:$B$13</c:f>
              <c:numCache>
                <c:formatCode>0%</c:formatCode>
                <c:ptCount val="12"/>
                <c:pt idx="0">
                  <c:v>0.53</c:v>
                </c:pt>
                <c:pt idx="1">
                  <c:v>0.53</c:v>
                </c:pt>
                <c:pt idx="2">
                  <c:v>0.54</c:v>
                </c:pt>
                <c:pt idx="3">
                  <c:v>0.56000000000000005</c:v>
                </c:pt>
                <c:pt idx="4">
                  <c:v>0.59</c:v>
                </c:pt>
                <c:pt idx="5">
                  <c:v>0.6</c:v>
                </c:pt>
                <c:pt idx="6">
                  <c:v>0.63</c:v>
                </c:pt>
                <c:pt idx="7">
                  <c:v>0.65</c:v>
                </c:pt>
                <c:pt idx="8">
                  <c:v>0.66</c:v>
                </c:pt>
                <c:pt idx="9">
                  <c:v>0.67</c:v>
                </c:pt>
                <c:pt idx="10">
                  <c:v>0.71</c:v>
                </c:pt>
                <c:pt idx="11">
                  <c:v>0.74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3A1-4F9E-8685-893A4BCE7BCB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846436192"/>
        <c:axId val="1846267328"/>
      </c:lineChart>
      <c:catAx>
        <c:axId val="1846436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5B6772"/>
                </a:solidFill>
                <a:latin typeface="Century Gothic" charset="0"/>
                <a:ea typeface="Century Gothic" charset="0"/>
                <a:cs typeface="Century Gothic" charset="0"/>
              </a:defRPr>
            </a:pPr>
            <a:endParaRPr lang="en-US"/>
          </a:p>
        </c:txPr>
        <c:crossAx val="1846267328"/>
        <c:crosses val="autoZero"/>
        <c:auto val="1"/>
        <c:lblAlgn val="ctr"/>
        <c:lblOffset val="100"/>
        <c:noMultiLvlLbl val="0"/>
      </c:catAx>
      <c:valAx>
        <c:axId val="1846267328"/>
        <c:scaling>
          <c:orientation val="minMax"/>
          <c:max val="0.75000000000000011"/>
          <c:min val="0.5"/>
        </c:scaling>
        <c:delete val="0"/>
        <c:axPos val="l"/>
        <c:majorGridlines>
          <c:spPr>
            <a:ln w="9525" cap="flat" cmpd="sng" algn="ctr">
              <a:solidFill>
                <a:srgbClr val="D6D6D6"/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113052"/>
                </a:solidFill>
                <a:latin typeface="Century Gothic" charset="0"/>
                <a:ea typeface="Century Gothic" charset="0"/>
                <a:cs typeface="Century Gothic" charset="0"/>
              </a:defRPr>
            </a:pPr>
            <a:endParaRPr lang="en-US"/>
          </a:p>
        </c:txPr>
        <c:crossAx val="18464361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rgbClr val="5B6772"/>
                </a:solidFill>
                <a:latin typeface="+mn-lt"/>
                <a:ea typeface="+mn-ea"/>
                <a:cs typeface="+mn-cs"/>
              </a:defRPr>
            </a:pPr>
            <a:r>
              <a:rPr lang="en-US" sz="1800" b="1" i="0" baseline="0" dirty="0">
                <a:solidFill>
                  <a:srgbClr val="5B6772"/>
                </a:solidFill>
                <a:effectLst/>
                <a:latin typeface="Century Gothic" charset="0"/>
                <a:ea typeface="Century Gothic" charset="0"/>
                <a:cs typeface="Century Gothic" charset="0"/>
              </a:rPr>
              <a:t>Percent of Georgia State Undergraduates on PELL</a:t>
            </a:r>
            <a:endParaRPr lang="en-US" dirty="0">
              <a:solidFill>
                <a:srgbClr val="5B6772"/>
              </a:solidFill>
              <a:effectLst/>
              <a:latin typeface="Century Gothic" charset="0"/>
              <a:ea typeface="Century Gothic" charset="0"/>
              <a:cs typeface="Century Gothic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rgbClr val="5B677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44450" cap="rnd">
              <a:solidFill>
                <a:srgbClr val="D81E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00000"/>
              </a:solidFill>
              <a:ln w="47625" cap="rnd">
                <a:solidFill>
                  <a:srgbClr val="D81E00"/>
                </a:solidFill>
              </a:ln>
              <a:effectLst/>
            </c:spPr>
          </c:marker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800" b="1" i="0" u="none" strike="noStrike" kern="1200" baseline="0">
                        <a:solidFill>
                          <a:srgbClr val="0D0F11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defRPr>
                    </a:pPr>
                    <a:fld id="{77E3200D-A848-4824-9B80-2999573121A3}" type="VALUE">
                      <a:rPr lang="en-US">
                        <a:solidFill>
                          <a:srgbClr val="0D0F11"/>
                        </a:solidFill>
                      </a:rPr>
                      <a:pPr>
                        <a:defRPr sz="2800" b="1">
                          <a:solidFill>
                            <a:srgbClr val="0D0F1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800" b="1" i="0" u="none" strike="noStrike" kern="1200" baseline="0">
                      <a:solidFill>
                        <a:srgbClr val="0D0F11"/>
                      </a:solidFill>
                      <a:latin typeface="Century Gothic" charset="0"/>
                      <a:ea typeface="Century Gothic" charset="0"/>
                      <a:cs typeface="Century Gothic" charset="0"/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C441-4572-BB0B-066B8EC16536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Century Gothic" charset="0"/>
                      <a:ea typeface="Century Gothic" charset="0"/>
                      <a:cs typeface="Century Gothic" charset="0"/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7A97-4EAA-A123-576DB5F19D25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Century Gothic" charset="0"/>
                      <a:ea typeface="Century Gothic" charset="0"/>
                      <a:cs typeface="Century Gothic" charset="0"/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7A97-4EAA-A123-576DB5F19D25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Century Gothic" charset="0"/>
                      <a:ea typeface="Century Gothic" charset="0"/>
                      <a:cs typeface="Century Gothic" charset="0"/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7A97-4EAA-A123-576DB5F19D25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Century Gothic" charset="0"/>
                      <a:ea typeface="Century Gothic" charset="0"/>
                      <a:cs typeface="Century Gothic" charset="0"/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7A97-4EAA-A123-576DB5F19D25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Century Gothic" charset="0"/>
                      <a:ea typeface="Century Gothic" charset="0"/>
                      <a:cs typeface="Century Gothic" charset="0"/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7A97-4EAA-A123-576DB5F19D25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Century Gothic" charset="0"/>
                      <a:ea typeface="Century Gothic" charset="0"/>
                      <a:cs typeface="Century Gothic" charset="0"/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7A97-4EAA-A123-576DB5F19D25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Century Gothic" charset="0"/>
                      <a:ea typeface="Century Gothic" charset="0"/>
                      <a:cs typeface="Century Gothic" charset="0"/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7A97-4EAA-A123-576DB5F19D25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Century Gothic" charset="0"/>
                      <a:ea typeface="Century Gothic" charset="0"/>
                      <a:cs typeface="Century Gothic" charset="0"/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C441-4572-BB0B-066B8EC16536}"/>
                </c:ext>
              </c:extLst>
            </c:dLbl>
            <c:dLbl>
              <c:idx val="9"/>
              <c:layout>
                <c:manualLayout>
                  <c:x val="-4.572459122149241E-2"/>
                  <c:y val="-5.847488749437529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Century Gothic" charset="0"/>
                      <a:ea typeface="Century Gothic" charset="0"/>
                      <a:cs typeface="Century Gothic" charset="0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A97-4EAA-A123-576DB5F19D25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3200" b="1" i="0" u="none" strike="noStrike" kern="1200" baseline="0">
                      <a:solidFill>
                        <a:srgbClr val="0D0F11"/>
                      </a:solidFill>
                      <a:latin typeface="Century Gothic" charset="0"/>
                      <a:ea typeface="Century Gothic" charset="0"/>
                      <a:cs typeface="Century Gothic" charset="0"/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7A97-4EAA-A123-576DB5F19D2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rgbClr val="0D0F11"/>
                    </a:solidFill>
                    <a:latin typeface="Century Gothic" charset="0"/>
                    <a:ea typeface="Century Gothic" charset="0"/>
                    <a:cs typeface="Century Gothic" charset="0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Sheet1!$A$2:$A$12</c:f>
              <c:strCache>
                <c:ptCount val="11"/>
                <c:pt idx="0">
                  <c:v>Fall 2007</c:v>
                </c:pt>
                <c:pt idx="1">
                  <c:v>Fall 2008</c:v>
                </c:pt>
                <c:pt idx="2">
                  <c:v>Fall 2009</c:v>
                </c:pt>
                <c:pt idx="3">
                  <c:v>Fall 2010</c:v>
                </c:pt>
                <c:pt idx="4">
                  <c:v>Fall 2011</c:v>
                </c:pt>
                <c:pt idx="5">
                  <c:v>Fall 2012</c:v>
                </c:pt>
                <c:pt idx="6">
                  <c:v>Fall 2013</c:v>
                </c:pt>
                <c:pt idx="7">
                  <c:v>Fall 2014</c:v>
                </c:pt>
                <c:pt idx="8">
                  <c:v>Fall 2015</c:v>
                </c:pt>
                <c:pt idx="9">
                  <c:v>Fall 2016</c:v>
                </c:pt>
                <c:pt idx="10">
                  <c:v>Fall 2017</c:v>
                </c:pt>
              </c:strCache>
            </c:strRef>
          </c:cat>
          <c:val>
            <c:numRef>
              <c:f>Sheet1!$B$2:$B$12</c:f>
              <c:numCache>
                <c:formatCode>0%</c:formatCode>
                <c:ptCount val="11"/>
                <c:pt idx="0">
                  <c:v>0.31</c:v>
                </c:pt>
                <c:pt idx="1">
                  <c:v>0.32</c:v>
                </c:pt>
                <c:pt idx="2">
                  <c:v>0.4</c:v>
                </c:pt>
                <c:pt idx="3">
                  <c:v>0.48</c:v>
                </c:pt>
                <c:pt idx="4">
                  <c:v>0.51</c:v>
                </c:pt>
                <c:pt idx="5">
                  <c:v>0.56000000000000005</c:v>
                </c:pt>
                <c:pt idx="6">
                  <c:v>0.57999999999999996</c:v>
                </c:pt>
                <c:pt idx="7">
                  <c:v>0.59</c:v>
                </c:pt>
                <c:pt idx="8">
                  <c:v>0.59</c:v>
                </c:pt>
                <c:pt idx="9">
                  <c:v>0.59</c:v>
                </c:pt>
                <c:pt idx="10">
                  <c:v>0.59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569-4C1C-8618-B7C07B0C01C0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385664784"/>
        <c:axId val="1385669472"/>
      </c:lineChart>
      <c:catAx>
        <c:axId val="1385664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5B6772"/>
                </a:solidFill>
                <a:latin typeface="Century Gothic" charset="0"/>
                <a:ea typeface="Century Gothic" charset="0"/>
                <a:cs typeface="Century Gothic" charset="0"/>
              </a:defRPr>
            </a:pPr>
            <a:endParaRPr lang="en-US"/>
          </a:p>
        </c:txPr>
        <c:crossAx val="1385669472"/>
        <c:crosses val="autoZero"/>
        <c:auto val="1"/>
        <c:lblAlgn val="ctr"/>
        <c:lblOffset val="100"/>
        <c:noMultiLvlLbl val="0"/>
      </c:catAx>
      <c:valAx>
        <c:axId val="1385669472"/>
        <c:scaling>
          <c:orientation val="minMax"/>
          <c:max val="0.65"/>
          <c:min val="0.2"/>
        </c:scaling>
        <c:delete val="0"/>
        <c:axPos val="l"/>
        <c:majorGridlines>
          <c:spPr>
            <a:ln w="9525" cap="flat" cmpd="sng" algn="ctr">
              <a:solidFill>
                <a:srgbClr val="D6D6D6"/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113052"/>
                </a:solidFill>
                <a:latin typeface="Century Gothic" charset="0"/>
                <a:ea typeface="Century Gothic" charset="0"/>
                <a:cs typeface="Century Gothic" charset="0"/>
              </a:defRPr>
            </a:pPr>
            <a:endParaRPr lang="en-US"/>
          </a:p>
        </c:txPr>
        <c:crossAx val="13856647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535BB"/>
            </a:solidFill>
            <a:ln>
              <a:solidFill>
                <a:srgbClr val="0535BB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535BB"/>
              </a:solidFill>
              <a:ln>
                <a:solidFill>
                  <a:srgbClr val="0535BB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219-4FA4-AA2E-344DBC195A6C}"/>
              </c:ext>
            </c:extLst>
          </c:dPt>
          <c:dLbls>
            <c:dLbl>
              <c:idx val="0"/>
              <c:layout>
                <c:manualLayout>
                  <c:x val="-6.9089326515069409E-3"/>
                  <c:y val="-1.210499587476999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219-4FA4-AA2E-344DBC195A6C}"/>
                </c:ext>
              </c:extLst>
            </c:dLbl>
            <c:dLbl>
              <c:idx val="1"/>
              <c:layout>
                <c:manualLayout>
                  <c:x val="-4.1274072462192538E-3"/>
                  <c:y val="-2.621122398093091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219-4FA4-AA2E-344DBC195A6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1" i="0" u="none" strike="noStrike" kern="1200" baseline="0">
                    <a:solidFill>
                      <a:srgbClr val="C00000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Sheet1!$A$70:$A$71</c:f>
              <c:numCache>
                <c:formatCode>General</c:formatCode>
                <c:ptCount val="2"/>
                <c:pt idx="0">
                  <c:v>2015</c:v>
                </c:pt>
                <c:pt idx="1">
                  <c:v>2018</c:v>
                </c:pt>
              </c:numCache>
            </c:numRef>
          </c:cat>
          <c:val>
            <c:numRef>
              <c:f>Sheet1!$B$70:$B$71</c:f>
              <c:numCache>
                <c:formatCode>_(* #,##0_);_(* \(#,##0\);_(* "-"??_);_(@_)</c:formatCode>
                <c:ptCount val="2"/>
                <c:pt idx="0">
                  <c:v>809</c:v>
                </c:pt>
                <c:pt idx="1">
                  <c:v>6355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77F-4B0A-8855-56A03DC04BC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79"/>
        <c:overlap val="-27"/>
        <c:axId val="743528600"/>
        <c:axId val="743523352"/>
      </c:barChart>
      <c:catAx>
        <c:axId val="743528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743523352"/>
        <c:crosses val="autoZero"/>
        <c:auto val="1"/>
        <c:lblAlgn val="ctr"/>
        <c:lblOffset val="100"/>
        <c:noMultiLvlLbl val="0"/>
      </c:catAx>
      <c:valAx>
        <c:axId val="743523352"/>
        <c:scaling>
          <c:orientation val="minMax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crossAx val="743528600"/>
        <c:crosses val="autoZero"/>
        <c:crossBetween val="between"/>
        <c:majorUnit val="20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latin typeface="Century Gothic" panose="020B0502020202020204" pitchFamily="34" charset="0"/>
        </a:defRPr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7.0897765582550495E-2"/>
          <c:y val="0.16527676204281799"/>
          <c:w val="0.89914163090128796"/>
          <c:h val="0.68245418235763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No SI</c:v>
                </c:pt>
              </c:strCache>
            </c:strRef>
          </c:tx>
          <c:spPr>
            <a:solidFill>
              <a:srgbClr val="5B6772"/>
            </a:solidFill>
            <a:ln w="25400">
              <a:noFill/>
            </a:ln>
          </c:spPr>
          <c:invertIfNegative val="0"/>
          <c:dLbls>
            <c:numFmt formatCode="#,##0.00_);\(#,##0.00\)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 algn="ctr" rtl="1">
                  <a:defRPr sz="1600" b="1" i="0" u="none" strike="noStrike" baseline="0">
                    <a:solidFill>
                      <a:srgbClr val="5B6772"/>
                    </a:solidFill>
                    <a:latin typeface="Century Gothic" charset="0"/>
                    <a:ea typeface="Century Gothic" charset="0"/>
                    <a:cs typeface="Century Gothic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Sheet1!$B$1:$H$1</c:f>
              <c:strCache>
                <c:ptCount val="7"/>
                <c:pt idx="0">
                  <c:v>BIOL</c:v>
                </c:pt>
                <c:pt idx="1">
                  <c:v>POLS</c:v>
                </c:pt>
                <c:pt idx="2">
                  <c:v>PHIL</c:v>
                </c:pt>
                <c:pt idx="3">
                  <c:v>CHEM</c:v>
                </c:pt>
                <c:pt idx="4">
                  <c:v>ACCT</c:v>
                </c:pt>
                <c:pt idx="5">
                  <c:v>PHYS</c:v>
                </c:pt>
                <c:pt idx="6">
                  <c:v>CRJU</c:v>
                </c:pt>
              </c:strCache>
            </c:strRef>
          </c:cat>
          <c:val>
            <c:numRef>
              <c:f>Sheet1!$B$2:$H$2</c:f>
              <c:numCache>
                <c:formatCode>General</c:formatCode>
                <c:ptCount val="7"/>
                <c:pt idx="0">
                  <c:v>2.4100000858306898</c:v>
                </c:pt>
                <c:pt idx="1">
                  <c:v>2.5999999046325679</c:v>
                </c:pt>
                <c:pt idx="2">
                  <c:v>2.6800000667572021</c:v>
                </c:pt>
                <c:pt idx="3">
                  <c:v>2.5499999523162842</c:v>
                </c:pt>
                <c:pt idx="4">
                  <c:v>2.1500000953674321</c:v>
                </c:pt>
                <c:pt idx="5">
                  <c:v>2.059999942779541</c:v>
                </c:pt>
                <c:pt idx="6">
                  <c:v>1.889999985694885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AA-4539-B769-77BE6002D16F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SI</c:v>
                </c:pt>
              </c:strCache>
            </c:strRef>
          </c:tx>
          <c:spPr>
            <a:solidFill>
              <a:srgbClr val="0539A6"/>
            </a:solidFill>
            <a:ln w="25400">
              <a:noFill/>
            </a:ln>
          </c:spPr>
          <c:invertIfNegative val="0"/>
          <c:dLbls>
            <c:numFmt formatCode="#,##0.00_);\(#,##0.00\)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 algn="ctr" rtl="1">
                  <a:defRPr sz="1600" b="1" i="0" u="none" strike="noStrike" baseline="0">
                    <a:solidFill>
                      <a:srgbClr val="5B6772"/>
                    </a:solidFill>
                    <a:latin typeface="Century Gothic" charset="0"/>
                    <a:ea typeface="Century Gothic" charset="0"/>
                    <a:cs typeface="Century Gothic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Sheet1!$B$1:$H$1</c:f>
              <c:strCache>
                <c:ptCount val="7"/>
                <c:pt idx="0">
                  <c:v>BIOL</c:v>
                </c:pt>
                <c:pt idx="1">
                  <c:v>POLS</c:v>
                </c:pt>
                <c:pt idx="2">
                  <c:v>PHIL</c:v>
                </c:pt>
                <c:pt idx="3">
                  <c:v>CHEM</c:v>
                </c:pt>
                <c:pt idx="4">
                  <c:v>ACCT</c:v>
                </c:pt>
                <c:pt idx="5">
                  <c:v>PHYS</c:v>
                </c:pt>
                <c:pt idx="6">
                  <c:v>CRJU</c:v>
                </c:pt>
              </c:strCache>
            </c:strRef>
          </c:cat>
          <c:val>
            <c:numRef>
              <c:f>Sheet1!$B$3:$H$3</c:f>
              <c:numCache>
                <c:formatCode>General</c:formatCode>
                <c:ptCount val="7"/>
                <c:pt idx="0">
                  <c:v>2.8199999332427961</c:v>
                </c:pt>
                <c:pt idx="1">
                  <c:v>3.2400000095367432</c:v>
                </c:pt>
                <c:pt idx="2">
                  <c:v>2.9300000667572021</c:v>
                </c:pt>
                <c:pt idx="3">
                  <c:v>2.7400000095367432</c:v>
                </c:pt>
                <c:pt idx="4">
                  <c:v>2.6400001049041748</c:v>
                </c:pt>
                <c:pt idx="5">
                  <c:v>2.7300000190734859</c:v>
                </c:pt>
                <c:pt idx="6">
                  <c:v>2.2599999904632568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FAA-4539-B769-77BE6002D1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3"/>
        <c:overlap val="-7"/>
        <c:axId val="1385752800"/>
        <c:axId val="1385756496"/>
      </c:barChart>
      <c:catAx>
        <c:axId val="138575280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one"/>
        <c:spPr>
          <a:ln w="3175">
            <a:solidFill>
              <a:srgbClr val="FFFFFF">
                <a:lumMod val="85000"/>
              </a:srgbClr>
            </a:solidFill>
            <a:prstDash val="solid"/>
          </a:ln>
        </c:spPr>
        <c:crossAx val="1385756496"/>
        <c:crosses val="autoZero"/>
        <c:auto val="1"/>
        <c:lblAlgn val="ctr"/>
        <c:lblOffset val="100"/>
        <c:tickMarkSkip val="1"/>
        <c:noMultiLvlLbl val="0"/>
      </c:catAx>
      <c:valAx>
        <c:axId val="1385756496"/>
        <c:scaling>
          <c:orientation val="minMax"/>
          <c:max val="3.95"/>
          <c:min val="1"/>
        </c:scaling>
        <c:delete val="0"/>
        <c:axPos val="l"/>
        <c:majorGridlines>
          <c:spPr>
            <a:ln w="3175">
              <a:solidFill>
                <a:srgbClr val="FFFFFF">
                  <a:lumMod val="85000"/>
                </a:srgbClr>
              </a:solidFill>
              <a:prstDash val="solid"/>
            </a:ln>
          </c:spPr>
        </c:majorGridlines>
        <c:numFmt formatCode="#,##0" sourceLinked="0"/>
        <c:majorTickMark val="in"/>
        <c:minorTickMark val="none"/>
        <c:tickLblPos val="low"/>
        <c:spPr>
          <a:ln w="9525">
            <a:noFill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1D2737"/>
                </a:solidFill>
                <a:latin typeface="Century Gothic" charset="0"/>
                <a:ea typeface="Century Gothic" charset="0"/>
                <a:cs typeface="Century Gothic" charset="0"/>
              </a:defRPr>
            </a:pPr>
            <a:endParaRPr lang="en-US"/>
          </a:p>
        </c:txPr>
        <c:crossAx val="1385752800"/>
        <c:crosses val="autoZero"/>
        <c:crossBetween val="between"/>
        <c:majorUnit val="0.98333333333333195"/>
      </c:valAx>
      <c:spPr>
        <a:noFill/>
        <a:ln w="12700">
          <a:noFill/>
          <a:prstDash val="solid"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665" b="0" i="0" u="none" strike="noStrike" baseline="0">
          <a:solidFill>
            <a:srgbClr val="000000"/>
          </a:solidFill>
          <a:latin typeface="Gill Sans"/>
          <a:ea typeface="Gill Sans"/>
          <a:cs typeface="Gill Sans"/>
        </a:defRPr>
      </a:pPr>
      <a:endParaRPr lang="en-US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rgbClr val="5B6772"/>
                </a:solidFill>
                <a:latin typeface="Century Gothic" charset="0"/>
                <a:ea typeface="Century Gothic" charset="0"/>
                <a:cs typeface="Century Gothic" charset="0"/>
              </a:defRPr>
            </a:pPr>
            <a:r>
              <a:rPr lang="en-US" sz="1600" b="1" dirty="0">
                <a:solidFill>
                  <a:srgbClr val="5B6772"/>
                </a:solidFill>
                <a:latin typeface="Century Gothic" charset="0"/>
                <a:ea typeface="Century Gothic" charset="0"/>
                <a:cs typeface="Century Gothic" charset="0"/>
              </a:rPr>
              <a:t>Introduction to Chemistry</a:t>
            </a:r>
          </a:p>
          <a:p>
            <a:pPr>
              <a:defRPr>
                <a:solidFill>
                  <a:srgbClr val="5B6772"/>
                </a:solidFill>
                <a:latin typeface="Century Gothic" charset="0"/>
                <a:ea typeface="Century Gothic" charset="0"/>
                <a:cs typeface="Century Gothic" charset="0"/>
              </a:defRPr>
            </a:pPr>
            <a:r>
              <a:rPr lang="en-US" sz="1600" b="0" dirty="0">
                <a:solidFill>
                  <a:srgbClr val="5B6772"/>
                </a:solidFill>
                <a:latin typeface="Century Gothic" charset="0"/>
                <a:ea typeface="Century Gothic" charset="0"/>
                <a:cs typeface="Century Gothic" charset="0"/>
              </a:rPr>
              <a:t>Natural Science majors</a:t>
            </a:r>
          </a:p>
        </c:rich>
      </c:tx>
      <c:layout>
        <c:manualLayout>
          <c:xMode val="edge"/>
          <c:yMode val="edge"/>
          <c:x val="0.20602365582324234"/>
          <c:y val="2.326424889449021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rgbClr val="5B6772"/>
              </a:solidFill>
              <a:latin typeface="Century Gothic" charset="0"/>
              <a:ea typeface="Century Gothic" charset="0"/>
              <a:cs typeface="Century Gothic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108012320155268"/>
          <c:y val="3.4607173082348112E-2"/>
          <c:w val="0.84152278073942999"/>
          <c:h val="0.8064215280398313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5B677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C84-487D-9A0A-E657D1E644C1}"/>
              </c:ext>
            </c:extLst>
          </c:dPt>
          <c:dPt>
            <c:idx val="1"/>
            <c:invertIfNegative val="0"/>
            <c:bubble3D val="0"/>
            <c:spPr>
              <a:solidFill>
                <a:srgbClr val="5B677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C84-487D-9A0A-E657D1E644C1}"/>
              </c:ext>
            </c:extLst>
          </c:dPt>
          <c:dPt>
            <c:idx val="2"/>
            <c:invertIfNegative val="0"/>
            <c:bubble3D val="0"/>
            <c:spPr>
              <a:solidFill>
                <a:srgbClr val="0539A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C84-487D-9A0A-E657D1E644C1}"/>
              </c:ext>
            </c:extLst>
          </c:dPt>
          <c:dPt>
            <c:idx val="3"/>
            <c:invertIfNegative val="0"/>
            <c:bubble3D val="0"/>
            <c:spPr>
              <a:solidFill>
                <a:srgbClr val="0539A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DC84-487D-9A0A-E657D1E644C1}"/>
              </c:ext>
            </c:extLst>
          </c:dPt>
          <c:dLbls>
            <c:dLbl>
              <c:idx val="2"/>
              <c:layout>
                <c:manualLayout>
                  <c:x val="1.4289129853874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C84-487D-9A0A-E657D1E644C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5B6772"/>
                    </a:solidFill>
                    <a:latin typeface="Century Gothic" charset="0"/>
                    <a:ea typeface="Century Gothic" charset="0"/>
                    <a:cs typeface="Century Gothic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D/F</c:v>
                </c:pt>
              </c:strCache>
            </c:strRef>
          </c:cat>
          <c:val>
            <c:numRef>
              <c:f>Sheet1!$B$2:$B$5</c:f>
              <c:numCache>
                <c:formatCode>0.0%</c:formatCode>
                <c:ptCount val="4"/>
                <c:pt idx="0">
                  <c:v>0.7</c:v>
                </c:pt>
                <c:pt idx="1">
                  <c:v>0.66700000000000004</c:v>
                </c:pt>
                <c:pt idx="2">
                  <c:v>0.39500000000000002</c:v>
                </c:pt>
                <c:pt idx="3">
                  <c:v>8.3000000000000004E-2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C84-487D-9A0A-E657D1E644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overlap val="90"/>
        <c:axId val="1822927392"/>
        <c:axId val="1823114528"/>
      </c:barChart>
      <c:catAx>
        <c:axId val="1822927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0539A6"/>
                </a:solidFill>
                <a:latin typeface="Century Gothic" charset="0"/>
                <a:ea typeface="Century Gothic" charset="0"/>
                <a:cs typeface="Century Gothic" charset="0"/>
              </a:defRPr>
            </a:pPr>
            <a:endParaRPr lang="en-US"/>
          </a:p>
        </c:txPr>
        <c:crossAx val="1823114528"/>
        <c:crosses val="autoZero"/>
        <c:auto val="1"/>
        <c:lblAlgn val="ctr"/>
        <c:lblOffset val="100"/>
        <c:tickLblSkip val="1"/>
        <c:noMultiLvlLbl val="0"/>
      </c:catAx>
      <c:valAx>
        <c:axId val="1823114528"/>
        <c:scaling>
          <c:orientation val="minMax"/>
          <c:max val="1"/>
          <c:min val="0"/>
        </c:scaling>
        <c:delete val="1"/>
        <c:axPos val="l"/>
        <c:numFmt formatCode="0%" sourceLinked="0"/>
        <c:majorTickMark val="out"/>
        <c:minorTickMark val="none"/>
        <c:tickLblPos val="nextTo"/>
        <c:crossAx val="18229273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rgbClr val="5B6772"/>
                </a:solidFill>
                <a:latin typeface="Century Gothic" charset="0"/>
                <a:ea typeface="Century Gothic" charset="0"/>
                <a:cs typeface="Century Gothic" charset="0"/>
              </a:defRPr>
            </a:pPr>
            <a:r>
              <a:rPr lang="en-US" sz="1600" b="1" i="0" baseline="0" dirty="0">
                <a:effectLst/>
              </a:rPr>
              <a:t>Comparative Politics</a:t>
            </a:r>
            <a:endParaRPr lang="en-US" sz="1600" dirty="0">
              <a:effectLst/>
            </a:endParaRPr>
          </a:p>
          <a:p>
            <a:pPr>
              <a:defRPr sz="1600">
                <a:solidFill>
                  <a:srgbClr val="5B6772"/>
                </a:solidFill>
                <a:latin typeface="Century Gothic" charset="0"/>
                <a:ea typeface="Century Gothic" charset="0"/>
                <a:cs typeface="Century Gothic" charset="0"/>
              </a:defRPr>
            </a:pPr>
            <a:r>
              <a:rPr lang="en-US" sz="1600" b="0" i="0" baseline="0" dirty="0">
                <a:effectLst/>
              </a:rPr>
              <a:t>Political Science majors</a:t>
            </a:r>
            <a:endParaRPr lang="en-US" sz="1600" dirty="0">
              <a:effectLst/>
            </a:endParaRPr>
          </a:p>
        </c:rich>
      </c:tx>
      <c:layout>
        <c:manualLayout>
          <c:xMode val="edge"/>
          <c:yMode val="edge"/>
          <c:x val="0.206023615173728"/>
          <c:y val="2.326424889449019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rgbClr val="5B6772"/>
              </a:solidFill>
              <a:latin typeface="Century Gothic" charset="0"/>
              <a:ea typeface="Century Gothic" charset="0"/>
              <a:cs typeface="Century Gothic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393553191030099"/>
          <c:y val="6.6595515312272174E-2"/>
          <c:w val="0.84152278073942999"/>
          <c:h val="0.7715251546980961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5B677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359-487B-BACA-E8F91734D044}"/>
              </c:ext>
            </c:extLst>
          </c:dPt>
          <c:dPt>
            <c:idx val="1"/>
            <c:invertIfNegative val="0"/>
            <c:bubble3D val="0"/>
            <c:spPr>
              <a:solidFill>
                <a:srgbClr val="5B677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359-487B-BACA-E8F91734D044}"/>
              </c:ext>
            </c:extLst>
          </c:dPt>
          <c:dPt>
            <c:idx val="2"/>
            <c:invertIfNegative val="0"/>
            <c:bubble3D val="0"/>
            <c:spPr>
              <a:solidFill>
                <a:srgbClr val="0539A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359-487B-BACA-E8F91734D044}"/>
              </c:ext>
            </c:extLst>
          </c:dPt>
          <c:dPt>
            <c:idx val="3"/>
            <c:invertIfNegative val="0"/>
            <c:bubble3D val="0"/>
            <c:spPr>
              <a:solidFill>
                <a:srgbClr val="0539A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8359-487B-BACA-E8F91734D044}"/>
              </c:ext>
            </c:extLst>
          </c:dPt>
          <c:dLbls>
            <c:dLbl>
              <c:idx val="2"/>
              <c:layout>
                <c:manualLayout>
                  <c:x val="2.1433694780810902E-2"/>
                  <c:y val="2.908031111811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359-487B-BACA-E8F91734D04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5B6772"/>
                    </a:solidFill>
                    <a:latin typeface="Century Gothic" charset="0"/>
                    <a:ea typeface="Century Gothic" charset="0"/>
                    <a:cs typeface="Century Gothic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D/F</c:v>
                </c:pt>
              </c:strCache>
            </c:strRef>
          </c:cat>
          <c:val>
            <c:numRef>
              <c:f>Sheet1!$B$2:$B$5</c:f>
              <c:numCache>
                <c:formatCode>0.0%</c:formatCode>
                <c:ptCount val="4"/>
                <c:pt idx="0">
                  <c:v>0.81799999999999995</c:v>
                </c:pt>
                <c:pt idx="1">
                  <c:v>0.73899999999999999</c:v>
                </c:pt>
                <c:pt idx="2">
                  <c:v>0.25</c:v>
                </c:pt>
                <c:pt idx="3">
                  <c:v>6.2E-2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359-487B-BACA-E8F91734D0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overlap val="90"/>
        <c:axId val="1786201040"/>
        <c:axId val="1786477600"/>
      </c:barChart>
      <c:catAx>
        <c:axId val="1786201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0539A6"/>
                </a:solidFill>
                <a:latin typeface="Century Gothic" charset="0"/>
                <a:ea typeface="Century Gothic" charset="0"/>
                <a:cs typeface="Century Gothic" charset="0"/>
              </a:defRPr>
            </a:pPr>
            <a:endParaRPr lang="en-US"/>
          </a:p>
        </c:txPr>
        <c:crossAx val="1786477600"/>
        <c:crosses val="autoZero"/>
        <c:auto val="1"/>
        <c:lblAlgn val="ctr"/>
        <c:lblOffset val="100"/>
        <c:tickLblSkip val="1"/>
        <c:noMultiLvlLbl val="0"/>
      </c:catAx>
      <c:valAx>
        <c:axId val="1786477600"/>
        <c:scaling>
          <c:orientation val="minMax"/>
          <c:max val="1"/>
          <c:min val="0"/>
        </c:scaling>
        <c:delete val="1"/>
        <c:axPos val="l"/>
        <c:numFmt formatCode="0%" sourceLinked="0"/>
        <c:majorTickMark val="out"/>
        <c:minorTickMark val="none"/>
        <c:tickLblPos val="nextTo"/>
        <c:crossAx val="17862010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 u="none" strike="noStrike" kern="1200" spc="0" baseline="0">
                <a:solidFill>
                  <a:srgbClr val="5B6772"/>
                </a:solidFill>
                <a:latin typeface="Century Gothic" charset="0"/>
                <a:ea typeface="Century Gothic" charset="0"/>
                <a:cs typeface="Century Gothic" charset="0"/>
              </a:defRPr>
            </a:pPr>
            <a:r>
              <a:rPr lang="en-US" sz="1600" b="1" i="0" kern="1200" spc="0" baseline="0" dirty="0">
                <a:solidFill>
                  <a:srgbClr val="5B6772"/>
                </a:solidFill>
                <a:effectLst/>
                <a:latin typeface="Century Gothic" charset="0"/>
                <a:ea typeface="Century Gothic" charset="0"/>
                <a:cs typeface="Century Gothic" charset="0"/>
              </a:rPr>
              <a:t>Music Theory I</a:t>
            </a:r>
            <a:endParaRPr lang="en-US" sz="1600" dirty="0">
              <a:effectLst/>
            </a:endParaRP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5B6772"/>
                </a:solidFill>
                <a:latin typeface="Century Gothic" charset="0"/>
                <a:ea typeface="Century Gothic" charset="0"/>
                <a:cs typeface="Century Gothic" charset="0"/>
              </a:defRPr>
            </a:pPr>
            <a:r>
              <a:rPr lang="en-US" sz="1600" b="0" i="0" kern="1200" spc="0" baseline="0" dirty="0">
                <a:solidFill>
                  <a:srgbClr val="5B6772"/>
                </a:solidFill>
                <a:effectLst/>
                <a:latin typeface="Century Gothic" charset="0"/>
                <a:ea typeface="Century Gothic" charset="0"/>
                <a:cs typeface="Century Gothic" charset="0"/>
              </a:rPr>
              <a:t>Music majors</a:t>
            </a:r>
            <a:endParaRPr lang="en-US" sz="1600" dirty="0">
              <a:effectLst/>
            </a:endParaRPr>
          </a:p>
        </c:rich>
      </c:tx>
      <c:layout>
        <c:manualLayout>
          <c:xMode val="edge"/>
          <c:yMode val="edge"/>
          <c:x val="0.323908977117703"/>
          <c:y val="2.326424889449019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600" b="0" i="0" u="none" strike="noStrike" kern="1200" spc="0" baseline="0">
              <a:solidFill>
                <a:srgbClr val="5B6772"/>
              </a:solidFill>
              <a:latin typeface="Century Gothic" charset="0"/>
              <a:ea typeface="Century Gothic" charset="0"/>
              <a:cs typeface="Century Gothic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750784073808419"/>
          <c:y val="4.6239297529593229E-2"/>
          <c:w val="0.84152278073942999"/>
          <c:h val="0.788973341368963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5B677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92B-49D2-9BBC-49B9CBEDE017}"/>
              </c:ext>
            </c:extLst>
          </c:dPt>
          <c:dPt>
            <c:idx val="1"/>
            <c:invertIfNegative val="0"/>
            <c:bubble3D val="0"/>
            <c:spPr>
              <a:solidFill>
                <a:srgbClr val="5B677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92B-49D2-9BBC-49B9CBEDE017}"/>
              </c:ext>
            </c:extLst>
          </c:dPt>
          <c:dPt>
            <c:idx val="2"/>
            <c:invertIfNegative val="0"/>
            <c:bubble3D val="0"/>
            <c:spPr>
              <a:solidFill>
                <a:srgbClr val="0539A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92B-49D2-9BBC-49B9CBEDE017}"/>
              </c:ext>
            </c:extLst>
          </c:dPt>
          <c:dPt>
            <c:idx val="3"/>
            <c:invertIfNegative val="0"/>
            <c:bubble3D val="0"/>
            <c:spPr>
              <a:solidFill>
                <a:srgbClr val="0539A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92B-49D2-9BBC-49B9CBEDE017}"/>
              </c:ext>
            </c:extLst>
          </c:dPt>
          <c:dLbls>
            <c:dLbl>
              <c:idx val="2"/>
              <c:layout>
                <c:manualLayout>
                  <c:x val="2.85782597077478E-2"/>
                  <c:y val="8.724093335433830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92B-49D2-9BBC-49B9CBEDE01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5B6772"/>
                    </a:solidFill>
                    <a:latin typeface="Century Gothic" charset="0"/>
                    <a:ea typeface="Century Gothic" charset="0"/>
                    <a:cs typeface="Century Gothic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D/F</c:v>
                </c:pt>
              </c:strCache>
            </c:strRef>
          </c:cat>
          <c:val>
            <c:numRef>
              <c:f>Sheet1!$B$2:$B$5</c:f>
              <c:numCache>
                <c:formatCode>0.0%</c:formatCode>
                <c:ptCount val="4"/>
                <c:pt idx="0">
                  <c:v>0.66700000000000004</c:v>
                </c:pt>
                <c:pt idx="1">
                  <c:v>0.55500000000000005</c:v>
                </c:pt>
                <c:pt idx="2">
                  <c:v>0.125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92B-49D2-9BBC-49B9CBEDE0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overlap val="90"/>
        <c:axId val="1375254864"/>
        <c:axId val="1372361408"/>
      </c:barChart>
      <c:catAx>
        <c:axId val="1375254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0539A6"/>
                </a:solidFill>
                <a:latin typeface="Century Gothic" charset="0"/>
                <a:ea typeface="Century Gothic" charset="0"/>
                <a:cs typeface="Century Gothic" charset="0"/>
              </a:defRPr>
            </a:pPr>
            <a:endParaRPr lang="en-US"/>
          </a:p>
        </c:txPr>
        <c:crossAx val="1372361408"/>
        <c:crosses val="autoZero"/>
        <c:auto val="1"/>
        <c:lblAlgn val="ctr"/>
        <c:lblOffset val="100"/>
        <c:tickLblSkip val="1"/>
        <c:noMultiLvlLbl val="0"/>
      </c:catAx>
      <c:valAx>
        <c:axId val="1372361408"/>
        <c:scaling>
          <c:orientation val="minMax"/>
          <c:max val="1"/>
          <c:min val="0"/>
        </c:scaling>
        <c:delete val="1"/>
        <c:axPos val="l"/>
        <c:numFmt formatCode="0%" sourceLinked="0"/>
        <c:majorTickMark val="out"/>
        <c:minorTickMark val="none"/>
        <c:tickLblPos val="nextTo"/>
        <c:crossAx val="13752548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7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8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9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ng"/></Relationships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0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0.55647</cdr:x>
      <cdr:y>0.05875</cdr:y>
    </cdr:from>
    <cdr:to>
      <cdr:x>0.86843</cdr:x>
      <cdr:y>0.80165</cdr:y>
    </cdr:to>
    <cdr:pic>
      <cdr:nvPicPr>
        <cdr:cNvPr id="2" name="Picture 1">
          <a:extLst xmlns:a="http://schemas.openxmlformats.org/drawingml/2006/main">
            <a:ext uri="{FF2B5EF4-FFF2-40B4-BE49-F238E27FC236}">
              <a16:creationId xmlns:a16="http://schemas.microsoft.com/office/drawing/2014/main" id="{7D5BAD45-86C2-4CE2-A297-3782065F548B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7561747" y="338554"/>
          <a:ext cx="4239037" cy="4281054"/>
        </a:xfrm>
        <a:prstGeom xmlns:a="http://schemas.openxmlformats.org/drawingml/2006/main" prst="rect">
          <a:avLst/>
        </a:prstGeom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0.31911</cdr:x>
      <cdr:y>0.26816</cdr:y>
    </cdr:from>
    <cdr:to>
      <cdr:x>0.72564</cdr:x>
      <cdr:y>0.37304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31F0A455-8CC4-433B-833F-3AD846710D28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2990850" y="1371600"/>
          <a:ext cx="3810330" cy="536494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0.50792</cdr:x>
      <cdr:y>0.3716</cdr:y>
    </cdr:from>
    <cdr:to>
      <cdr:x>0.62517</cdr:x>
      <cdr:y>0.50142</cdr:y>
    </cdr:to>
    <cdr:cxnSp macro="">
      <cdr:nvCxnSpPr>
        <cdr:cNvPr id="3" name="Straight Arrow Connector 2">
          <a:extLst xmlns:a="http://schemas.openxmlformats.org/drawingml/2006/main">
            <a:ext uri="{FF2B5EF4-FFF2-40B4-BE49-F238E27FC236}">
              <a16:creationId xmlns:a16="http://schemas.microsoft.com/office/drawing/2014/main" id="{D099D647-28DA-4D21-94EB-304C01C1D3A4}"/>
            </a:ext>
          </a:extLst>
        </cdr:cNvPr>
        <cdr:cNvCxnSpPr/>
      </cdr:nvCxnSpPr>
      <cdr:spPr>
        <a:xfrm xmlns:a="http://schemas.openxmlformats.org/drawingml/2006/main">
          <a:off x="4760510" y="1900709"/>
          <a:ext cx="1098945" cy="664008"/>
        </a:xfrm>
        <a:prstGeom xmlns:a="http://schemas.openxmlformats.org/drawingml/2006/main" prst="straightConnector1">
          <a:avLst/>
        </a:prstGeom>
        <a:ln xmlns:a="http://schemas.openxmlformats.org/drawingml/2006/main" w="12700">
          <a:solidFill>
            <a:srgbClr val="0535BB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F233D91-6579-4607-A2C8-68CB95C1B4C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45FBEC-AF0B-4426-947C-A9BC01E376D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DCB14EE-A5A2-4678-8A94-52F777E35ED3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745FB0-65F7-4DF9-99EB-50C359EE5C5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AE7B2A-8EFD-403B-A9F0-A097D185E8F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7A361E4-BC99-47F6-A4D4-660ABA46B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1289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49FB7AF-9451-2F4F-8D50-97812C487E72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C5688C1-F55A-B549-95B1-79B888217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317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5688C1-F55A-B549-95B1-79B8882179B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3466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5688C1-F55A-B549-95B1-79B8882179B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6510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36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58770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5688C1-F55A-B549-95B1-79B8882179B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9993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5688C1-F55A-B549-95B1-79B8882179B9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8654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5688C1-F55A-B549-95B1-79B8882179B9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8512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approval on image – </a:t>
            </a:r>
            <a:r>
              <a:rPr lang="en-US" dirty="0" err="1"/>
              <a:t>istock</a:t>
            </a:r>
            <a:r>
              <a:rPr lang="en-US" dirty="0"/>
              <a:t> purchase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5688C1-F55A-B549-95B1-79B8882179B9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5811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5688C1-F55A-B549-95B1-79B8882179B9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9615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5688C1-F55A-B549-95B1-79B8882179B9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937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FC5688C1-F55A-B549-95B1-79B8882179B9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57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114696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24458"/>
            <a:fld id="{FC5688C1-F55A-B549-95B1-79B8882179B9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24458"/>
              <a:t>59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719936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approval on image – </a:t>
            </a:r>
            <a:r>
              <a:rPr lang="en-US" dirty="0" err="1"/>
              <a:t>istock</a:t>
            </a:r>
            <a:r>
              <a:rPr lang="en-US" dirty="0"/>
              <a:t> purchase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5688C1-F55A-B549-95B1-79B8882179B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8064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5688C1-F55A-B549-95B1-79B8882179B9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8768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approval on image – </a:t>
            </a:r>
            <a:r>
              <a:rPr lang="en-US" dirty="0" err="1"/>
              <a:t>istock</a:t>
            </a:r>
            <a:r>
              <a:rPr lang="en-US" dirty="0"/>
              <a:t> purchase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5688C1-F55A-B549-95B1-79B8882179B9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470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approval on image – </a:t>
            </a:r>
            <a:r>
              <a:rPr lang="en-US" dirty="0" err="1"/>
              <a:t>istock</a:t>
            </a:r>
            <a:r>
              <a:rPr lang="en-US" dirty="0"/>
              <a:t> purchase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5688C1-F55A-B549-95B1-79B8882179B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451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approval on image – </a:t>
            </a:r>
            <a:r>
              <a:rPr lang="en-US" dirty="0" err="1"/>
              <a:t>istock</a:t>
            </a:r>
            <a:r>
              <a:rPr lang="en-US" dirty="0"/>
              <a:t> purchase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5688C1-F55A-B549-95B1-79B8882179B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365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5688C1-F55A-B549-95B1-79B8882179B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5791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0932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5688C1-F55A-B549-95B1-79B8882179B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9183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5688C1-F55A-B549-95B1-79B8882179B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2884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304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560243"/>
            <a:ext cx="9144000" cy="3697557"/>
          </a:xfrm>
        </p:spPr>
        <p:txBody>
          <a:bodyPr/>
          <a:lstStyle>
            <a:lvl1pPr marL="0" indent="0" algn="l">
              <a:buFont typeface="Arial" charset="0"/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7264" y="266561"/>
            <a:ext cx="552565" cy="583122"/>
          </a:xfrm>
          <a:prstGeom prst="rect">
            <a:avLst/>
          </a:prstGeom>
        </p:spPr>
      </p:pic>
      <p:cxnSp>
        <p:nvCxnSpPr>
          <p:cNvPr id="14" name="Straight Connector 13"/>
          <p:cNvCxnSpPr/>
          <p:nvPr userDrawn="1"/>
        </p:nvCxnSpPr>
        <p:spPr>
          <a:xfrm flipH="1">
            <a:off x="295118" y="939376"/>
            <a:ext cx="11617482" cy="0"/>
          </a:xfrm>
          <a:prstGeom prst="line">
            <a:avLst/>
          </a:prstGeom>
          <a:ln w="31750" cap="sq">
            <a:solidFill>
              <a:srgbClr val="5B6772"/>
            </a:solidFill>
            <a:prstDash val="solid"/>
          </a:ln>
          <a:effectLst>
            <a:outerShdw blurRad="25400" dist="25400" dir="5400000" algn="t" rotWithShape="0">
              <a:prstClr val="black">
                <a:alpha val="26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05862" y="365500"/>
            <a:ext cx="10515600" cy="620867"/>
          </a:xfrm>
        </p:spPr>
        <p:txBody>
          <a:bodyPr>
            <a:normAutofit/>
          </a:bodyPr>
          <a:lstStyle>
            <a:lvl1pPr>
              <a:defRPr sz="3200"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08993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A0953-95D8-6A43-8190-9982F6033625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1D698-D843-7A40-B650-E6A890390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736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A0953-95D8-6A43-8190-9982F6033625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1D698-D843-7A40-B650-E6A890390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3453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 with Sta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37" name="Rectangle"/>
          <p:cNvSpPr>
            <a:spLocks noGrp="1"/>
          </p:cNvSpPr>
          <p:nvPr>
            <p:ph type="body" sz="quarter" idx="14"/>
          </p:nvPr>
        </p:nvSpPr>
        <p:spPr>
          <a:xfrm>
            <a:off x="4233" y="-7913"/>
            <a:ext cx="3810001" cy="2029901"/>
          </a:xfrm>
          <a:prstGeom prst="rect">
            <a:avLst/>
          </a:prstGeom>
          <a:solidFill>
            <a:srgbClr val="262626"/>
          </a:solidFill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SzTx/>
              <a:buNone/>
              <a:defRPr sz="1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/>
          </a:p>
        </p:txBody>
      </p:sp>
      <p:sp>
        <p:nvSpPr>
          <p:cNvPr id="138" name="52,150"/>
          <p:cNvSpPr>
            <a:spLocks noGrp="1"/>
          </p:cNvSpPr>
          <p:nvPr>
            <p:ph type="body" sz="quarter" idx="15"/>
          </p:nvPr>
        </p:nvSpPr>
        <p:spPr>
          <a:xfrm>
            <a:off x="313398" y="361718"/>
            <a:ext cx="3191670" cy="1290638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>
              <a:buSzTx/>
              <a:buNone/>
              <a:defRPr sz="8000">
                <a:solidFill>
                  <a:srgbClr val="FF685A"/>
                </a:solidFill>
              </a:defRPr>
            </a:lvl1pPr>
          </a:lstStyle>
          <a:p>
            <a:r>
              <a:t>52,150</a:t>
            </a:r>
          </a:p>
        </p:txBody>
      </p:sp>
      <p:sp>
        <p:nvSpPr>
          <p:cNvPr id="139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8414573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436868"/>
            <a:ext cx="12192000" cy="4286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984C0F9-1805-40D2-8064-186404777B3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75931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Image"/>
          <p:cNvSpPr>
            <a:spLocks noGrp="1"/>
          </p:cNvSpPr>
          <p:nvPr>
            <p:ph type="pic" idx="13"/>
          </p:nvPr>
        </p:nvSpPr>
        <p:spPr>
          <a:xfrm>
            <a:off x="6126559" y="1785"/>
            <a:ext cx="6096001" cy="685457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1" name="Title Text"/>
          <p:cNvSpPr>
            <a:spLocks noGrp="1"/>
          </p:cNvSpPr>
          <p:nvPr>
            <p:ph type="title"/>
          </p:nvPr>
        </p:nvSpPr>
        <p:spPr>
          <a:xfrm>
            <a:off x="381000" y="381000"/>
            <a:ext cx="5601693" cy="1284734"/>
          </a:xfrm>
          <a:prstGeom prst="rect">
            <a:avLst/>
          </a:prstGeom>
        </p:spPr>
        <p:txBody>
          <a:bodyPr anchor="t"/>
          <a:lstStyle/>
          <a:p>
            <a:r>
              <a:t>Title Text</a:t>
            </a:r>
          </a:p>
        </p:txBody>
      </p:sp>
      <p:sp>
        <p:nvSpPr>
          <p:cNvPr id="102" name="Body Level One…"/>
          <p:cNvSpPr>
            <a:spLocks noGrp="1"/>
          </p:cNvSpPr>
          <p:nvPr>
            <p:ph type="body" sz="half" idx="14"/>
          </p:nvPr>
        </p:nvSpPr>
        <p:spPr>
          <a:xfrm>
            <a:off x="381000" y="1270000"/>
            <a:ext cx="5601693" cy="4077742"/>
          </a:xfrm>
          <a:prstGeom prst="rect">
            <a:avLst/>
          </a:prstGeom>
        </p:spPr>
        <p:txBody>
          <a:bodyPr anchor="t"/>
          <a:lstStyle>
            <a:lvl1pPr marL="0" indent="0">
              <a:buSzTx/>
              <a:buNone/>
            </a:lvl1pPr>
            <a:lvl2pPr marL="0" indent="228600">
              <a:buSzTx/>
              <a:buNone/>
            </a:lvl2pPr>
            <a:lvl3pPr marL="0" indent="457200">
              <a:buSzTx/>
              <a:buNone/>
            </a:lvl3pPr>
            <a:lvl4pPr marL="0" indent="685800">
              <a:buSzTx/>
              <a:buNone/>
            </a:lvl4pPr>
            <a:lvl5pPr marL="0" indent="914400"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03" name="georgia-state-university-logo-sm-white.png" descr="georgia-state-university-logo-sm-whit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8639" y="295389"/>
            <a:ext cx="482601" cy="514421"/>
          </a:xfrm>
          <a:prstGeom prst="rect">
            <a:avLst/>
          </a:prstGeom>
          <a:ln w="3175">
            <a:miter lim="400000"/>
          </a:ln>
        </p:spPr>
      </p:pic>
      <p:sp>
        <p:nvSpPr>
          <p:cNvPr id="104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193563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entury Gothic" charset="0"/>
                <a:ea typeface="Century Gothic" charset="0"/>
                <a:cs typeface="Century Gothic" charset="0"/>
              </a:defRPr>
            </a:lvl1pPr>
            <a:lvl2pPr>
              <a:defRPr>
                <a:latin typeface="Century Gothic" charset="0"/>
                <a:ea typeface="Century Gothic" charset="0"/>
                <a:cs typeface="Century Gothic" charset="0"/>
              </a:defRPr>
            </a:lvl2pPr>
            <a:lvl3pPr>
              <a:defRPr>
                <a:latin typeface="Century Gothic" charset="0"/>
                <a:ea typeface="Century Gothic" charset="0"/>
                <a:cs typeface="Century Gothic" charset="0"/>
              </a:defRPr>
            </a:lvl3pPr>
            <a:lvl4pPr>
              <a:defRPr>
                <a:latin typeface="Century Gothic" charset="0"/>
                <a:ea typeface="Century Gothic" charset="0"/>
                <a:cs typeface="Century Gothic" charset="0"/>
              </a:defRPr>
            </a:lvl4pPr>
            <a:lvl5pPr>
              <a:defRPr>
                <a:latin typeface="Century Gothic" charset="0"/>
                <a:ea typeface="Century Gothic" charset="0"/>
                <a:cs typeface="Century Gothic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A0953-95D8-6A43-8190-9982F6033625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1D698-D843-7A40-B650-E6A890390759}" type="slidenum">
              <a:rPr lang="en-US" smtClean="0"/>
              <a:t>‹#›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7264" y="266561"/>
            <a:ext cx="552565" cy="583122"/>
          </a:xfrm>
          <a:prstGeom prst="rect">
            <a:avLst/>
          </a:prstGeom>
        </p:spPr>
      </p:pic>
      <p:cxnSp>
        <p:nvCxnSpPr>
          <p:cNvPr id="16" name="Straight Connector 15"/>
          <p:cNvCxnSpPr/>
          <p:nvPr userDrawn="1"/>
        </p:nvCxnSpPr>
        <p:spPr>
          <a:xfrm flipH="1">
            <a:off x="295118" y="939376"/>
            <a:ext cx="11617482" cy="0"/>
          </a:xfrm>
          <a:prstGeom prst="line">
            <a:avLst/>
          </a:prstGeom>
          <a:ln w="31750" cap="sq">
            <a:solidFill>
              <a:srgbClr val="5B6772"/>
            </a:solidFill>
            <a:prstDash val="solid"/>
          </a:ln>
          <a:effectLst>
            <a:outerShdw blurRad="25400" dist="25400" dir="5400000" algn="t" rotWithShape="0">
              <a:prstClr val="black">
                <a:alpha val="26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505862" y="365500"/>
            <a:ext cx="10515600" cy="620867"/>
          </a:xfrm>
        </p:spPr>
        <p:txBody>
          <a:bodyPr>
            <a:normAutofit/>
          </a:bodyPr>
          <a:lstStyle>
            <a:lvl1pPr>
              <a:defRPr sz="3200"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61905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A0953-95D8-6A43-8190-9982F6033625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1D698-D843-7A40-B650-E6A890390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089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A0953-95D8-6A43-8190-9982F6033625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1D698-D843-7A40-B650-E6A890390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190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A0953-95D8-6A43-8190-9982F6033625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1D698-D843-7A40-B650-E6A890390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283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A0953-95D8-6A43-8190-9982F6033625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1D698-D843-7A40-B650-E6A890390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620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A0953-95D8-6A43-8190-9982F6033625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1D698-D843-7A40-B650-E6A890390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888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A0953-95D8-6A43-8190-9982F6033625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1D698-D843-7A40-B650-E6A890390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156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A0953-95D8-6A43-8190-9982F6033625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1D698-D843-7A40-B650-E6A890390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44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539A6"/>
                </a:solidFill>
              </a:defRPr>
            </a:lvl1pPr>
          </a:lstStyle>
          <a:p>
            <a:fld id="{84DA0953-95D8-6A43-8190-9982F6033625}" type="datetimeFigureOut">
              <a:rPr lang="en-US" smtClean="0"/>
              <a:pPr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539A6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539A6"/>
                </a:solidFill>
              </a:defRPr>
            </a:lvl1pPr>
          </a:lstStyle>
          <a:p>
            <a:fld id="{E571D698-D843-7A40-B650-E6A8903907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429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4" r:id="rId13"/>
    <p:sldLayoutId id="214748366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539A6"/>
          </a:solidFill>
          <a:latin typeface="Century Gothic" charset="0"/>
          <a:ea typeface="Century Gothic" charset="0"/>
          <a:cs typeface="Century Gothic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rgbClr val="0539A6"/>
          </a:solidFill>
          <a:latin typeface="Century Gothic" charset="0"/>
          <a:ea typeface="Century Gothic" charset="0"/>
          <a:cs typeface="Century Gothic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rgbClr val="0539A6"/>
          </a:solidFill>
          <a:latin typeface="Century Gothic" charset="0"/>
          <a:ea typeface="Century Gothic" charset="0"/>
          <a:cs typeface="Century Gothic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rgbClr val="0539A6"/>
          </a:solidFill>
          <a:latin typeface="Century Gothic" charset="0"/>
          <a:ea typeface="Century Gothic" charset="0"/>
          <a:cs typeface="Century Gothic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rgbClr val="0539A6"/>
          </a:solidFill>
          <a:latin typeface="Century Gothic" charset="0"/>
          <a:ea typeface="Century Gothic" charset="0"/>
          <a:cs typeface="Century Gothic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rgbClr val="0539A6"/>
          </a:solidFill>
          <a:latin typeface="Century Gothic" charset="0"/>
          <a:ea typeface="Century Gothic" charset="0"/>
          <a:cs typeface="Century Gothic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portfolium.com/KatonVicknair" TargetMode="Externa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4" b="7744"/>
          <a:stretch/>
        </p:blipFill>
        <p:spPr>
          <a:xfrm>
            <a:off x="0" y="-1"/>
            <a:ext cx="12192001" cy="68580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6100" y="4735565"/>
            <a:ext cx="2463800" cy="19818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914400" y="5067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BBE4FF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2" y="976826"/>
            <a:ext cx="7628967" cy="4904345"/>
          </a:xfrm>
          <a:prstGeom prst="rect">
            <a:avLst/>
          </a:prstGeom>
          <a:solidFill>
            <a:srgbClr val="0539A6">
              <a:alpha val="90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59301" y="1743970"/>
            <a:ext cx="103378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>
              <a:solidFill>
                <a:srgbClr val="FFFFFF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r>
              <a:rPr lang="en-US" sz="4400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Using Data and </a:t>
            </a:r>
          </a:p>
          <a:p>
            <a:r>
              <a:rPr lang="en-US" sz="4400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Analytics to Improve</a:t>
            </a:r>
          </a:p>
          <a:p>
            <a:r>
              <a:rPr lang="en-US" sz="4400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Student Success</a:t>
            </a:r>
          </a:p>
          <a:p>
            <a:endParaRPr lang="en-US" sz="3600" dirty="0">
              <a:solidFill>
                <a:srgbClr val="FFFFFF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9301" y="4703187"/>
            <a:ext cx="38587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Timothy M. </a:t>
            </a:r>
            <a:r>
              <a:rPr lang="en-US" sz="1600" dirty="0" err="1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Renick</a:t>
            </a:r>
            <a:r>
              <a:rPr lang="en-US" sz="1600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, Ph.D.</a:t>
            </a:r>
          </a:p>
          <a:p>
            <a:r>
              <a:rPr lang="en-US" sz="1600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Sr. Vice President for Student Success</a:t>
            </a:r>
          </a:p>
          <a:p>
            <a:r>
              <a:rPr lang="en-US" sz="1600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twitter: @</a:t>
            </a:r>
            <a:r>
              <a:rPr lang="en-US" sz="1600" dirty="0" err="1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tim_renick</a:t>
            </a:r>
            <a:endParaRPr lang="en-US" sz="1600" dirty="0">
              <a:solidFill>
                <a:srgbClr val="FFFFFF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59301" y="1211767"/>
            <a:ext cx="3406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University of Alaska Fairbanks</a:t>
            </a:r>
          </a:p>
          <a:p>
            <a:r>
              <a:rPr lang="en-US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April 10, 2020</a:t>
            </a:r>
          </a:p>
        </p:txBody>
      </p:sp>
      <p:cxnSp>
        <p:nvCxnSpPr>
          <p:cNvPr id="12" name="Straight Connector 11"/>
          <p:cNvCxnSpPr>
            <a:cxnSpLocks/>
          </p:cNvCxnSpPr>
          <p:nvPr/>
        </p:nvCxnSpPr>
        <p:spPr>
          <a:xfrm>
            <a:off x="941615" y="1901982"/>
            <a:ext cx="2114406" cy="0"/>
          </a:xfrm>
          <a:prstGeom prst="line">
            <a:avLst/>
          </a:prstGeom>
          <a:ln w="28575">
            <a:solidFill>
              <a:srgbClr val="D81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16025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914400" y="5067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1028" name="Picture 4" descr="Image result for SAT TEST Takers pictur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1980" y="-87912"/>
            <a:ext cx="12763188" cy="6924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805289" y="1536332"/>
            <a:ext cx="7886266" cy="3859318"/>
          </a:xfrm>
          <a:prstGeom prst="rect">
            <a:avLst/>
          </a:prstGeom>
          <a:solidFill>
            <a:srgbClr val="0539A6">
              <a:alpha val="96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50779" y="2634369"/>
            <a:ext cx="1017767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-33 points</a:t>
            </a:r>
          </a:p>
        </p:txBody>
      </p:sp>
      <p:sp>
        <p:nvSpPr>
          <p:cNvPr id="15" name="Down Arrow 14"/>
          <p:cNvSpPr/>
          <p:nvPr/>
        </p:nvSpPr>
        <p:spPr>
          <a:xfrm>
            <a:off x="4887808" y="4708221"/>
            <a:ext cx="1721227" cy="2028304"/>
          </a:xfrm>
          <a:prstGeom prst="down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370114" y="2139374"/>
            <a:ext cx="31390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SAT SCORES</a:t>
            </a:r>
          </a:p>
        </p:txBody>
      </p:sp>
    </p:spTree>
    <p:extLst>
      <p:ext uri="{BB962C8B-B14F-4D97-AF65-F5344CB8AC3E}">
        <p14:creationId xmlns:p14="http://schemas.microsoft.com/office/powerpoint/2010/main" val="1821565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" t="3122" r="1" b="14487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446577" y="1355083"/>
            <a:ext cx="9319951" cy="3712217"/>
          </a:xfrm>
          <a:prstGeom prst="rect">
            <a:avLst/>
          </a:prstGeom>
          <a:solidFill>
            <a:srgbClr val="0539A6">
              <a:alpha val="96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-914400" y="5067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63450" y="2347889"/>
            <a:ext cx="931601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-$40 million</a:t>
            </a:r>
          </a:p>
        </p:txBody>
      </p:sp>
      <p:sp>
        <p:nvSpPr>
          <p:cNvPr id="3" name="Down Arrow 2"/>
          <p:cNvSpPr/>
          <p:nvPr/>
        </p:nvSpPr>
        <p:spPr>
          <a:xfrm>
            <a:off x="5004262" y="4555590"/>
            <a:ext cx="1721227" cy="2028304"/>
          </a:xfrm>
          <a:prstGeom prst="down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719093" y="1648294"/>
            <a:ext cx="6740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Appropriations Cuts</a:t>
            </a:r>
          </a:p>
        </p:txBody>
      </p:sp>
    </p:spTree>
    <p:extLst>
      <p:ext uri="{BB962C8B-B14F-4D97-AF65-F5344CB8AC3E}">
        <p14:creationId xmlns:p14="http://schemas.microsoft.com/office/powerpoint/2010/main" val="12098692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8" t="10268" r="5066" b="2899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53499" y="2222218"/>
            <a:ext cx="7285002" cy="2845082"/>
          </a:xfrm>
          <a:prstGeom prst="rect">
            <a:avLst/>
          </a:prstGeom>
          <a:solidFill>
            <a:srgbClr val="0539A6">
              <a:alpha val="96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-914400" y="5067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46413" y="2199385"/>
            <a:ext cx="946514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90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Are We the Problem</a:t>
            </a:r>
            <a:r>
              <a:rPr lang="fi-FI" sz="9000" dirty="0">
                <a:solidFill>
                  <a:schemeClr val="bg1"/>
                </a:solidFill>
                <a:latin typeface="Century" panose="02040604050505020304" pitchFamily="18" charset="0"/>
                <a:ea typeface="Century Gothic" charset="0"/>
                <a:cs typeface="Century Gothic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005056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91143" y="-176463"/>
            <a:ext cx="12416444" cy="7117590"/>
          </a:xfrm>
          <a:prstGeom prst="rect">
            <a:avLst/>
          </a:prstGeom>
          <a:solidFill>
            <a:srgbClr val="0539A6">
              <a:alpha val="96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19%</a:t>
            </a:r>
          </a:p>
          <a:p>
            <a:pPr algn="ctr"/>
            <a:endParaRPr lang="en-US" sz="36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Percent of Confirmed Freshmen Who Did Not Enroll Summer 2015</a:t>
            </a:r>
            <a:endParaRPr lang="en-US" sz="3600" dirty="0">
              <a:solidFill>
                <a:schemeClr val="bg1"/>
              </a:solidFill>
              <a:ea typeface="Century Gothic" charset="0"/>
              <a:cs typeface="Century Gothic" charset="0"/>
            </a:endParaRPr>
          </a:p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-914400" y="5067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cxnSp>
        <p:nvCxnSpPr>
          <p:cNvPr id="6" name="Straight Connector 5"/>
          <p:cNvCxnSpPr>
            <a:cxnSpLocks/>
          </p:cNvCxnSpPr>
          <p:nvPr/>
        </p:nvCxnSpPr>
        <p:spPr>
          <a:xfrm>
            <a:off x="3320716" y="4191973"/>
            <a:ext cx="5478379" cy="0"/>
          </a:xfrm>
          <a:prstGeom prst="line">
            <a:avLst/>
          </a:prstGeom>
          <a:ln w="28575">
            <a:solidFill>
              <a:srgbClr val="D81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60106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Summer Melt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6391437" y="6265138"/>
            <a:ext cx="4511181" cy="0"/>
          </a:xfrm>
          <a:prstGeom prst="line">
            <a:avLst/>
          </a:prstGeom>
          <a:ln w="12700">
            <a:solidFill>
              <a:srgbClr val="D6D6D6"/>
            </a:solidFill>
          </a:ln>
          <a:effectLst>
            <a:outerShdw blurRad="25400" dist="12700" dir="5400000" algn="t" rotWithShape="0">
              <a:prstClr val="black">
                <a:alpha val="24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375268" y="1910282"/>
            <a:ext cx="0" cy="1189777"/>
          </a:xfrm>
          <a:prstGeom prst="line">
            <a:avLst/>
          </a:prstGeom>
          <a:ln w="12700">
            <a:solidFill>
              <a:srgbClr val="D6D6D6"/>
            </a:solidFill>
          </a:ln>
          <a:effectLst>
            <a:outerShdw blurRad="25400" dist="12700" dir="5400000" algn="t" rotWithShape="0">
              <a:prstClr val="black">
                <a:alpha val="24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5467284" y="1281610"/>
            <a:ext cx="6724716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en-US" b="1" dirty="0"/>
          </a:p>
          <a:p>
            <a:r>
              <a:rPr lang="en-US" sz="3600" dirty="0">
                <a:solidFill>
                  <a:srgbClr val="0539A6"/>
                </a:solidFill>
              </a:rPr>
              <a:t>Fall 2015</a:t>
            </a:r>
          </a:p>
          <a:p>
            <a:endParaRPr lang="en-US" dirty="0">
              <a:solidFill>
                <a:srgbClr val="5B6772"/>
              </a:solidFill>
            </a:endParaRPr>
          </a:p>
          <a:p>
            <a:r>
              <a:rPr lang="en-US" sz="3600" b="1" dirty="0">
                <a:solidFill>
                  <a:srgbClr val="5B6772"/>
                </a:solidFill>
              </a:rPr>
              <a:t>Confirmed GSU Freshman Who</a:t>
            </a:r>
          </a:p>
          <a:p>
            <a:r>
              <a:rPr lang="en-US" sz="3600" b="1" dirty="0">
                <a:solidFill>
                  <a:srgbClr val="5B6772"/>
                </a:solidFill>
              </a:rPr>
              <a:t>Never Attended Any College:	 </a:t>
            </a:r>
            <a:r>
              <a:rPr lang="en-US" sz="3600" b="1" dirty="0">
                <a:solidFill>
                  <a:srgbClr val="D81E00"/>
                </a:solidFill>
              </a:rPr>
              <a:t>278</a:t>
            </a:r>
          </a:p>
          <a:p>
            <a:endParaRPr lang="en-US" sz="800" b="1" dirty="0">
              <a:solidFill>
                <a:srgbClr val="5B6772"/>
              </a:solidFill>
            </a:endParaRPr>
          </a:p>
          <a:p>
            <a:r>
              <a:rPr lang="en-US" sz="3600" b="1" dirty="0">
                <a:solidFill>
                  <a:srgbClr val="5B6772"/>
                </a:solidFill>
              </a:rPr>
              <a:t>Non-white			</a:t>
            </a:r>
            <a:r>
              <a:rPr lang="en-US" sz="3600" b="1" dirty="0">
                <a:solidFill>
                  <a:srgbClr val="D81E00"/>
                </a:solidFill>
              </a:rPr>
              <a:t>76%</a:t>
            </a:r>
          </a:p>
          <a:p>
            <a:r>
              <a:rPr lang="en-US" sz="3600" b="1" dirty="0">
                <a:solidFill>
                  <a:srgbClr val="5B6772"/>
                </a:solidFill>
              </a:rPr>
              <a:t>First Generation		</a:t>
            </a:r>
            <a:r>
              <a:rPr lang="en-US" sz="3600" b="1" dirty="0">
                <a:solidFill>
                  <a:srgbClr val="D81E00"/>
                </a:solidFill>
              </a:rPr>
              <a:t>45%</a:t>
            </a:r>
          </a:p>
          <a:p>
            <a:r>
              <a:rPr lang="en-US" sz="3600" b="1" dirty="0">
                <a:solidFill>
                  <a:srgbClr val="5B6772"/>
                </a:solidFill>
              </a:rPr>
              <a:t>Low Income			</a:t>
            </a:r>
            <a:r>
              <a:rPr lang="en-US" sz="3600" b="1" dirty="0">
                <a:solidFill>
                  <a:srgbClr val="D81E00"/>
                </a:solidFill>
              </a:rPr>
              <a:t>71%	</a:t>
            </a:r>
          </a:p>
          <a:p>
            <a:r>
              <a:rPr lang="en-US" sz="3600" b="1" dirty="0">
                <a:solidFill>
                  <a:srgbClr val="5B6772"/>
                </a:solidFill>
              </a:rPr>
              <a:t>Avg. High School GPA	</a:t>
            </a:r>
            <a:r>
              <a:rPr lang="en-US" sz="3600" b="1" dirty="0">
                <a:solidFill>
                  <a:srgbClr val="D81E00"/>
                </a:solidFill>
              </a:rPr>
              <a:t>3.34</a:t>
            </a:r>
          </a:p>
          <a:p>
            <a:r>
              <a:rPr lang="en-US" sz="3600" dirty="0">
                <a:solidFill>
                  <a:srgbClr val="5B6772"/>
                </a:solidFill>
              </a:rPr>
              <a:t>		</a:t>
            </a:r>
          </a:p>
          <a:p>
            <a:endParaRPr lang="en-US" sz="3600" b="1" dirty="0">
              <a:solidFill>
                <a:srgbClr val="5B6772"/>
              </a:solidFill>
            </a:endParaRPr>
          </a:p>
          <a:p>
            <a:endParaRPr lang="en-US" sz="2800" b="1" dirty="0">
              <a:solidFill>
                <a:srgbClr val="D81E00"/>
              </a:solidFill>
            </a:endParaRPr>
          </a:p>
          <a:p>
            <a:endParaRPr lang="en-US" sz="1400" b="1" dirty="0">
              <a:solidFill>
                <a:srgbClr val="D81E00"/>
              </a:solidFill>
            </a:endParaRPr>
          </a:p>
        </p:txBody>
      </p:sp>
      <p:pic>
        <p:nvPicPr>
          <p:cNvPr id="1026" name="Picture 2" descr="Image result for high school graduation pictur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33" y="1683144"/>
            <a:ext cx="5271435" cy="449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93887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Hidden Obstacles to Enrollment</a:t>
            </a:r>
          </a:p>
        </p:txBody>
      </p:sp>
      <p:pic>
        <p:nvPicPr>
          <p:cNvPr id="4098" name="Picture 2" descr="Image result for FAFSA DORM pi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556" y="1384061"/>
            <a:ext cx="6605444" cy="4954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60770" y="1766355"/>
            <a:ext cx="10515600" cy="4351338"/>
          </a:xfrm>
        </p:spPr>
        <p:txBody>
          <a:bodyPr/>
          <a:lstStyle/>
          <a:p>
            <a:r>
              <a:rPr lang="en-US" dirty="0"/>
              <a:t>Federal Financial</a:t>
            </a:r>
          </a:p>
          <a:p>
            <a:pPr marL="0" indent="0">
              <a:buNone/>
            </a:pPr>
            <a:r>
              <a:rPr lang="en-US" dirty="0"/>
              <a:t>    Aid Application</a:t>
            </a:r>
          </a:p>
          <a:p>
            <a:r>
              <a:rPr lang="en-US" dirty="0"/>
              <a:t>Verification Request</a:t>
            </a:r>
          </a:p>
          <a:p>
            <a:r>
              <a:rPr lang="en-US" dirty="0"/>
              <a:t>State of Georgia </a:t>
            </a:r>
          </a:p>
          <a:p>
            <a:pPr marL="0" indent="0">
              <a:buNone/>
            </a:pPr>
            <a:r>
              <a:rPr lang="en-US" dirty="0"/>
              <a:t>    Immunization Proof</a:t>
            </a:r>
          </a:p>
          <a:p>
            <a:r>
              <a:rPr lang="en-US" dirty="0"/>
              <a:t>Taking Placement </a:t>
            </a:r>
          </a:p>
          <a:p>
            <a:pPr marL="0" indent="0">
              <a:buNone/>
            </a:pPr>
            <a:r>
              <a:rPr lang="en-US" dirty="0"/>
              <a:t>    Exams</a:t>
            </a:r>
          </a:p>
          <a:p>
            <a:r>
              <a:rPr lang="en-US" dirty="0"/>
              <a:t>Registering for Classes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3149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Personalized Interactions Before Enrollment     </a:t>
            </a:r>
            <a:r>
              <a:rPr lang="en-US" sz="1400" dirty="0"/>
              <a:t>Source: EAB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811" l="0" r="97165">
                        <a14:foregroundMark x1="48969" y1="10040" x2="48969" y2="10040"/>
                        <a14:foregroundMark x1="2320" y1="22721" x2="2320" y2="22721"/>
                        <a14:foregroundMark x1="2835" y1="32232" x2="2835" y2="32232"/>
                        <a14:foregroundMark x1="2320" y1="31044" x2="2320" y2="310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880" y="986368"/>
            <a:ext cx="3082484" cy="6014022"/>
          </a:xfrm>
          <a:prstGeom prst="rect">
            <a:avLst/>
          </a:prstGeom>
        </p:spPr>
      </p:pic>
      <p:pic>
        <p:nvPicPr>
          <p:cNvPr id="6" name="Picture 2" descr="C:\Users\YiA\Documents\Guide Marketing Collateral\Marketing - Marketing Decks\Marketing - Executive Briefing\2016 screenshots\3. Favorite and hardest class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3" b="98562" l="0" r="984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939" y="986368"/>
            <a:ext cx="3039406" cy="600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YiA\Documents\Guide Marketing Collateral\Marketing - Marketing Decks\Marketing - Executive Briefing\2016 screenshots\5. Interests.PN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734" l="2217" r="93350">
                        <a14:foregroundMark x1="48768" y1="9707" x2="48768" y2="97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2077" y="1042649"/>
            <a:ext cx="3138977" cy="581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62032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FB270D-3615-4C4F-B153-52FE361DDA40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121422" y="726756"/>
            <a:ext cx="9232169" cy="3189717"/>
          </a:xfrm>
          <a:prstGeom prst="rect">
            <a:avLst/>
          </a:prstGeom>
        </p:spPr>
        <p:txBody>
          <a:bodyPr wrap="square" lIns="91439" tIns="45719" rIns="91439" bIns="45719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094" b="1" dirty="0">
                <a:latin typeface="+mj-lt"/>
                <a:ea typeface="Calibri"/>
                <a:cs typeface="Times New Roman"/>
              </a:rPr>
              <a:t>           </a:t>
            </a:r>
            <a:endParaRPr lang="en-US" sz="3094" b="1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US" sz="6187" b="1" dirty="0">
              <a:solidFill>
                <a:srgbClr val="5B6772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US" sz="3797" b="1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US" sz="2250" dirty="0">
              <a:solidFill>
                <a:srgbClr val="4686C6"/>
              </a:solidFill>
              <a:ea typeface="Calibri"/>
              <a:cs typeface="Times New Roman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1238" y="3424238"/>
            <a:ext cx="9525" cy="95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31685" y="201545"/>
            <a:ext cx="9721906" cy="584773"/>
          </a:xfrm>
          <a:prstGeom prst="rect">
            <a:avLst/>
          </a:prstGeom>
          <a:noFill/>
        </p:spPr>
        <p:txBody>
          <a:bodyPr wrap="square" lIns="91439" tIns="45719" rIns="91439" bIns="45719" rtlCol="0" anchor="ctr">
            <a:spAutoFit/>
          </a:bodyPr>
          <a:lstStyle/>
          <a:p>
            <a:r>
              <a:rPr lang="en-US" sz="3200" dirty="0">
                <a:solidFill>
                  <a:srgbClr val="0539A6"/>
                </a:solidFill>
                <a:latin typeface="Century Gothic" panose="020B0502020202020204" pitchFamily="34" charset="0"/>
              </a:rPr>
              <a:t>Portal to Guide Students Through Next Steps</a:t>
            </a:r>
            <a:endParaRPr lang="en-US" sz="3200" cap="small" dirty="0">
              <a:solidFill>
                <a:srgbClr val="0539A6"/>
              </a:solidFill>
              <a:latin typeface="Century Gothic" panose="020B0502020202020204" pitchFamily="34" charset="0"/>
              <a:cs typeface="Calibri" pitchFamily="34" charset="0"/>
            </a:endParaRPr>
          </a:p>
        </p:txBody>
      </p:sp>
      <p:pic>
        <p:nvPicPr>
          <p:cNvPr id="7" name="Picture 2" descr="C:\Users\mooresa\Desktop\2016 Demo Screen Shots\1 - Personalized Pat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483" y="1028921"/>
            <a:ext cx="10455011" cy="5737908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0390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61460" y="1809670"/>
            <a:ext cx="4559193" cy="504833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endParaRPr lang="en-US" sz="2400" dirty="0">
              <a:solidFill>
                <a:srgbClr val="0034A9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05862" y="189603"/>
            <a:ext cx="10515600" cy="620867"/>
          </a:xfrm>
        </p:spPr>
        <p:txBody>
          <a:bodyPr/>
          <a:lstStyle/>
          <a:p>
            <a:r>
              <a:rPr lang="en-US" dirty="0">
                <a:solidFill>
                  <a:srgbClr val="0034A9"/>
                </a:solidFill>
              </a:rPr>
              <a:t>A.I.-enhanced Chatbot: 24/7 Help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9"/>
          <a:stretch/>
        </p:blipFill>
        <p:spPr>
          <a:xfrm>
            <a:off x="4555957" y="1139737"/>
            <a:ext cx="7158665" cy="55439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D62BA3-34CC-49C7-BDAD-76A9F11274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976"/>
          <a:stretch/>
        </p:blipFill>
        <p:spPr>
          <a:xfrm>
            <a:off x="839865" y="1139737"/>
            <a:ext cx="3195537" cy="683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1846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34A9"/>
                </a:solidFill>
              </a:rPr>
              <a:t>Guided Conversations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7ACF6CD-FD0C-4AA6-9526-B013642B26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442" y="1105964"/>
            <a:ext cx="11919284" cy="5463277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7" name="Shape 217">
            <a:extLst>
              <a:ext uri="{FF2B5EF4-FFF2-40B4-BE49-F238E27FC236}">
                <a16:creationId xmlns:a16="http://schemas.microsoft.com/office/drawing/2014/main" id="{AD041740-4413-4250-BBBA-942BCFF75153}"/>
              </a:ext>
            </a:extLst>
          </p:cNvPr>
          <p:cNvSpPr txBox="1"/>
          <p:nvPr/>
        </p:nvSpPr>
        <p:spPr>
          <a:xfrm>
            <a:off x="2900867" y="1823763"/>
            <a:ext cx="939125" cy="3280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 lvl="0"/>
            <a:r>
              <a:rPr lang="en-US" sz="2400" b="1" dirty="0">
                <a:solidFill>
                  <a:schemeClr val="accent2"/>
                </a:solidFill>
                <a:latin typeface="Century Gothic" charset="0"/>
                <a:ea typeface="Century Gothic" charset="0"/>
                <a:cs typeface="Century Gothic" charset="0"/>
                <a:sym typeface="Questrial"/>
              </a:rPr>
              <a:t>Yes</a:t>
            </a:r>
          </a:p>
        </p:txBody>
      </p:sp>
      <p:sp>
        <p:nvSpPr>
          <p:cNvPr id="8" name="Freeform 36">
            <a:extLst>
              <a:ext uri="{FF2B5EF4-FFF2-40B4-BE49-F238E27FC236}">
                <a16:creationId xmlns:a16="http://schemas.microsoft.com/office/drawing/2014/main" id="{3D14F6BF-DAB4-433D-A60E-CCAFEFDD626C}"/>
              </a:ext>
            </a:extLst>
          </p:cNvPr>
          <p:cNvSpPr/>
          <p:nvPr/>
        </p:nvSpPr>
        <p:spPr>
          <a:xfrm>
            <a:off x="2154101" y="2389608"/>
            <a:ext cx="2337980" cy="564259"/>
          </a:xfrm>
          <a:custGeom>
            <a:avLst/>
            <a:gdLst>
              <a:gd name="connsiteX0" fmla="*/ 0 w 1691013"/>
              <a:gd name="connsiteY0" fmla="*/ 895611 h 895611"/>
              <a:gd name="connsiteX1" fmla="*/ 0 w 1691013"/>
              <a:gd name="connsiteY1" fmla="*/ 0 h 895611"/>
              <a:gd name="connsiteX2" fmla="*/ 1691013 w 1691013"/>
              <a:gd name="connsiteY2" fmla="*/ 0 h 895611"/>
              <a:gd name="connsiteX3" fmla="*/ 1691013 w 1691013"/>
              <a:gd name="connsiteY3" fmla="*/ 0 h 895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1013" h="895611">
                <a:moveTo>
                  <a:pt x="0" y="895611"/>
                </a:moveTo>
                <a:lnTo>
                  <a:pt x="0" y="0"/>
                </a:lnTo>
                <a:lnTo>
                  <a:pt x="1691013" y="0"/>
                </a:lnTo>
                <a:lnTo>
                  <a:pt x="1691013" y="0"/>
                </a:ln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  <a:headEnd type="none" w="med" len="med"/>
            <a:tailEnd type="triangle" w="med" len="med"/>
          </a:ln>
          <a:effectLst>
            <a:outerShdw blurRad="25400" dist="12700" dir="5400000" algn="ctr" rotWithShape="0">
              <a:srgbClr val="000000">
                <a:alpha val="23922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9" name="Freeform 37">
            <a:extLst>
              <a:ext uri="{FF2B5EF4-FFF2-40B4-BE49-F238E27FC236}">
                <a16:creationId xmlns:a16="http://schemas.microsoft.com/office/drawing/2014/main" id="{85E53968-3D35-4162-93B7-E78830784754}"/>
              </a:ext>
            </a:extLst>
          </p:cNvPr>
          <p:cNvSpPr/>
          <p:nvPr/>
        </p:nvSpPr>
        <p:spPr>
          <a:xfrm flipV="1">
            <a:off x="2154101" y="3755517"/>
            <a:ext cx="2337980" cy="564259"/>
          </a:xfrm>
          <a:custGeom>
            <a:avLst/>
            <a:gdLst>
              <a:gd name="connsiteX0" fmla="*/ 0 w 1691013"/>
              <a:gd name="connsiteY0" fmla="*/ 895611 h 895611"/>
              <a:gd name="connsiteX1" fmla="*/ 0 w 1691013"/>
              <a:gd name="connsiteY1" fmla="*/ 0 h 895611"/>
              <a:gd name="connsiteX2" fmla="*/ 1691013 w 1691013"/>
              <a:gd name="connsiteY2" fmla="*/ 0 h 895611"/>
              <a:gd name="connsiteX3" fmla="*/ 1691013 w 1691013"/>
              <a:gd name="connsiteY3" fmla="*/ 0 h 895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1013" h="895611">
                <a:moveTo>
                  <a:pt x="0" y="895611"/>
                </a:moveTo>
                <a:lnTo>
                  <a:pt x="0" y="0"/>
                </a:lnTo>
                <a:lnTo>
                  <a:pt x="1691013" y="0"/>
                </a:lnTo>
                <a:lnTo>
                  <a:pt x="1691013" y="0"/>
                </a:ln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  <a:headEnd type="none" w="med" len="med"/>
            <a:tailEnd type="triangle" w="med" len="med"/>
          </a:ln>
          <a:effectLst>
            <a:outerShdw blurRad="25400" dist="12700" dir="5400000" algn="ctr" rotWithShape="0">
              <a:srgbClr val="000000">
                <a:alpha val="23922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1" name="Shape 217">
            <a:extLst>
              <a:ext uri="{FF2B5EF4-FFF2-40B4-BE49-F238E27FC236}">
                <a16:creationId xmlns:a16="http://schemas.microsoft.com/office/drawing/2014/main" id="{1C2B82B8-F4E5-4A7A-AE36-94B3BDAC4098}"/>
              </a:ext>
            </a:extLst>
          </p:cNvPr>
          <p:cNvSpPr txBox="1"/>
          <p:nvPr/>
        </p:nvSpPr>
        <p:spPr>
          <a:xfrm>
            <a:off x="2977067" y="4322893"/>
            <a:ext cx="939125" cy="3280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en-US" sz="2400" b="1" dirty="0">
                <a:solidFill>
                  <a:schemeClr val="accent2"/>
                </a:solidFill>
                <a:latin typeface="Century Gothic" charset="0"/>
                <a:ea typeface="Century Gothic" charset="0"/>
                <a:cs typeface="Century Gothic" charset="0"/>
                <a:sym typeface="Questrial"/>
              </a:rPr>
              <a:t>No</a:t>
            </a:r>
          </a:p>
        </p:txBody>
      </p:sp>
      <p:sp>
        <p:nvSpPr>
          <p:cNvPr id="12" name="Freeform 40">
            <a:extLst>
              <a:ext uri="{FF2B5EF4-FFF2-40B4-BE49-F238E27FC236}">
                <a16:creationId xmlns:a16="http://schemas.microsoft.com/office/drawing/2014/main" id="{8E1282C7-E3CC-4A2C-A838-62FA074DDEA5}"/>
              </a:ext>
            </a:extLst>
          </p:cNvPr>
          <p:cNvSpPr/>
          <p:nvPr/>
        </p:nvSpPr>
        <p:spPr>
          <a:xfrm rot="5400000">
            <a:off x="7893958" y="1346804"/>
            <a:ext cx="517325" cy="2659649"/>
          </a:xfrm>
          <a:custGeom>
            <a:avLst/>
            <a:gdLst>
              <a:gd name="connsiteX0" fmla="*/ 0 w 1691013"/>
              <a:gd name="connsiteY0" fmla="*/ 895611 h 895611"/>
              <a:gd name="connsiteX1" fmla="*/ 0 w 1691013"/>
              <a:gd name="connsiteY1" fmla="*/ 0 h 895611"/>
              <a:gd name="connsiteX2" fmla="*/ 1691013 w 1691013"/>
              <a:gd name="connsiteY2" fmla="*/ 0 h 895611"/>
              <a:gd name="connsiteX3" fmla="*/ 1691013 w 1691013"/>
              <a:gd name="connsiteY3" fmla="*/ 0 h 895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1013" h="895611">
                <a:moveTo>
                  <a:pt x="0" y="895611"/>
                </a:moveTo>
                <a:lnTo>
                  <a:pt x="0" y="0"/>
                </a:lnTo>
                <a:lnTo>
                  <a:pt x="1691013" y="0"/>
                </a:lnTo>
                <a:lnTo>
                  <a:pt x="1691013" y="0"/>
                </a:ln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  <a:headEnd type="none" w="med" len="med"/>
            <a:tailEnd type="triangle" w="med" len="med"/>
          </a:ln>
          <a:effectLst>
            <a:outerShdw blurRad="25400" dist="12700" dir="5400000" algn="ctr" rotWithShape="0">
              <a:srgbClr val="000000">
                <a:alpha val="23922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3" name="Shape 217">
            <a:extLst>
              <a:ext uri="{FF2B5EF4-FFF2-40B4-BE49-F238E27FC236}">
                <a16:creationId xmlns:a16="http://schemas.microsoft.com/office/drawing/2014/main" id="{2DD4DFF4-633B-49B0-8B59-4A0339AACAF3}"/>
              </a:ext>
            </a:extLst>
          </p:cNvPr>
          <p:cNvSpPr txBox="1"/>
          <p:nvPr/>
        </p:nvSpPr>
        <p:spPr>
          <a:xfrm>
            <a:off x="7654078" y="1823763"/>
            <a:ext cx="939125" cy="3280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en-US" sz="2400" b="1" dirty="0">
                <a:solidFill>
                  <a:schemeClr val="accent2"/>
                </a:solidFill>
                <a:latin typeface="Century Gothic" charset="0"/>
                <a:ea typeface="Century Gothic" charset="0"/>
                <a:cs typeface="Century Gothic" charset="0"/>
                <a:sym typeface="Questrial"/>
              </a:rPr>
              <a:t>Yes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A1DD1D-7EE8-4BD1-B4D6-3D5880C94475}"/>
              </a:ext>
            </a:extLst>
          </p:cNvPr>
          <p:cNvSpPr txBox="1"/>
          <p:nvPr/>
        </p:nvSpPr>
        <p:spPr>
          <a:xfrm>
            <a:off x="1246503" y="3007386"/>
            <a:ext cx="1842549" cy="1015663"/>
          </a:xfrm>
          <a:prstGeom prst="rect">
            <a:avLst/>
          </a:prstGeom>
          <a:solidFill>
            <a:srgbClr val="0034A9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US" sz="12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Hey {First Name}, do you plan to park a car on campus? </a:t>
            </a:r>
            <a:r>
              <a:rPr lang="en-US" sz="1200" dirty="0">
                <a:solidFill>
                  <a:schemeClr val="tx2"/>
                </a:solidFill>
              </a:rPr>
              <a:t>🚗     </a:t>
            </a:r>
          </a:p>
          <a:p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A36D41-844F-404E-8D1E-1C08E0E1DD2C}"/>
              </a:ext>
            </a:extLst>
          </p:cNvPr>
          <p:cNvSpPr txBox="1"/>
          <p:nvPr/>
        </p:nvSpPr>
        <p:spPr>
          <a:xfrm>
            <a:off x="4583613" y="2033712"/>
            <a:ext cx="2146616" cy="1077218"/>
          </a:xfrm>
          <a:prstGeom prst="rect">
            <a:avLst/>
          </a:prstGeom>
          <a:solidFill>
            <a:srgbClr val="0034A9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2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Cool! Would you like me to help you get a parking permit?</a:t>
            </a:r>
          </a:p>
          <a:p>
            <a:endParaRPr lang="en-US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BE17EB-2DEA-467E-B0A9-6650C7190E78}"/>
              </a:ext>
            </a:extLst>
          </p:cNvPr>
          <p:cNvSpPr txBox="1"/>
          <p:nvPr/>
        </p:nvSpPr>
        <p:spPr>
          <a:xfrm>
            <a:off x="4583613" y="3854081"/>
            <a:ext cx="2250328" cy="1897955"/>
          </a:xfrm>
          <a:prstGeom prst="rect">
            <a:avLst/>
          </a:prstGeom>
          <a:solidFill>
            <a:srgbClr val="0034A9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2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OK. For future reference, visit </a:t>
            </a:r>
            <a:r>
              <a:rPr lang="en-US" sz="1200" dirty="0">
                <a:latin typeface="Century Gothic" charset="0"/>
                <a:ea typeface="Century Gothic" charset="0"/>
                <a:cs typeface="Century Gothic" charset="0"/>
              </a:rPr>
              <a:t>bit.ly/parking</a:t>
            </a:r>
            <a:r>
              <a:rPr lang="en-US" sz="12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for parking info. 🚗  For other modes of transportation (shuttles 🚌 , the metro 🚇 , bike shares , Zipcar, etc.) go to </a:t>
            </a:r>
            <a:r>
              <a:rPr lang="en-US" sz="1200" dirty="0">
                <a:latin typeface="Century Gothic" charset="0"/>
                <a:ea typeface="Century Gothic" charset="0"/>
                <a:cs typeface="Century Gothic" charset="0"/>
              </a:rPr>
              <a:t>bit.ly/transit</a:t>
            </a:r>
            <a:r>
              <a:rPr lang="en-US" sz="12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.</a:t>
            </a:r>
          </a:p>
          <a:p>
            <a:endParaRPr lang="en-US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0C936EF-680B-406A-971D-38BDB1E15FEE}"/>
              </a:ext>
            </a:extLst>
          </p:cNvPr>
          <p:cNvSpPr txBox="1"/>
          <p:nvPr/>
        </p:nvSpPr>
        <p:spPr>
          <a:xfrm>
            <a:off x="8177878" y="3117773"/>
            <a:ext cx="2865509" cy="1692771"/>
          </a:xfrm>
          <a:prstGeom prst="rect">
            <a:avLst/>
          </a:prstGeom>
          <a:solidFill>
            <a:srgbClr val="0034A9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2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Visit </a:t>
            </a:r>
            <a:r>
              <a:rPr lang="en-US" sz="1200" dirty="0">
                <a:latin typeface="Century Gothic" charset="0"/>
                <a:ea typeface="Century Gothic" charset="0"/>
                <a:cs typeface="Century Gothic" charset="0"/>
              </a:rPr>
              <a:t>bit.ly/parking</a:t>
            </a:r>
            <a:r>
              <a:rPr lang="en-US" sz="12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to see parking fees and rates, and to figure out what option will best fit your needs. To register your vehicle and get a permit, please create an account here: </a:t>
            </a:r>
            <a:r>
              <a:rPr lang="en-US" sz="1200" dirty="0">
                <a:latin typeface="Century Gothic" charset="0"/>
                <a:ea typeface="Century Gothic" charset="0"/>
                <a:cs typeface="Century Gothic" charset="0"/>
              </a:rPr>
              <a:t>bit.ly/parkpermit</a:t>
            </a:r>
            <a:r>
              <a:rPr lang="en-US" sz="12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.</a:t>
            </a:r>
          </a:p>
          <a:p>
            <a:endParaRPr lang="en-US" sz="240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A378812-EDBE-4891-A848-DFE48FCAC8F0}"/>
              </a:ext>
            </a:extLst>
          </p:cNvPr>
          <p:cNvCxnSpPr/>
          <p:nvPr/>
        </p:nvCxnSpPr>
        <p:spPr>
          <a:xfrm>
            <a:off x="5496037" y="3049375"/>
            <a:ext cx="0" cy="832291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tailEnd type="triangle"/>
          </a:ln>
          <a:effectLst>
            <a:outerShdw blurRad="25400" dist="12700" dir="5400000" algn="t" rotWithShape="0">
              <a:prstClr val="black">
                <a:alpha val="24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hape 217">
            <a:extLst>
              <a:ext uri="{FF2B5EF4-FFF2-40B4-BE49-F238E27FC236}">
                <a16:creationId xmlns:a16="http://schemas.microsoft.com/office/drawing/2014/main" id="{DE1F3C0B-561B-4429-958B-65E4DC8247A4}"/>
              </a:ext>
            </a:extLst>
          </p:cNvPr>
          <p:cNvSpPr txBox="1"/>
          <p:nvPr/>
        </p:nvSpPr>
        <p:spPr>
          <a:xfrm>
            <a:off x="5662630" y="2970453"/>
            <a:ext cx="939125" cy="3280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en-US" sz="2400" b="1" dirty="0">
                <a:solidFill>
                  <a:schemeClr val="accent2"/>
                </a:solidFill>
                <a:latin typeface="Century Gothic" charset="0"/>
                <a:ea typeface="Century Gothic" charset="0"/>
                <a:cs typeface="Century Gothic" charset="0"/>
                <a:sym typeface="Questrial"/>
              </a:rPr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14539428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Challenge in Front of Us</a:t>
            </a:r>
          </a:p>
        </p:txBody>
      </p:sp>
      <p:graphicFrame>
        <p:nvGraphicFramePr>
          <p:cNvPr id="5" name="Chart 4"/>
          <p:cNvGraphicFramePr/>
          <p:nvPr/>
        </p:nvGraphicFramePr>
        <p:xfrm>
          <a:off x="620165" y="1092820"/>
          <a:ext cx="9650107" cy="52836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Freeform 5"/>
          <p:cNvSpPr/>
          <p:nvPr/>
        </p:nvSpPr>
        <p:spPr>
          <a:xfrm>
            <a:off x="1714428" y="1861500"/>
            <a:ext cx="8144052" cy="2475995"/>
          </a:xfrm>
          <a:custGeom>
            <a:avLst/>
            <a:gdLst>
              <a:gd name="connsiteX0" fmla="*/ 0 w 7595755"/>
              <a:gd name="connsiteY0" fmla="*/ 1901536 h 2337954"/>
              <a:gd name="connsiteX1" fmla="*/ 41564 w 7595755"/>
              <a:gd name="connsiteY1" fmla="*/ 1922318 h 2337954"/>
              <a:gd name="connsiteX2" fmla="*/ 228600 w 7595755"/>
              <a:gd name="connsiteY2" fmla="*/ 1932709 h 2337954"/>
              <a:gd name="connsiteX3" fmla="*/ 644236 w 7595755"/>
              <a:gd name="connsiteY3" fmla="*/ 2192481 h 2337954"/>
              <a:gd name="connsiteX4" fmla="*/ 935182 w 7595755"/>
              <a:gd name="connsiteY4" fmla="*/ 2078181 h 2337954"/>
              <a:gd name="connsiteX5" fmla="*/ 1153391 w 7595755"/>
              <a:gd name="connsiteY5" fmla="*/ 1984663 h 2337954"/>
              <a:gd name="connsiteX6" fmla="*/ 1381991 w 7595755"/>
              <a:gd name="connsiteY6" fmla="*/ 2057400 h 2337954"/>
              <a:gd name="connsiteX7" fmla="*/ 1766455 w 7595755"/>
              <a:gd name="connsiteY7" fmla="*/ 2337954 h 2337954"/>
              <a:gd name="connsiteX8" fmla="*/ 2306782 w 7595755"/>
              <a:gd name="connsiteY8" fmla="*/ 1672936 h 2337954"/>
              <a:gd name="connsiteX9" fmla="*/ 2514600 w 7595755"/>
              <a:gd name="connsiteY9" fmla="*/ 1620981 h 2337954"/>
              <a:gd name="connsiteX10" fmla="*/ 2753591 w 7595755"/>
              <a:gd name="connsiteY10" fmla="*/ 1465118 h 2337954"/>
              <a:gd name="connsiteX11" fmla="*/ 2899064 w 7595755"/>
              <a:gd name="connsiteY11" fmla="*/ 1174172 h 2337954"/>
              <a:gd name="connsiteX12" fmla="*/ 3106882 w 7595755"/>
              <a:gd name="connsiteY12" fmla="*/ 1215736 h 2337954"/>
              <a:gd name="connsiteX13" fmla="*/ 3314700 w 7595755"/>
              <a:gd name="connsiteY13" fmla="*/ 1111827 h 2337954"/>
              <a:gd name="connsiteX14" fmla="*/ 3512127 w 7595755"/>
              <a:gd name="connsiteY14" fmla="*/ 1309254 h 2337954"/>
              <a:gd name="connsiteX15" fmla="*/ 3667991 w 7595755"/>
              <a:gd name="connsiteY15" fmla="*/ 1226127 h 2337954"/>
              <a:gd name="connsiteX16" fmla="*/ 3896591 w 7595755"/>
              <a:gd name="connsiteY16" fmla="*/ 1153391 h 2337954"/>
              <a:gd name="connsiteX17" fmla="*/ 4083627 w 7595755"/>
              <a:gd name="connsiteY17" fmla="*/ 924791 h 2337954"/>
              <a:gd name="connsiteX18" fmla="*/ 4457700 w 7595755"/>
              <a:gd name="connsiteY18" fmla="*/ 31172 h 2337954"/>
              <a:gd name="connsiteX19" fmla="*/ 4675909 w 7595755"/>
              <a:gd name="connsiteY19" fmla="*/ 228600 h 2337954"/>
              <a:gd name="connsiteX20" fmla="*/ 4852555 w 7595755"/>
              <a:gd name="connsiteY20" fmla="*/ 135081 h 2337954"/>
              <a:gd name="connsiteX21" fmla="*/ 5060373 w 7595755"/>
              <a:gd name="connsiteY21" fmla="*/ 685800 h 2337954"/>
              <a:gd name="connsiteX22" fmla="*/ 5237018 w 7595755"/>
              <a:gd name="connsiteY22" fmla="*/ 696191 h 2337954"/>
              <a:gd name="connsiteX23" fmla="*/ 5444836 w 7595755"/>
              <a:gd name="connsiteY23" fmla="*/ 768927 h 2337954"/>
              <a:gd name="connsiteX24" fmla="*/ 5663045 w 7595755"/>
              <a:gd name="connsiteY24" fmla="*/ 1049481 h 2337954"/>
              <a:gd name="connsiteX25" fmla="*/ 5829300 w 7595755"/>
              <a:gd name="connsiteY25" fmla="*/ 1236518 h 2337954"/>
              <a:gd name="connsiteX26" fmla="*/ 6047509 w 7595755"/>
              <a:gd name="connsiteY26" fmla="*/ 1402772 h 2337954"/>
              <a:gd name="connsiteX27" fmla="*/ 6244936 w 7595755"/>
              <a:gd name="connsiteY27" fmla="*/ 1392381 h 2337954"/>
              <a:gd name="connsiteX28" fmla="*/ 6442364 w 7595755"/>
              <a:gd name="connsiteY28" fmla="*/ 1028700 h 2337954"/>
              <a:gd name="connsiteX29" fmla="*/ 6619009 w 7595755"/>
              <a:gd name="connsiteY29" fmla="*/ 301336 h 2337954"/>
              <a:gd name="connsiteX30" fmla="*/ 6816436 w 7595755"/>
              <a:gd name="connsiteY30" fmla="*/ 446809 h 2337954"/>
              <a:gd name="connsiteX31" fmla="*/ 7045036 w 7595755"/>
              <a:gd name="connsiteY31" fmla="*/ 405245 h 2337954"/>
              <a:gd name="connsiteX32" fmla="*/ 7408718 w 7595755"/>
              <a:gd name="connsiteY32" fmla="*/ 228600 h 2337954"/>
              <a:gd name="connsiteX33" fmla="*/ 7585364 w 7595755"/>
              <a:gd name="connsiteY33" fmla="*/ 31172 h 2337954"/>
              <a:gd name="connsiteX34" fmla="*/ 7595755 w 7595755"/>
              <a:gd name="connsiteY34" fmla="*/ 0 h 2337954"/>
              <a:gd name="connsiteX0" fmla="*/ 0 w 7598875"/>
              <a:gd name="connsiteY0" fmla="*/ 1909762 h 2346180"/>
              <a:gd name="connsiteX1" fmla="*/ 41564 w 7598875"/>
              <a:gd name="connsiteY1" fmla="*/ 1930544 h 2346180"/>
              <a:gd name="connsiteX2" fmla="*/ 228600 w 7598875"/>
              <a:gd name="connsiteY2" fmla="*/ 1940935 h 2346180"/>
              <a:gd name="connsiteX3" fmla="*/ 644236 w 7598875"/>
              <a:gd name="connsiteY3" fmla="*/ 2200707 h 2346180"/>
              <a:gd name="connsiteX4" fmla="*/ 935182 w 7598875"/>
              <a:gd name="connsiteY4" fmla="*/ 2086407 h 2346180"/>
              <a:gd name="connsiteX5" fmla="*/ 1153391 w 7598875"/>
              <a:gd name="connsiteY5" fmla="*/ 1992889 h 2346180"/>
              <a:gd name="connsiteX6" fmla="*/ 1381991 w 7598875"/>
              <a:gd name="connsiteY6" fmla="*/ 2065626 h 2346180"/>
              <a:gd name="connsiteX7" fmla="*/ 1766455 w 7598875"/>
              <a:gd name="connsiteY7" fmla="*/ 2346180 h 2346180"/>
              <a:gd name="connsiteX8" fmla="*/ 2306782 w 7598875"/>
              <a:gd name="connsiteY8" fmla="*/ 1681162 h 2346180"/>
              <a:gd name="connsiteX9" fmla="*/ 2514600 w 7598875"/>
              <a:gd name="connsiteY9" fmla="*/ 1629207 h 2346180"/>
              <a:gd name="connsiteX10" fmla="*/ 2753591 w 7598875"/>
              <a:gd name="connsiteY10" fmla="*/ 1473344 h 2346180"/>
              <a:gd name="connsiteX11" fmla="*/ 2899064 w 7598875"/>
              <a:gd name="connsiteY11" fmla="*/ 1182398 h 2346180"/>
              <a:gd name="connsiteX12" fmla="*/ 3106882 w 7598875"/>
              <a:gd name="connsiteY12" fmla="*/ 1223962 h 2346180"/>
              <a:gd name="connsiteX13" fmla="*/ 3314700 w 7598875"/>
              <a:gd name="connsiteY13" fmla="*/ 1120053 h 2346180"/>
              <a:gd name="connsiteX14" fmla="*/ 3512127 w 7598875"/>
              <a:gd name="connsiteY14" fmla="*/ 1317480 h 2346180"/>
              <a:gd name="connsiteX15" fmla="*/ 3667991 w 7598875"/>
              <a:gd name="connsiteY15" fmla="*/ 1234353 h 2346180"/>
              <a:gd name="connsiteX16" fmla="*/ 3896591 w 7598875"/>
              <a:gd name="connsiteY16" fmla="*/ 1161617 h 2346180"/>
              <a:gd name="connsiteX17" fmla="*/ 4083627 w 7598875"/>
              <a:gd name="connsiteY17" fmla="*/ 933017 h 2346180"/>
              <a:gd name="connsiteX18" fmla="*/ 4457700 w 7598875"/>
              <a:gd name="connsiteY18" fmla="*/ 39398 h 2346180"/>
              <a:gd name="connsiteX19" fmla="*/ 4675909 w 7598875"/>
              <a:gd name="connsiteY19" fmla="*/ 236826 h 2346180"/>
              <a:gd name="connsiteX20" fmla="*/ 4852555 w 7598875"/>
              <a:gd name="connsiteY20" fmla="*/ 143307 h 2346180"/>
              <a:gd name="connsiteX21" fmla="*/ 5060373 w 7598875"/>
              <a:gd name="connsiteY21" fmla="*/ 694026 h 2346180"/>
              <a:gd name="connsiteX22" fmla="*/ 5237018 w 7598875"/>
              <a:gd name="connsiteY22" fmla="*/ 704417 h 2346180"/>
              <a:gd name="connsiteX23" fmla="*/ 5444836 w 7598875"/>
              <a:gd name="connsiteY23" fmla="*/ 777153 h 2346180"/>
              <a:gd name="connsiteX24" fmla="*/ 5663045 w 7598875"/>
              <a:gd name="connsiteY24" fmla="*/ 1057707 h 2346180"/>
              <a:gd name="connsiteX25" fmla="*/ 5829300 w 7598875"/>
              <a:gd name="connsiteY25" fmla="*/ 1244744 h 2346180"/>
              <a:gd name="connsiteX26" fmla="*/ 6047509 w 7598875"/>
              <a:gd name="connsiteY26" fmla="*/ 1410998 h 2346180"/>
              <a:gd name="connsiteX27" fmla="*/ 6244936 w 7598875"/>
              <a:gd name="connsiteY27" fmla="*/ 1400607 h 2346180"/>
              <a:gd name="connsiteX28" fmla="*/ 6442364 w 7598875"/>
              <a:gd name="connsiteY28" fmla="*/ 1036926 h 2346180"/>
              <a:gd name="connsiteX29" fmla="*/ 6619009 w 7598875"/>
              <a:gd name="connsiteY29" fmla="*/ 309562 h 2346180"/>
              <a:gd name="connsiteX30" fmla="*/ 6816436 w 7598875"/>
              <a:gd name="connsiteY30" fmla="*/ 455035 h 2346180"/>
              <a:gd name="connsiteX31" fmla="*/ 7045036 w 7598875"/>
              <a:gd name="connsiteY31" fmla="*/ 413471 h 2346180"/>
              <a:gd name="connsiteX32" fmla="*/ 7408718 w 7598875"/>
              <a:gd name="connsiteY32" fmla="*/ 236826 h 2346180"/>
              <a:gd name="connsiteX33" fmla="*/ 7585364 w 7598875"/>
              <a:gd name="connsiteY33" fmla="*/ 39398 h 2346180"/>
              <a:gd name="connsiteX34" fmla="*/ 7595755 w 7598875"/>
              <a:gd name="connsiteY34" fmla="*/ 8226 h 2346180"/>
              <a:gd name="connsiteX35" fmla="*/ 7598875 w 7598875"/>
              <a:gd name="connsiteY35" fmla="*/ 0 h 2346180"/>
              <a:gd name="connsiteX0" fmla="*/ 0 w 7598875"/>
              <a:gd name="connsiteY0" fmla="*/ 1909762 h 2346180"/>
              <a:gd name="connsiteX1" fmla="*/ 41564 w 7598875"/>
              <a:gd name="connsiteY1" fmla="*/ 1930544 h 2346180"/>
              <a:gd name="connsiteX2" fmla="*/ 258710 w 7598875"/>
              <a:gd name="connsiteY2" fmla="*/ 1910299 h 2346180"/>
              <a:gd name="connsiteX3" fmla="*/ 644236 w 7598875"/>
              <a:gd name="connsiteY3" fmla="*/ 2200707 h 2346180"/>
              <a:gd name="connsiteX4" fmla="*/ 935182 w 7598875"/>
              <a:gd name="connsiteY4" fmla="*/ 2086407 h 2346180"/>
              <a:gd name="connsiteX5" fmla="*/ 1153391 w 7598875"/>
              <a:gd name="connsiteY5" fmla="*/ 1992889 h 2346180"/>
              <a:gd name="connsiteX6" fmla="*/ 1381991 w 7598875"/>
              <a:gd name="connsiteY6" fmla="*/ 2065626 h 2346180"/>
              <a:gd name="connsiteX7" fmla="*/ 1766455 w 7598875"/>
              <a:gd name="connsiteY7" fmla="*/ 2346180 h 2346180"/>
              <a:gd name="connsiteX8" fmla="*/ 2306782 w 7598875"/>
              <a:gd name="connsiteY8" fmla="*/ 1681162 h 2346180"/>
              <a:gd name="connsiteX9" fmla="*/ 2514600 w 7598875"/>
              <a:gd name="connsiteY9" fmla="*/ 1629207 h 2346180"/>
              <a:gd name="connsiteX10" fmla="*/ 2753591 w 7598875"/>
              <a:gd name="connsiteY10" fmla="*/ 1473344 h 2346180"/>
              <a:gd name="connsiteX11" fmla="*/ 2899064 w 7598875"/>
              <a:gd name="connsiteY11" fmla="*/ 1182398 h 2346180"/>
              <a:gd name="connsiteX12" fmla="*/ 3106882 w 7598875"/>
              <a:gd name="connsiteY12" fmla="*/ 1223962 h 2346180"/>
              <a:gd name="connsiteX13" fmla="*/ 3314700 w 7598875"/>
              <a:gd name="connsiteY13" fmla="*/ 1120053 h 2346180"/>
              <a:gd name="connsiteX14" fmla="*/ 3512127 w 7598875"/>
              <a:gd name="connsiteY14" fmla="*/ 1317480 h 2346180"/>
              <a:gd name="connsiteX15" fmla="*/ 3667991 w 7598875"/>
              <a:gd name="connsiteY15" fmla="*/ 1234353 h 2346180"/>
              <a:gd name="connsiteX16" fmla="*/ 3896591 w 7598875"/>
              <a:gd name="connsiteY16" fmla="*/ 1161617 h 2346180"/>
              <a:gd name="connsiteX17" fmla="*/ 4083627 w 7598875"/>
              <a:gd name="connsiteY17" fmla="*/ 933017 h 2346180"/>
              <a:gd name="connsiteX18" fmla="*/ 4457700 w 7598875"/>
              <a:gd name="connsiteY18" fmla="*/ 39398 h 2346180"/>
              <a:gd name="connsiteX19" fmla="*/ 4675909 w 7598875"/>
              <a:gd name="connsiteY19" fmla="*/ 236826 h 2346180"/>
              <a:gd name="connsiteX20" fmla="*/ 4852555 w 7598875"/>
              <a:gd name="connsiteY20" fmla="*/ 143307 h 2346180"/>
              <a:gd name="connsiteX21" fmla="*/ 5060373 w 7598875"/>
              <a:gd name="connsiteY21" fmla="*/ 694026 h 2346180"/>
              <a:gd name="connsiteX22" fmla="*/ 5237018 w 7598875"/>
              <a:gd name="connsiteY22" fmla="*/ 704417 h 2346180"/>
              <a:gd name="connsiteX23" fmla="*/ 5444836 w 7598875"/>
              <a:gd name="connsiteY23" fmla="*/ 777153 h 2346180"/>
              <a:gd name="connsiteX24" fmla="*/ 5663045 w 7598875"/>
              <a:gd name="connsiteY24" fmla="*/ 1057707 h 2346180"/>
              <a:gd name="connsiteX25" fmla="*/ 5829300 w 7598875"/>
              <a:gd name="connsiteY25" fmla="*/ 1244744 h 2346180"/>
              <a:gd name="connsiteX26" fmla="*/ 6047509 w 7598875"/>
              <a:gd name="connsiteY26" fmla="*/ 1410998 h 2346180"/>
              <a:gd name="connsiteX27" fmla="*/ 6244936 w 7598875"/>
              <a:gd name="connsiteY27" fmla="*/ 1400607 h 2346180"/>
              <a:gd name="connsiteX28" fmla="*/ 6442364 w 7598875"/>
              <a:gd name="connsiteY28" fmla="*/ 1036926 h 2346180"/>
              <a:gd name="connsiteX29" fmla="*/ 6619009 w 7598875"/>
              <a:gd name="connsiteY29" fmla="*/ 309562 h 2346180"/>
              <a:gd name="connsiteX30" fmla="*/ 6816436 w 7598875"/>
              <a:gd name="connsiteY30" fmla="*/ 455035 h 2346180"/>
              <a:gd name="connsiteX31" fmla="*/ 7045036 w 7598875"/>
              <a:gd name="connsiteY31" fmla="*/ 413471 h 2346180"/>
              <a:gd name="connsiteX32" fmla="*/ 7408718 w 7598875"/>
              <a:gd name="connsiteY32" fmla="*/ 236826 h 2346180"/>
              <a:gd name="connsiteX33" fmla="*/ 7585364 w 7598875"/>
              <a:gd name="connsiteY33" fmla="*/ 39398 h 2346180"/>
              <a:gd name="connsiteX34" fmla="*/ 7595755 w 7598875"/>
              <a:gd name="connsiteY34" fmla="*/ 8226 h 2346180"/>
              <a:gd name="connsiteX35" fmla="*/ 7598875 w 7598875"/>
              <a:gd name="connsiteY35" fmla="*/ 0 h 2346180"/>
              <a:gd name="connsiteX0" fmla="*/ 0 w 7598875"/>
              <a:gd name="connsiteY0" fmla="*/ 1909762 h 2346180"/>
              <a:gd name="connsiteX1" fmla="*/ 81710 w 7598875"/>
              <a:gd name="connsiteY1" fmla="*/ 1894803 h 2346180"/>
              <a:gd name="connsiteX2" fmla="*/ 258710 w 7598875"/>
              <a:gd name="connsiteY2" fmla="*/ 1910299 h 2346180"/>
              <a:gd name="connsiteX3" fmla="*/ 644236 w 7598875"/>
              <a:gd name="connsiteY3" fmla="*/ 2200707 h 2346180"/>
              <a:gd name="connsiteX4" fmla="*/ 935182 w 7598875"/>
              <a:gd name="connsiteY4" fmla="*/ 2086407 h 2346180"/>
              <a:gd name="connsiteX5" fmla="*/ 1153391 w 7598875"/>
              <a:gd name="connsiteY5" fmla="*/ 1992889 h 2346180"/>
              <a:gd name="connsiteX6" fmla="*/ 1381991 w 7598875"/>
              <a:gd name="connsiteY6" fmla="*/ 2065626 h 2346180"/>
              <a:gd name="connsiteX7" fmla="*/ 1766455 w 7598875"/>
              <a:gd name="connsiteY7" fmla="*/ 2346180 h 2346180"/>
              <a:gd name="connsiteX8" fmla="*/ 2306782 w 7598875"/>
              <a:gd name="connsiteY8" fmla="*/ 1681162 h 2346180"/>
              <a:gd name="connsiteX9" fmla="*/ 2514600 w 7598875"/>
              <a:gd name="connsiteY9" fmla="*/ 1629207 h 2346180"/>
              <a:gd name="connsiteX10" fmla="*/ 2753591 w 7598875"/>
              <a:gd name="connsiteY10" fmla="*/ 1473344 h 2346180"/>
              <a:gd name="connsiteX11" fmla="*/ 2899064 w 7598875"/>
              <a:gd name="connsiteY11" fmla="*/ 1182398 h 2346180"/>
              <a:gd name="connsiteX12" fmla="*/ 3106882 w 7598875"/>
              <a:gd name="connsiteY12" fmla="*/ 1223962 h 2346180"/>
              <a:gd name="connsiteX13" fmla="*/ 3314700 w 7598875"/>
              <a:gd name="connsiteY13" fmla="*/ 1120053 h 2346180"/>
              <a:gd name="connsiteX14" fmla="*/ 3512127 w 7598875"/>
              <a:gd name="connsiteY14" fmla="*/ 1317480 h 2346180"/>
              <a:gd name="connsiteX15" fmla="*/ 3667991 w 7598875"/>
              <a:gd name="connsiteY15" fmla="*/ 1234353 h 2346180"/>
              <a:gd name="connsiteX16" fmla="*/ 3896591 w 7598875"/>
              <a:gd name="connsiteY16" fmla="*/ 1161617 h 2346180"/>
              <a:gd name="connsiteX17" fmla="*/ 4083627 w 7598875"/>
              <a:gd name="connsiteY17" fmla="*/ 933017 h 2346180"/>
              <a:gd name="connsiteX18" fmla="*/ 4457700 w 7598875"/>
              <a:gd name="connsiteY18" fmla="*/ 39398 h 2346180"/>
              <a:gd name="connsiteX19" fmla="*/ 4675909 w 7598875"/>
              <a:gd name="connsiteY19" fmla="*/ 236826 h 2346180"/>
              <a:gd name="connsiteX20" fmla="*/ 4852555 w 7598875"/>
              <a:gd name="connsiteY20" fmla="*/ 143307 h 2346180"/>
              <a:gd name="connsiteX21" fmla="*/ 5060373 w 7598875"/>
              <a:gd name="connsiteY21" fmla="*/ 694026 h 2346180"/>
              <a:gd name="connsiteX22" fmla="*/ 5237018 w 7598875"/>
              <a:gd name="connsiteY22" fmla="*/ 704417 h 2346180"/>
              <a:gd name="connsiteX23" fmla="*/ 5444836 w 7598875"/>
              <a:gd name="connsiteY23" fmla="*/ 777153 h 2346180"/>
              <a:gd name="connsiteX24" fmla="*/ 5663045 w 7598875"/>
              <a:gd name="connsiteY24" fmla="*/ 1057707 h 2346180"/>
              <a:gd name="connsiteX25" fmla="*/ 5829300 w 7598875"/>
              <a:gd name="connsiteY25" fmla="*/ 1244744 h 2346180"/>
              <a:gd name="connsiteX26" fmla="*/ 6047509 w 7598875"/>
              <a:gd name="connsiteY26" fmla="*/ 1410998 h 2346180"/>
              <a:gd name="connsiteX27" fmla="*/ 6244936 w 7598875"/>
              <a:gd name="connsiteY27" fmla="*/ 1400607 h 2346180"/>
              <a:gd name="connsiteX28" fmla="*/ 6442364 w 7598875"/>
              <a:gd name="connsiteY28" fmla="*/ 1036926 h 2346180"/>
              <a:gd name="connsiteX29" fmla="*/ 6619009 w 7598875"/>
              <a:gd name="connsiteY29" fmla="*/ 309562 h 2346180"/>
              <a:gd name="connsiteX30" fmla="*/ 6816436 w 7598875"/>
              <a:gd name="connsiteY30" fmla="*/ 455035 h 2346180"/>
              <a:gd name="connsiteX31" fmla="*/ 7045036 w 7598875"/>
              <a:gd name="connsiteY31" fmla="*/ 413471 h 2346180"/>
              <a:gd name="connsiteX32" fmla="*/ 7408718 w 7598875"/>
              <a:gd name="connsiteY32" fmla="*/ 236826 h 2346180"/>
              <a:gd name="connsiteX33" fmla="*/ 7585364 w 7598875"/>
              <a:gd name="connsiteY33" fmla="*/ 39398 h 2346180"/>
              <a:gd name="connsiteX34" fmla="*/ 7595755 w 7598875"/>
              <a:gd name="connsiteY34" fmla="*/ 8226 h 2346180"/>
              <a:gd name="connsiteX35" fmla="*/ 7598875 w 7598875"/>
              <a:gd name="connsiteY35" fmla="*/ 0 h 2346180"/>
              <a:gd name="connsiteX0" fmla="*/ 0 w 7598875"/>
              <a:gd name="connsiteY0" fmla="*/ 1909762 h 2346180"/>
              <a:gd name="connsiteX1" fmla="*/ 258710 w 7598875"/>
              <a:gd name="connsiteY1" fmla="*/ 1910299 h 2346180"/>
              <a:gd name="connsiteX2" fmla="*/ 644236 w 7598875"/>
              <a:gd name="connsiteY2" fmla="*/ 2200707 h 2346180"/>
              <a:gd name="connsiteX3" fmla="*/ 935182 w 7598875"/>
              <a:gd name="connsiteY3" fmla="*/ 2086407 h 2346180"/>
              <a:gd name="connsiteX4" fmla="*/ 1153391 w 7598875"/>
              <a:gd name="connsiteY4" fmla="*/ 1992889 h 2346180"/>
              <a:gd name="connsiteX5" fmla="*/ 1381991 w 7598875"/>
              <a:gd name="connsiteY5" fmla="*/ 2065626 h 2346180"/>
              <a:gd name="connsiteX6" fmla="*/ 1766455 w 7598875"/>
              <a:gd name="connsiteY6" fmla="*/ 2346180 h 2346180"/>
              <a:gd name="connsiteX7" fmla="*/ 2306782 w 7598875"/>
              <a:gd name="connsiteY7" fmla="*/ 1681162 h 2346180"/>
              <a:gd name="connsiteX8" fmla="*/ 2514600 w 7598875"/>
              <a:gd name="connsiteY8" fmla="*/ 1629207 h 2346180"/>
              <a:gd name="connsiteX9" fmla="*/ 2753591 w 7598875"/>
              <a:gd name="connsiteY9" fmla="*/ 1473344 h 2346180"/>
              <a:gd name="connsiteX10" fmla="*/ 2899064 w 7598875"/>
              <a:gd name="connsiteY10" fmla="*/ 1182398 h 2346180"/>
              <a:gd name="connsiteX11" fmla="*/ 3106882 w 7598875"/>
              <a:gd name="connsiteY11" fmla="*/ 1223962 h 2346180"/>
              <a:gd name="connsiteX12" fmla="*/ 3314700 w 7598875"/>
              <a:gd name="connsiteY12" fmla="*/ 1120053 h 2346180"/>
              <a:gd name="connsiteX13" fmla="*/ 3512127 w 7598875"/>
              <a:gd name="connsiteY13" fmla="*/ 1317480 h 2346180"/>
              <a:gd name="connsiteX14" fmla="*/ 3667991 w 7598875"/>
              <a:gd name="connsiteY14" fmla="*/ 1234353 h 2346180"/>
              <a:gd name="connsiteX15" fmla="*/ 3896591 w 7598875"/>
              <a:gd name="connsiteY15" fmla="*/ 1161617 h 2346180"/>
              <a:gd name="connsiteX16" fmla="*/ 4083627 w 7598875"/>
              <a:gd name="connsiteY16" fmla="*/ 933017 h 2346180"/>
              <a:gd name="connsiteX17" fmla="*/ 4457700 w 7598875"/>
              <a:gd name="connsiteY17" fmla="*/ 39398 h 2346180"/>
              <a:gd name="connsiteX18" fmla="*/ 4675909 w 7598875"/>
              <a:gd name="connsiteY18" fmla="*/ 236826 h 2346180"/>
              <a:gd name="connsiteX19" fmla="*/ 4852555 w 7598875"/>
              <a:gd name="connsiteY19" fmla="*/ 143307 h 2346180"/>
              <a:gd name="connsiteX20" fmla="*/ 5060373 w 7598875"/>
              <a:gd name="connsiteY20" fmla="*/ 694026 h 2346180"/>
              <a:gd name="connsiteX21" fmla="*/ 5237018 w 7598875"/>
              <a:gd name="connsiteY21" fmla="*/ 704417 h 2346180"/>
              <a:gd name="connsiteX22" fmla="*/ 5444836 w 7598875"/>
              <a:gd name="connsiteY22" fmla="*/ 777153 h 2346180"/>
              <a:gd name="connsiteX23" fmla="*/ 5663045 w 7598875"/>
              <a:gd name="connsiteY23" fmla="*/ 1057707 h 2346180"/>
              <a:gd name="connsiteX24" fmla="*/ 5829300 w 7598875"/>
              <a:gd name="connsiteY24" fmla="*/ 1244744 h 2346180"/>
              <a:gd name="connsiteX25" fmla="*/ 6047509 w 7598875"/>
              <a:gd name="connsiteY25" fmla="*/ 1410998 h 2346180"/>
              <a:gd name="connsiteX26" fmla="*/ 6244936 w 7598875"/>
              <a:gd name="connsiteY26" fmla="*/ 1400607 h 2346180"/>
              <a:gd name="connsiteX27" fmla="*/ 6442364 w 7598875"/>
              <a:gd name="connsiteY27" fmla="*/ 1036926 h 2346180"/>
              <a:gd name="connsiteX28" fmla="*/ 6619009 w 7598875"/>
              <a:gd name="connsiteY28" fmla="*/ 309562 h 2346180"/>
              <a:gd name="connsiteX29" fmla="*/ 6816436 w 7598875"/>
              <a:gd name="connsiteY29" fmla="*/ 455035 h 2346180"/>
              <a:gd name="connsiteX30" fmla="*/ 7045036 w 7598875"/>
              <a:gd name="connsiteY30" fmla="*/ 413471 h 2346180"/>
              <a:gd name="connsiteX31" fmla="*/ 7408718 w 7598875"/>
              <a:gd name="connsiteY31" fmla="*/ 236826 h 2346180"/>
              <a:gd name="connsiteX32" fmla="*/ 7585364 w 7598875"/>
              <a:gd name="connsiteY32" fmla="*/ 39398 h 2346180"/>
              <a:gd name="connsiteX33" fmla="*/ 7595755 w 7598875"/>
              <a:gd name="connsiteY33" fmla="*/ 8226 h 2346180"/>
              <a:gd name="connsiteX34" fmla="*/ 7598875 w 7598875"/>
              <a:gd name="connsiteY34" fmla="*/ 0 h 2346180"/>
              <a:gd name="connsiteX0" fmla="*/ 0 w 7598875"/>
              <a:gd name="connsiteY0" fmla="*/ 1909762 h 2346180"/>
              <a:gd name="connsiteX1" fmla="*/ 258710 w 7598875"/>
              <a:gd name="connsiteY1" fmla="*/ 1910299 h 2346180"/>
              <a:gd name="connsiteX2" fmla="*/ 639217 w 7598875"/>
              <a:gd name="connsiteY2" fmla="*/ 2144542 h 2346180"/>
              <a:gd name="connsiteX3" fmla="*/ 935182 w 7598875"/>
              <a:gd name="connsiteY3" fmla="*/ 2086407 h 2346180"/>
              <a:gd name="connsiteX4" fmla="*/ 1153391 w 7598875"/>
              <a:gd name="connsiteY4" fmla="*/ 1992889 h 2346180"/>
              <a:gd name="connsiteX5" fmla="*/ 1381991 w 7598875"/>
              <a:gd name="connsiteY5" fmla="*/ 2065626 h 2346180"/>
              <a:gd name="connsiteX6" fmla="*/ 1766455 w 7598875"/>
              <a:gd name="connsiteY6" fmla="*/ 2346180 h 2346180"/>
              <a:gd name="connsiteX7" fmla="*/ 2306782 w 7598875"/>
              <a:gd name="connsiteY7" fmla="*/ 1681162 h 2346180"/>
              <a:gd name="connsiteX8" fmla="*/ 2514600 w 7598875"/>
              <a:gd name="connsiteY8" fmla="*/ 1629207 h 2346180"/>
              <a:gd name="connsiteX9" fmla="*/ 2753591 w 7598875"/>
              <a:gd name="connsiteY9" fmla="*/ 1473344 h 2346180"/>
              <a:gd name="connsiteX10" fmla="*/ 2899064 w 7598875"/>
              <a:gd name="connsiteY10" fmla="*/ 1182398 h 2346180"/>
              <a:gd name="connsiteX11" fmla="*/ 3106882 w 7598875"/>
              <a:gd name="connsiteY11" fmla="*/ 1223962 h 2346180"/>
              <a:gd name="connsiteX12" fmla="*/ 3314700 w 7598875"/>
              <a:gd name="connsiteY12" fmla="*/ 1120053 h 2346180"/>
              <a:gd name="connsiteX13" fmla="*/ 3512127 w 7598875"/>
              <a:gd name="connsiteY13" fmla="*/ 1317480 h 2346180"/>
              <a:gd name="connsiteX14" fmla="*/ 3667991 w 7598875"/>
              <a:gd name="connsiteY14" fmla="*/ 1234353 h 2346180"/>
              <a:gd name="connsiteX15" fmla="*/ 3896591 w 7598875"/>
              <a:gd name="connsiteY15" fmla="*/ 1161617 h 2346180"/>
              <a:gd name="connsiteX16" fmla="*/ 4083627 w 7598875"/>
              <a:gd name="connsiteY16" fmla="*/ 933017 h 2346180"/>
              <a:gd name="connsiteX17" fmla="*/ 4457700 w 7598875"/>
              <a:gd name="connsiteY17" fmla="*/ 39398 h 2346180"/>
              <a:gd name="connsiteX18" fmla="*/ 4675909 w 7598875"/>
              <a:gd name="connsiteY18" fmla="*/ 236826 h 2346180"/>
              <a:gd name="connsiteX19" fmla="*/ 4852555 w 7598875"/>
              <a:gd name="connsiteY19" fmla="*/ 143307 h 2346180"/>
              <a:gd name="connsiteX20" fmla="*/ 5060373 w 7598875"/>
              <a:gd name="connsiteY20" fmla="*/ 694026 h 2346180"/>
              <a:gd name="connsiteX21" fmla="*/ 5237018 w 7598875"/>
              <a:gd name="connsiteY21" fmla="*/ 704417 h 2346180"/>
              <a:gd name="connsiteX22" fmla="*/ 5444836 w 7598875"/>
              <a:gd name="connsiteY22" fmla="*/ 777153 h 2346180"/>
              <a:gd name="connsiteX23" fmla="*/ 5663045 w 7598875"/>
              <a:gd name="connsiteY23" fmla="*/ 1057707 h 2346180"/>
              <a:gd name="connsiteX24" fmla="*/ 5829300 w 7598875"/>
              <a:gd name="connsiteY24" fmla="*/ 1244744 h 2346180"/>
              <a:gd name="connsiteX25" fmla="*/ 6047509 w 7598875"/>
              <a:gd name="connsiteY25" fmla="*/ 1410998 h 2346180"/>
              <a:gd name="connsiteX26" fmla="*/ 6244936 w 7598875"/>
              <a:gd name="connsiteY26" fmla="*/ 1400607 h 2346180"/>
              <a:gd name="connsiteX27" fmla="*/ 6442364 w 7598875"/>
              <a:gd name="connsiteY27" fmla="*/ 1036926 h 2346180"/>
              <a:gd name="connsiteX28" fmla="*/ 6619009 w 7598875"/>
              <a:gd name="connsiteY28" fmla="*/ 309562 h 2346180"/>
              <a:gd name="connsiteX29" fmla="*/ 6816436 w 7598875"/>
              <a:gd name="connsiteY29" fmla="*/ 455035 h 2346180"/>
              <a:gd name="connsiteX30" fmla="*/ 7045036 w 7598875"/>
              <a:gd name="connsiteY30" fmla="*/ 413471 h 2346180"/>
              <a:gd name="connsiteX31" fmla="*/ 7408718 w 7598875"/>
              <a:gd name="connsiteY31" fmla="*/ 236826 h 2346180"/>
              <a:gd name="connsiteX32" fmla="*/ 7585364 w 7598875"/>
              <a:gd name="connsiteY32" fmla="*/ 39398 h 2346180"/>
              <a:gd name="connsiteX33" fmla="*/ 7595755 w 7598875"/>
              <a:gd name="connsiteY33" fmla="*/ 8226 h 2346180"/>
              <a:gd name="connsiteX34" fmla="*/ 7598875 w 7598875"/>
              <a:gd name="connsiteY34" fmla="*/ 0 h 2346180"/>
              <a:gd name="connsiteX0" fmla="*/ 0 w 7598875"/>
              <a:gd name="connsiteY0" fmla="*/ 1909762 h 2305332"/>
              <a:gd name="connsiteX1" fmla="*/ 258710 w 7598875"/>
              <a:gd name="connsiteY1" fmla="*/ 1910299 h 2305332"/>
              <a:gd name="connsiteX2" fmla="*/ 639217 w 7598875"/>
              <a:gd name="connsiteY2" fmla="*/ 2144542 h 2305332"/>
              <a:gd name="connsiteX3" fmla="*/ 935182 w 7598875"/>
              <a:gd name="connsiteY3" fmla="*/ 2086407 h 2305332"/>
              <a:gd name="connsiteX4" fmla="*/ 1153391 w 7598875"/>
              <a:gd name="connsiteY4" fmla="*/ 1992889 h 2305332"/>
              <a:gd name="connsiteX5" fmla="*/ 1381991 w 7598875"/>
              <a:gd name="connsiteY5" fmla="*/ 2065626 h 2305332"/>
              <a:gd name="connsiteX6" fmla="*/ 1866820 w 7598875"/>
              <a:gd name="connsiteY6" fmla="*/ 2305332 h 2305332"/>
              <a:gd name="connsiteX7" fmla="*/ 2306782 w 7598875"/>
              <a:gd name="connsiteY7" fmla="*/ 1681162 h 2305332"/>
              <a:gd name="connsiteX8" fmla="*/ 2514600 w 7598875"/>
              <a:gd name="connsiteY8" fmla="*/ 1629207 h 2305332"/>
              <a:gd name="connsiteX9" fmla="*/ 2753591 w 7598875"/>
              <a:gd name="connsiteY9" fmla="*/ 1473344 h 2305332"/>
              <a:gd name="connsiteX10" fmla="*/ 2899064 w 7598875"/>
              <a:gd name="connsiteY10" fmla="*/ 1182398 h 2305332"/>
              <a:gd name="connsiteX11" fmla="*/ 3106882 w 7598875"/>
              <a:gd name="connsiteY11" fmla="*/ 1223962 h 2305332"/>
              <a:gd name="connsiteX12" fmla="*/ 3314700 w 7598875"/>
              <a:gd name="connsiteY12" fmla="*/ 1120053 h 2305332"/>
              <a:gd name="connsiteX13" fmla="*/ 3512127 w 7598875"/>
              <a:gd name="connsiteY13" fmla="*/ 1317480 h 2305332"/>
              <a:gd name="connsiteX14" fmla="*/ 3667991 w 7598875"/>
              <a:gd name="connsiteY14" fmla="*/ 1234353 h 2305332"/>
              <a:gd name="connsiteX15" fmla="*/ 3896591 w 7598875"/>
              <a:gd name="connsiteY15" fmla="*/ 1161617 h 2305332"/>
              <a:gd name="connsiteX16" fmla="*/ 4083627 w 7598875"/>
              <a:gd name="connsiteY16" fmla="*/ 933017 h 2305332"/>
              <a:gd name="connsiteX17" fmla="*/ 4457700 w 7598875"/>
              <a:gd name="connsiteY17" fmla="*/ 39398 h 2305332"/>
              <a:gd name="connsiteX18" fmla="*/ 4675909 w 7598875"/>
              <a:gd name="connsiteY18" fmla="*/ 236826 h 2305332"/>
              <a:gd name="connsiteX19" fmla="*/ 4852555 w 7598875"/>
              <a:gd name="connsiteY19" fmla="*/ 143307 h 2305332"/>
              <a:gd name="connsiteX20" fmla="*/ 5060373 w 7598875"/>
              <a:gd name="connsiteY20" fmla="*/ 694026 h 2305332"/>
              <a:gd name="connsiteX21" fmla="*/ 5237018 w 7598875"/>
              <a:gd name="connsiteY21" fmla="*/ 704417 h 2305332"/>
              <a:gd name="connsiteX22" fmla="*/ 5444836 w 7598875"/>
              <a:gd name="connsiteY22" fmla="*/ 777153 h 2305332"/>
              <a:gd name="connsiteX23" fmla="*/ 5663045 w 7598875"/>
              <a:gd name="connsiteY23" fmla="*/ 1057707 h 2305332"/>
              <a:gd name="connsiteX24" fmla="*/ 5829300 w 7598875"/>
              <a:gd name="connsiteY24" fmla="*/ 1244744 h 2305332"/>
              <a:gd name="connsiteX25" fmla="*/ 6047509 w 7598875"/>
              <a:gd name="connsiteY25" fmla="*/ 1410998 h 2305332"/>
              <a:gd name="connsiteX26" fmla="*/ 6244936 w 7598875"/>
              <a:gd name="connsiteY26" fmla="*/ 1400607 h 2305332"/>
              <a:gd name="connsiteX27" fmla="*/ 6442364 w 7598875"/>
              <a:gd name="connsiteY27" fmla="*/ 1036926 h 2305332"/>
              <a:gd name="connsiteX28" fmla="*/ 6619009 w 7598875"/>
              <a:gd name="connsiteY28" fmla="*/ 309562 h 2305332"/>
              <a:gd name="connsiteX29" fmla="*/ 6816436 w 7598875"/>
              <a:gd name="connsiteY29" fmla="*/ 455035 h 2305332"/>
              <a:gd name="connsiteX30" fmla="*/ 7045036 w 7598875"/>
              <a:gd name="connsiteY30" fmla="*/ 413471 h 2305332"/>
              <a:gd name="connsiteX31" fmla="*/ 7408718 w 7598875"/>
              <a:gd name="connsiteY31" fmla="*/ 236826 h 2305332"/>
              <a:gd name="connsiteX32" fmla="*/ 7585364 w 7598875"/>
              <a:gd name="connsiteY32" fmla="*/ 39398 h 2305332"/>
              <a:gd name="connsiteX33" fmla="*/ 7595755 w 7598875"/>
              <a:gd name="connsiteY33" fmla="*/ 8226 h 2305332"/>
              <a:gd name="connsiteX34" fmla="*/ 7598875 w 7598875"/>
              <a:gd name="connsiteY34" fmla="*/ 0 h 2305332"/>
              <a:gd name="connsiteX0" fmla="*/ 0 w 7598875"/>
              <a:gd name="connsiteY0" fmla="*/ 1909762 h 2305332"/>
              <a:gd name="connsiteX1" fmla="*/ 258710 w 7598875"/>
              <a:gd name="connsiteY1" fmla="*/ 1910299 h 2305332"/>
              <a:gd name="connsiteX2" fmla="*/ 639217 w 7598875"/>
              <a:gd name="connsiteY2" fmla="*/ 2144542 h 2305332"/>
              <a:gd name="connsiteX3" fmla="*/ 935182 w 7598875"/>
              <a:gd name="connsiteY3" fmla="*/ 2086407 h 2305332"/>
              <a:gd name="connsiteX4" fmla="*/ 1153391 w 7598875"/>
              <a:gd name="connsiteY4" fmla="*/ 1992889 h 2305332"/>
              <a:gd name="connsiteX5" fmla="*/ 1381991 w 7598875"/>
              <a:gd name="connsiteY5" fmla="*/ 2065626 h 2305332"/>
              <a:gd name="connsiteX6" fmla="*/ 1866820 w 7598875"/>
              <a:gd name="connsiteY6" fmla="*/ 2305332 h 2305332"/>
              <a:gd name="connsiteX7" fmla="*/ 2306782 w 7598875"/>
              <a:gd name="connsiteY7" fmla="*/ 1681162 h 2305332"/>
              <a:gd name="connsiteX8" fmla="*/ 2514600 w 7598875"/>
              <a:gd name="connsiteY8" fmla="*/ 1629207 h 2305332"/>
              <a:gd name="connsiteX9" fmla="*/ 2753591 w 7598875"/>
              <a:gd name="connsiteY9" fmla="*/ 1473344 h 2305332"/>
              <a:gd name="connsiteX10" fmla="*/ 2899064 w 7598875"/>
              <a:gd name="connsiteY10" fmla="*/ 1182398 h 2305332"/>
              <a:gd name="connsiteX11" fmla="*/ 3106882 w 7598875"/>
              <a:gd name="connsiteY11" fmla="*/ 1223962 h 2305332"/>
              <a:gd name="connsiteX12" fmla="*/ 3314700 w 7598875"/>
              <a:gd name="connsiteY12" fmla="*/ 1120053 h 2305332"/>
              <a:gd name="connsiteX13" fmla="*/ 3512127 w 7598875"/>
              <a:gd name="connsiteY13" fmla="*/ 1317480 h 2305332"/>
              <a:gd name="connsiteX14" fmla="*/ 3667991 w 7598875"/>
              <a:gd name="connsiteY14" fmla="*/ 1234353 h 2305332"/>
              <a:gd name="connsiteX15" fmla="*/ 3896591 w 7598875"/>
              <a:gd name="connsiteY15" fmla="*/ 1161617 h 2305332"/>
              <a:gd name="connsiteX16" fmla="*/ 4083627 w 7598875"/>
              <a:gd name="connsiteY16" fmla="*/ 933017 h 2305332"/>
              <a:gd name="connsiteX17" fmla="*/ 4497845 w 7598875"/>
              <a:gd name="connsiteY17" fmla="*/ 44504 h 2305332"/>
              <a:gd name="connsiteX18" fmla="*/ 4675909 w 7598875"/>
              <a:gd name="connsiteY18" fmla="*/ 236826 h 2305332"/>
              <a:gd name="connsiteX19" fmla="*/ 4852555 w 7598875"/>
              <a:gd name="connsiteY19" fmla="*/ 143307 h 2305332"/>
              <a:gd name="connsiteX20" fmla="*/ 5060373 w 7598875"/>
              <a:gd name="connsiteY20" fmla="*/ 694026 h 2305332"/>
              <a:gd name="connsiteX21" fmla="*/ 5237018 w 7598875"/>
              <a:gd name="connsiteY21" fmla="*/ 704417 h 2305332"/>
              <a:gd name="connsiteX22" fmla="*/ 5444836 w 7598875"/>
              <a:gd name="connsiteY22" fmla="*/ 777153 h 2305332"/>
              <a:gd name="connsiteX23" fmla="*/ 5663045 w 7598875"/>
              <a:gd name="connsiteY23" fmla="*/ 1057707 h 2305332"/>
              <a:gd name="connsiteX24" fmla="*/ 5829300 w 7598875"/>
              <a:gd name="connsiteY24" fmla="*/ 1244744 h 2305332"/>
              <a:gd name="connsiteX25" fmla="*/ 6047509 w 7598875"/>
              <a:gd name="connsiteY25" fmla="*/ 1410998 h 2305332"/>
              <a:gd name="connsiteX26" fmla="*/ 6244936 w 7598875"/>
              <a:gd name="connsiteY26" fmla="*/ 1400607 h 2305332"/>
              <a:gd name="connsiteX27" fmla="*/ 6442364 w 7598875"/>
              <a:gd name="connsiteY27" fmla="*/ 1036926 h 2305332"/>
              <a:gd name="connsiteX28" fmla="*/ 6619009 w 7598875"/>
              <a:gd name="connsiteY28" fmla="*/ 309562 h 2305332"/>
              <a:gd name="connsiteX29" fmla="*/ 6816436 w 7598875"/>
              <a:gd name="connsiteY29" fmla="*/ 455035 h 2305332"/>
              <a:gd name="connsiteX30" fmla="*/ 7045036 w 7598875"/>
              <a:gd name="connsiteY30" fmla="*/ 413471 h 2305332"/>
              <a:gd name="connsiteX31" fmla="*/ 7408718 w 7598875"/>
              <a:gd name="connsiteY31" fmla="*/ 236826 h 2305332"/>
              <a:gd name="connsiteX32" fmla="*/ 7585364 w 7598875"/>
              <a:gd name="connsiteY32" fmla="*/ 39398 h 2305332"/>
              <a:gd name="connsiteX33" fmla="*/ 7595755 w 7598875"/>
              <a:gd name="connsiteY33" fmla="*/ 8226 h 2305332"/>
              <a:gd name="connsiteX34" fmla="*/ 7598875 w 7598875"/>
              <a:gd name="connsiteY34" fmla="*/ 0 h 2305332"/>
              <a:gd name="connsiteX0" fmla="*/ 0 w 7598875"/>
              <a:gd name="connsiteY0" fmla="*/ 1909762 h 2305332"/>
              <a:gd name="connsiteX1" fmla="*/ 258710 w 7598875"/>
              <a:gd name="connsiteY1" fmla="*/ 1910299 h 2305332"/>
              <a:gd name="connsiteX2" fmla="*/ 639217 w 7598875"/>
              <a:gd name="connsiteY2" fmla="*/ 2144542 h 2305332"/>
              <a:gd name="connsiteX3" fmla="*/ 935182 w 7598875"/>
              <a:gd name="connsiteY3" fmla="*/ 2086407 h 2305332"/>
              <a:gd name="connsiteX4" fmla="*/ 1153391 w 7598875"/>
              <a:gd name="connsiteY4" fmla="*/ 1992889 h 2305332"/>
              <a:gd name="connsiteX5" fmla="*/ 1381991 w 7598875"/>
              <a:gd name="connsiteY5" fmla="*/ 2065626 h 2305332"/>
              <a:gd name="connsiteX6" fmla="*/ 1866820 w 7598875"/>
              <a:gd name="connsiteY6" fmla="*/ 2305332 h 2305332"/>
              <a:gd name="connsiteX7" fmla="*/ 2306782 w 7598875"/>
              <a:gd name="connsiteY7" fmla="*/ 1681162 h 2305332"/>
              <a:gd name="connsiteX8" fmla="*/ 2514600 w 7598875"/>
              <a:gd name="connsiteY8" fmla="*/ 1629207 h 2305332"/>
              <a:gd name="connsiteX9" fmla="*/ 2753591 w 7598875"/>
              <a:gd name="connsiteY9" fmla="*/ 1473344 h 2305332"/>
              <a:gd name="connsiteX10" fmla="*/ 2899064 w 7598875"/>
              <a:gd name="connsiteY10" fmla="*/ 1182398 h 2305332"/>
              <a:gd name="connsiteX11" fmla="*/ 3106882 w 7598875"/>
              <a:gd name="connsiteY11" fmla="*/ 1223962 h 2305332"/>
              <a:gd name="connsiteX12" fmla="*/ 3314700 w 7598875"/>
              <a:gd name="connsiteY12" fmla="*/ 1120053 h 2305332"/>
              <a:gd name="connsiteX13" fmla="*/ 3512127 w 7598875"/>
              <a:gd name="connsiteY13" fmla="*/ 1317480 h 2305332"/>
              <a:gd name="connsiteX14" fmla="*/ 3667991 w 7598875"/>
              <a:gd name="connsiteY14" fmla="*/ 1234353 h 2305332"/>
              <a:gd name="connsiteX15" fmla="*/ 3896591 w 7598875"/>
              <a:gd name="connsiteY15" fmla="*/ 1161617 h 2305332"/>
              <a:gd name="connsiteX16" fmla="*/ 4083627 w 7598875"/>
              <a:gd name="connsiteY16" fmla="*/ 933017 h 2305332"/>
              <a:gd name="connsiteX17" fmla="*/ 4497845 w 7598875"/>
              <a:gd name="connsiteY17" fmla="*/ 44504 h 2305332"/>
              <a:gd name="connsiteX18" fmla="*/ 4675909 w 7598875"/>
              <a:gd name="connsiteY18" fmla="*/ 236826 h 2305332"/>
              <a:gd name="connsiteX19" fmla="*/ 4882665 w 7598875"/>
              <a:gd name="connsiteY19" fmla="*/ 148413 h 2305332"/>
              <a:gd name="connsiteX20" fmla="*/ 5060373 w 7598875"/>
              <a:gd name="connsiteY20" fmla="*/ 694026 h 2305332"/>
              <a:gd name="connsiteX21" fmla="*/ 5237018 w 7598875"/>
              <a:gd name="connsiteY21" fmla="*/ 704417 h 2305332"/>
              <a:gd name="connsiteX22" fmla="*/ 5444836 w 7598875"/>
              <a:gd name="connsiteY22" fmla="*/ 777153 h 2305332"/>
              <a:gd name="connsiteX23" fmla="*/ 5663045 w 7598875"/>
              <a:gd name="connsiteY23" fmla="*/ 1057707 h 2305332"/>
              <a:gd name="connsiteX24" fmla="*/ 5829300 w 7598875"/>
              <a:gd name="connsiteY24" fmla="*/ 1244744 h 2305332"/>
              <a:gd name="connsiteX25" fmla="*/ 6047509 w 7598875"/>
              <a:gd name="connsiteY25" fmla="*/ 1410998 h 2305332"/>
              <a:gd name="connsiteX26" fmla="*/ 6244936 w 7598875"/>
              <a:gd name="connsiteY26" fmla="*/ 1400607 h 2305332"/>
              <a:gd name="connsiteX27" fmla="*/ 6442364 w 7598875"/>
              <a:gd name="connsiteY27" fmla="*/ 1036926 h 2305332"/>
              <a:gd name="connsiteX28" fmla="*/ 6619009 w 7598875"/>
              <a:gd name="connsiteY28" fmla="*/ 309562 h 2305332"/>
              <a:gd name="connsiteX29" fmla="*/ 6816436 w 7598875"/>
              <a:gd name="connsiteY29" fmla="*/ 455035 h 2305332"/>
              <a:gd name="connsiteX30" fmla="*/ 7045036 w 7598875"/>
              <a:gd name="connsiteY30" fmla="*/ 413471 h 2305332"/>
              <a:gd name="connsiteX31" fmla="*/ 7408718 w 7598875"/>
              <a:gd name="connsiteY31" fmla="*/ 236826 h 2305332"/>
              <a:gd name="connsiteX32" fmla="*/ 7585364 w 7598875"/>
              <a:gd name="connsiteY32" fmla="*/ 39398 h 2305332"/>
              <a:gd name="connsiteX33" fmla="*/ 7595755 w 7598875"/>
              <a:gd name="connsiteY33" fmla="*/ 8226 h 2305332"/>
              <a:gd name="connsiteX34" fmla="*/ 7598875 w 7598875"/>
              <a:gd name="connsiteY34" fmla="*/ 0 h 2305332"/>
              <a:gd name="connsiteX0" fmla="*/ 0 w 7598875"/>
              <a:gd name="connsiteY0" fmla="*/ 1909762 h 2305332"/>
              <a:gd name="connsiteX1" fmla="*/ 258710 w 7598875"/>
              <a:gd name="connsiteY1" fmla="*/ 1910299 h 2305332"/>
              <a:gd name="connsiteX2" fmla="*/ 639217 w 7598875"/>
              <a:gd name="connsiteY2" fmla="*/ 2144542 h 2305332"/>
              <a:gd name="connsiteX3" fmla="*/ 935182 w 7598875"/>
              <a:gd name="connsiteY3" fmla="*/ 2086407 h 2305332"/>
              <a:gd name="connsiteX4" fmla="*/ 1153391 w 7598875"/>
              <a:gd name="connsiteY4" fmla="*/ 1992889 h 2305332"/>
              <a:gd name="connsiteX5" fmla="*/ 1381991 w 7598875"/>
              <a:gd name="connsiteY5" fmla="*/ 2065626 h 2305332"/>
              <a:gd name="connsiteX6" fmla="*/ 1866820 w 7598875"/>
              <a:gd name="connsiteY6" fmla="*/ 2305332 h 2305332"/>
              <a:gd name="connsiteX7" fmla="*/ 2306782 w 7598875"/>
              <a:gd name="connsiteY7" fmla="*/ 1681162 h 2305332"/>
              <a:gd name="connsiteX8" fmla="*/ 2514600 w 7598875"/>
              <a:gd name="connsiteY8" fmla="*/ 1629207 h 2305332"/>
              <a:gd name="connsiteX9" fmla="*/ 2753591 w 7598875"/>
              <a:gd name="connsiteY9" fmla="*/ 1473344 h 2305332"/>
              <a:gd name="connsiteX10" fmla="*/ 2899064 w 7598875"/>
              <a:gd name="connsiteY10" fmla="*/ 1182398 h 2305332"/>
              <a:gd name="connsiteX11" fmla="*/ 3106882 w 7598875"/>
              <a:gd name="connsiteY11" fmla="*/ 1223962 h 2305332"/>
              <a:gd name="connsiteX12" fmla="*/ 3314700 w 7598875"/>
              <a:gd name="connsiteY12" fmla="*/ 1120053 h 2305332"/>
              <a:gd name="connsiteX13" fmla="*/ 3512127 w 7598875"/>
              <a:gd name="connsiteY13" fmla="*/ 1317480 h 2305332"/>
              <a:gd name="connsiteX14" fmla="*/ 3667991 w 7598875"/>
              <a:gd name="connsiteY14" fmla="*/ 1234353 h 2305332"/>
              <a:gd name="connsiteX15" fmla="*/ 3896591 w 7598875"/>
              <a:gd name="connsiteY15" fmla="*/ 1161617 h 2305332"/>
              <a:gd name="connsiteX16" fmla="*/ 4083627 w 7598875"/>
              <a:gd name="connsiteY16" fmla="*/ 933017 h 2305332"/>
              <a:gd name="connsiteX17" fmla="*/ 4497845 w 7598875"/>
              <a:gd name="connsiteY17" fmla="*/ 44504 h 2305332"/>
              <a:gd name="connsiteX18" fmla="*/ 4706019 w 7598875"/>
              <a:gd name="connsiteY18" fmla="*/ 241931 h 2305332"/>
              <a:gd name="connsiteX19" fmla="*/ 4882665 w 7598875"/>
              <a:gd name="connsiteY19" fmla="*/ 148413 h 2305332"/>
              <a:gd name="connsiteX20" fmla="*/ 5060373 w 7598875"/>
              <a:gd name="connsiteY20" fmla="*/ 694026 h 2305332"/>
              <a:gd name="connsiteX21" fmla="*/ 5237018 w 7598875"/>
              <a:gd name="connsiteY21" fmla="*/ 704417 h 2305332"/>
              <a:gd name="connsiteX22" fmla="*/ 5444836 w 7598875"/>
              <a:gd name="connsiteY22" fmla="*/ 777153 h 2305332"/>
              <a:gd name="connsiteX23" fmla="*/ 5663045 w 7598875"/>
              <a:gd name="connsiteY23" fmla="*/ 1057707 h 2305332"/>
              <a:gd name="connsiteX24" fmla="*/ 5829300 w 7598875"/>
              <a:gd name="connsiteY24" fmla="*/ 1244744 h 2305332"/>
              <a:gd name="connsiteX25" fmla="*/ 6047509 w 7598875"/>
              <a:gd name="connsiteY25" fmla="*/ 1410998 h 2305332"/>
              <a:gd name="connsiteX26" fmla="*/ 6244936 w 7598875"/>
              <a:gd name="connsiteY26" fmla="*/ 1400607 h 2305332"/>
              <a:gd name="connsiteX27" fmla="*/ 6442364 w 7598875"/>
              <a:gd name="connsiteY27" fmla="*/ 1036926 h 2305332"/>
              <a:gd name="connsiteX28" fmla="*/ 6619009 w 7598875"/>
              <a:gd name="connsiteY28" fmla="*/ 309562 h 2305332"/>
              <a:gd name="connsiteX29" fmla="*/ 6816436 w 7598875"/>
              <a:gd name="connsiteY29" fmla="*/ 455035 h 2305332"/>
              <a:gd name="connsiteX30" fmla="*/ 7045036 w 7598875"/>
              <a:gd name="connsiteY30" fmla="*/ 413471 h 2305332"/>
              <a:gd name="connsiteX31" fmla="*/ 7408718 w 7598875"/>
              <a:gd name="connsiteY31" fmla="*/ 236826 h 2305332"/>
              <a:gd name="connsiteX32" fmla="*/ 7585364 w 7598875"/>
              <a:gd name="connsiteY32" fmla="*/ 39398 h 2305332"/>
              <a:gd name="connsiteX33" fmla="*/ 7595755 w 7598875"/>
              <a:gd name="connsiteY33" fmla="*/ 8226 h 2305332"/>
              <a:gd name="connsiteX34" fmla="*/ 7598875 w 7598875"/>
              <a:gd name="connsiteY34" fmla="*/ 0 h 2305332"/>
              <a:gd name="connsiteX0" fmla="*/ 0 w 7634003"/>
              <a:gd name="connsiteY0" fmla="*/ 1965927 h 2361497"/>
              <a:gd name="connsiteX1" fmla="*/ 258710 w 7634003"/>
              <a:gd name="connsiteY1" fmla="*/ 1966464 h 2361497"/>
              <a:gd name="connsiteX2" fmla="*/ 639217 w 7634003"/>
              <a:gd name="connsiteY2" fmla="*/ 2200707 h 2361497"/>
              <a:gd name="connsiteX3" fmla="*/ 935182 w 7634003"/>
              <a:gd name="connsiteY3" fmla="*/ 2142572 h 2361497"/>
              <a:gd name="connsiteX4" fmla="*/ 1153391 w 7634003"/>
              <a:gd name="connsiteY4" fmla="*/ 2049054 h 2361497"/>
              <a:gd name="connsiteX5" fmla="*/ 1381991 w 7634003"/>
              <a:gd name="connsiteY5" fmla="*/ 2121791 h 2361497"/>
              <a:gd name="connsiteX6" fmla="*/ 1866820 w 7634003"/>
              <a:gd name="connsiteY6" fmla="*/ 2361497 h 2361497"/>
              <a:gd name="connsiteX7" fmla="*/ 2306782 w 7634003"/>
              <a:gd name="connsiteY7" fmla="*/ 1737327 h 2361497"/>
              <a:gd name="connsiteX8" fmla="*/ 2514600 w 7634003"/>
              <a:gd name="connsiteY8" fmla="*/ 1685372 h 2361497"/>
              <a:gd name="connsiteX9" fmla="*/ 2753591 w 7634003"/>
              <a:gd name="connsiteY9" fmla="*/ 1529509 h 2361497"/>
              <a:gd name="connsiteX10" fmla="*/ 2899064 w 7634003"/>
              <a:gd name="connsiteY10" fmla="*/ 1238563 h 2361497"/>
              <a:gd name="connsiteX11" fmla="*/ 3106882 w 7634003"/>
              <a:gd name="connsiteY11" fmla="*/ 1280127 h 2361497"/>
              <a:gd name="connsiteX12" fmla="*/ 3314700 w 7634003"/>
              <a:gd name="connsiteY12" fmla="*/ 1176218 h 2361497"/>
              <a:gd name="connsiteX13" fmla="*/ 3512127 w 7634003"/>
              <a:gd name="connsiteY13" fmla="*/ 1373645 h 2361497"/>
              <a:gd name="connsiteX14" fmla="*/ 3667991 w 7634003"/>
              <a:gd name="connsiteY14" fmla="*/ 1290518 h 2361497"/>
              <a:gd name="connsiteX15" fmla="*/ 3896591 w 7634003"/>
              <a:gd name="connsiteY15" fmla="*/ 1217782 h 2361497"/>
              <a:gd name="connsiteX16" fmla="*/ 4083627 w 7634003"/>
              <a:gd name="connsiteY16" fmla="*/ 989182 h 2361497"/>
              <a:gd name="connsiteX17" fmla="*/ 4497845 w 7634003"/>
              <a:gd name="connsiteY17" fmla="*/ 100669 h 2361497"/>
              <a:gd name="connsiteX18" fmla="*/ 4706019 w 7634003"/>
              <a:gd name="connsiteY18" fmla="*/ 298096 h 2361497"/>
              <a:gd name="connsiteX19" fmla="*/ 4882665 w 7634003"/>
              <a:gd name="connsiteY19" fmla="*/ 204578 h 2361497"/>
              <a:gd name="connsiteX20" fmla="*/ 5060373 w 7634003"/>
              <a:gd name="connsiteY20" fmla="*/ 750191 h 2361497"/>
              <a:gd name="connsiteX21" fmla="*/ 5237018 w 7634003"/>
              <a:gd name="connsiteY21" fmla="*/ 760582 h 2361497"/>
              <a:gd name="connsiteX22" fmla="*/ 5444836 w 7634003"/>
              <a:gd name="connsiteY22" fmla="*/ 833318 h 2361497"/>
              <a:gd name="connsiteX23" fmla="*/ 5663045 w 7634003"/>
              <a:gd name="connsiteY23" fmla="*/ 1113872 h 2361497"/>
              <a:gd name="connsiteX24" fmla="*/ 5829300 w 7634003"/>
              <a:gd name="connsiteY24" fmla="*/ 1300909 h 2361497"/>
              <a:gd name="connsiteX25" fmla="*/ 6047509 w 7634003"/>
              <a:gd name="connsiteY25" fmla="*/ 1467163 h 2361497"/>
              <a:gd name="connsiteX26" fmla="*/ 6244936 w 7634003"/>
              <a:gd name="connsiteY26" fmla="*/ 1456772 h 2361497"/>
              <a:gd name="connsiteX27" fmla="*/ 6442364 w 7634003"/>
              <a:gd name="connsiteY27" fmla="*/ 1093091 h 2361497"/>
              <a:gd name="connsiteX28" fmla="*/ 6619009 w 7634003"/>
              <a:gd name="connsiteY28" fmla="*/ 365727 h 2361497"/>
              <a:gd name="connsiteX29" fmla="*/ 6816436 w 7634003"/>
              <a:gd name="connsiteY29" fmla="*/ 511200 h 2361497"/>
              <a:gd name="connsiteX30" fmla="*/ 7045036 w 7634003"/>
              <a:gd name="connsiteY30" fmla="*/ 469636 h 2361497"/>
              <a:gd name="connsiteX31" fmla="*/ 7408718 w 7634003"/>
              <a:gd name="connsiteY31" fmla="*/ 292991 h 2361497"/>
              <a:gd name="connsiteX32" fmla="*/ 7585364 w 7634003"/>
              <a:gd name="connsiteY32" fmla="*/ 95563 h 2361497"/>
              <a:gd name="connsiteX33" fmla="*/ 7595755 w 7634003"/>
              <a:gd name="connsiteY33" fmla="*/ 64391 h 2361497"/>
              <a:gd name="connsiteX34" fmla="*/ 7634003 w 7634003"/>
              <a:gd name="connsiteY34" fmla="*/ 0 h 2361497"/>
              <a:gd name="connsiteX0" fmla="*/ 0 w 7776435"/>
              <a:gd name="connsiteY0" fmla="*/ 1989259 h 2384829"/>
              <a:gd name="connsiteX1" fmla="*/ 258710 w 7776435"/>
              <a:gd name="connsiteY1" fmla="*/ 1989796 h 2384829"/>
              <a:gd name="connsiteX2" fmla="*/ 639217 w 7776435"/>
              <a:gd name="connsiteY2" fmla="*/ 2224039 h 2384829"/>
              <a:gd name="connsiteX3" fmla="*/ 935182 w 7776435"/>
              <a:gd name="connsiteY3" fmla="*/ 2165904 h 2384829"/>
              <a:gd name="connsiteX4" fmla="*/ 1153391 w 7776435"/>
              <a:gd name="connsiteY4" fmla="*/ 2072386 h 2384829"/>
              <a:gd name="connsiteX5" fmla="*/ 1381991 w 7776435"/>
              <a:gd name="connsiteY5" fmla="*/ 2145123 h 2384829"/>
              <a:gd name="connsiteX6" fmla="*/ 1866820 w 7776435"/>
              <a:gd name="connsiteY6" fmla="*/ 2384829 h 2384829"/>
              <a:gd name="connsiteX7" fmla="*/ 2306782 w 7776435"/>
              <a:gd name="connsiteY7" fmla="*/ 1760659 h 2384829"/>
              <a:gd name="connsiteX8" fmla="*/ 2514600 w 7776435"/>
              <a:gd name="connsiteY8" fmla="*/ 1708704 h 2384829"/>
              <a:gd name="connsiteX9" fmla="*/ 2753591 w 7776435"/>
              <a:gd name="connsiteY9" fmla="*/ 1552841 h 2384829"/>
              <a:gd name="connsiteX10" fmla="*/ 2899064 w 7776435"/>
              <a:gd name="connsiteY10" fmla="*/ 1261895 h 2384829"/>
              <a:gd name="connsiteX11" fmla="*/ 3106882 w 7776435"/>
              <a:gd name="connsiteY11" fmla="*/ 1303459 h 2384829"/>
              <a:gd name="connsiteX12" fmla="*/ 3314700 w 7776435"/>
              <a:gd name="connsiteY12" fmla="*/ 1199550 h 2384829"/>
              <a:gd name="connsiteX13" fmla="*/ 3512127 w 7776435"/>
              <a:gd name="connsiteY13" fmla="*/ 1396977 h 2384829"/>
              <a:gd name="connsiteX14" fmla="*/ 3667991 w 7776435"/>
              <a:gd name="connsiteY14" fmla="*/ 1313850 h 2384829"/>
              <a:gd name="connsiteX15" fmla="*/ 3896591 w 7776435"/>
              <a:gd name="connsiteY15" fmla="*/ 1241114 h 2384829"/>
              <a:gd name="connsiteX16" fmla="*/ 4083627 w 7776435"/>
              <a:gd name="connsiteY16" fmla="*/ 1012514 h 2384829"/>
              <a:gd name="connsiteX17" fmla="*/ 4497845 w 7776435"/>
              <a:gd name="connsiteY17" fmla="*/ 124001 h 2384829"/>
              <a:gd name="connsiteX18" fmla="*/ 4706019 w 7776435"/>
              <a:gd name="connsiteY18" fmla="*/ 321428 h 2384829"/>
              <a:gd name="connsiteX19" fmla="*/ 4882665 w 7776435"/>
              <a:gd name="connsiteY19" fmla="*/ 227910 h 2384829"/>
              <a:gd name="connsiteX20" fmla="*/ 5060373 w 7776435"/>
              <a:gd name="connsiteY20" fmla="*/ 773523 h 2384829"/>
              <a:gd name="connsiteX21" fmla="*/ 5237018 w 7776435"/>
              <a:gd name="connsiteY21" fmla="*/ 783914 h 2384829"/>
              <a:gd name="connsiteX22" fmla="*/ 5444836 w 7776435"/>
              <a:gd name="connsiteY22" fmla="*/ 856650 h 2384829"/>
              <a:gd name="connsiteX23" fmla="*/ 5663045 w 7776435"/>
              <a:gd name="connsiteY23" fmla="*/ 1137204 h 2384829"/>
              <a:gd name="connsiteX24" fmla="*/ 5829300 w 7776435"/>
              <a:gd name="connsiteY24" fmla="*/ 1324241 h 2384829"/>
              <a:gd name="connsiteX25" fmla="*/ 6047509 w 7776435"/>
              <a:gd name="connsiteY25" fmla="*/ 1490495 h 2384829"/>
              <a:gd name="connsiteX26" fmla="*/ 6244936 w 7776435"/>
              <a:gd name="connsiteY26" fmla="*/ 1480104 h 2384829"/>
              <a:gd name="connsiteX27" fmla="*/ 6442364 w 7776435"/>
              <a:gd name="connsiteY27" fmla="*/ 1116423 h 2384829"/>
              <a:gd name="connsiteX28" fmla="*/ 6619009 w 7776435"/>
              <a:gd name="connsiteY28" fmla="*/ 389059 h 2384829"/>
              <a:gd name="connsiteX29" fmla="*/ 6816436 w 7776435"/>
              <a:gd name="connsiteY29" fmla="*/ 534532 h 2384829"/>
              <a:gd name="connsiteX30" fmla="*/ 7045036 w 7776435"/>
              <a:gd name="connsiteY30" fmla="*/ 492968 h 2384829"/>
              <a:gd name="connsiteX31" fmla="*/ 7408718 w 7776435"/>
              <a:gd name="connsiteY31" fmla="*/ 316323 h 2384829"/>
              <a:gd name="connsiteX32" fmla="*/ 7585364 w 7776435"/>
              <a:gd name="connsiteY32" fmla="*/ 118895 h 2384829"/>
              <a:gd name="connsiteX33" fmla="*/ 7776410 w 7776435"/>
              <a:gd name="connsiteY33" fmla="*/ 922 h 2384829"/>
              <a:gd name="connsiteX34" fmla="*/ 7634003 w 7776435"/>
              <a:gd name="connsiteY34" fmla="*/ 23332 h 2384829"/>
              <a:gd name="connsiteX0" fmla="*/ 0 w 7634003"/>
              <a:gd name="connsiteY0" fmla="*/ 1965927 h 2361497"/>
              <a:gd name="connsiteX1" fmla="*/ 258710 w 7634003"/>
              <a:gd name="connsiteY1" fmla="*/ 1966464 h 2361497"/>
              <a:gd name="connsiteX2" fmla="*/ 639217 w 7634003"/>
              <a:gd name="connsiteY2" fmla="*/ 2200707 h 2361497"/>
              <a:gd name="connsiteX3" fmla="*/ 935182 w 7634003"/>
              <a:gd name="connsiteY3" fmla="*/ 2142572 h 2361497"/>
              <a:gd name="connsiteX4" fmla="*/ 1153391 w 7634003"/>
              <a:gd name="connsiteY4" fmla="*/ 2049054 h 2361497"/>
              <a:gd name="connsiteX5" fmla="*/ 1381991 w 7634003"/>
              <a:gd name="connsiteY5" fmla="*/ 2121791 h 2361497"/>
              <a:gd name="connsiteX6" fmla="*/ 1866820 w 7634003"/>
              <a:gd name="connsiteY6" fmla="*/ 2361497 h 2361497"/>
              <a:gd name="connsiteX7" fmla="*/ 2306782 w 7634003"/>
              <a:gd name="connsiteY7" fmla="*/ 1737327 h 2361497"/>
              <a:gd name="connsiteX8" fmla="*/ 2514600 w 7634003"/>
              <a:gd name="connsiteY8" fmla="*/ 1685372 h 2361497"/>
              <a:gd name="connsiteX9" fmla="*/ 2753591 w 7634003"/>
              <a:gd name="connsiteY9" fmla="*/ 1529509 h 2361497"/>
              <a:gd name="connsiteX10" fmla="*/ 2899064 w 7634003"/>
              <a:gd name="connsiteY10" fmla="*/ 1238563 h 2361497"/>
              <a:gd name="connsiteX11" fmla="*/ 3106882 w 7634003"/>
              <a:gd name="connsiteY11" fmla="*/ 1280127 h 2361497"/>
              <a:gd name="connsiteX12" fmla="*/ 3314700 w 7634003"/>
              <a:gd name="connsiteY12" fmla="*/ 1176218 h 2361497"/>
              <a:gd name="connsiteX13" fmla="*/ 3512127 w 7634003"/>
              <a:gd name="connsiteY13" fmla="*/ 1373645 h 2361497"/>
              <a:gd name="connsiteX14" fmla="*/ 3667991 w 7634003"/>
              <a:gd name="connsiteY14" fmla="*/ 1290518 h 2361497"/>
              <a:gd name="connsiteX15" fmla="*/ 3896591 w 7634003"/>
              <a:gd name="connsiteY15" fmla="*/ 1217782 h 2361497"/>
              <a:gd name="connsiteX16" fmla="*/ 4083627 w 7634003"/>
              <a:gd name="connsiteY16" fmla="*/ 989182 h 2361497"/>
              <a:gd name="connsiteX17" fmla="*/ 4497845 w 7634003"/>
              <a:gd name="connsiteY17" fmla="*/ 100669 h 2361497"/>
              <a:gd name="connsiteX18" fmla="*/ 4706019 w 7634003"/>
              <a:gd name="connsiteY18" fmla="*/ 298096 h 2361497"/>
              <a:gd name="connsiteX19" fmla="*/ 4882665 w 7634003"/>
              <a:gd name="connsiteY19" fmla="*/ 204578 h 2361497"/>
              <a:gd name="connsiteX20" fmla="*/ 5060373 w 7634003"/>
              <a:gd name="connsiteY20" fmla="*/ 750191 h 2361497"/>
              <a:gd name="connsiteX21" fmla="*/ 5237018 w 7634003"/>
              <a:gd name="connsiteY21" fmla="*/ 760582 h 2361497"/>
              <a:gd name="connsiteX22" fmla="*/ 5444836 w 7634003"/>
              <a:gd name="connsiteY22" fmla="*/ 833318 h 2361497"/>
              <a:gd name="connsiteX23" fmla="*/ 5663045 w 7634003"/>
              <a:gd name="connsiteY23" fmla="*/ 1113872 h 2361497"/>
              <a:gd name="connsiteX24" fmla="*/ 5829300 w 7634003"/>
              <a:gd name="connsiteY24" fmla="*/ 1300909 h 2361497"/>
              <a:gd name="connsiteX25" fmla="*/ 6047509 w 7634003"/>
              <a:gd name="connsiteY25" fmla="*/ 1467163 h 2361497"/>
              <a:gd name="connsiteX26" fmla="*/ 6244936 w 7634003"/>
              <a:gd name="connsiteY26" fmla="*/ 1456772 h 2361497"/>
              <a:gd name="connsiteX27" fmla="*/ 6442364 w 7634003"/>
              <a:gd name="connsiteY27" fmla="*/ 1093091 h 2361497"/>
              <a:gd name="connsiteX28" fmla="*/ 6619009 w 7634003"/>
              <a:gd name="connsiteY28" fmla="*/ 365727 h 2361497"/>
              <a:gd name="connsiteX29" fmla="*/ 6816436 w 7634003"/>
              <a:gd name="connsiteY29" fmla="*/ 511200 h 2361497"/>
              <a:gd name="connsiteX30" fmla="*/ 7045036 w 7634003"/>
              <a:gd name="connsiteY30" fmla="*/ 469636 h 2361497"/>
              <a:gd name="connsiteX31" fmla="*/ 7408718 w 7634003"/>
              <a:gd name="connsiteY31" fmla="*/ 292991 h 2361497"/>
              <a:gd name="connsiteX32" fmla="*/ 7585364 w 7634003"/>
              <a:gd name="connsiteY32" fmla="*/ 95563 h 2361497"/>
              <a:gd name="connsiteX33" fmla="*/ 7634003 w 7634003"/>
              <a:gd name="connsiteY33" fmla="*/ 0 h 2361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7634003" h="2361497">
                <a:moveTo>
                  <a:pt x="0" y="1965927"/>
                </a:moveTo>
                <a:lnTo>
                  <a:pt x="258710" y="1966464"/>
                </a:lnTo>
                <a:lnTo>
                  <a:pt x="639217" y="2200707"/>
                </a:lnTo>
                <a:lnTo>
                  <a:pt x="935182" y="2142572"/>
                </a:lnTo>
                <a:lnTo>
                  <a:pt x="1153391" y="2049054"/>
                </a:lnTo>
                <a:lnTo>
                  <a:pt x="1381991" y="2121791"/>
                </a:lnTo>
                <a:lnTo>
                  <a:pt x="1866820" y="2361497"/>
                </a:lnTo>
                <a:lnTo>
                  <a:pt x="2306782" y="1737327"/>
                </a:lnTo>
                <a:lnTo>
                  <a:pt x="2514600" y="1685372"/>
                </a:lnTo>
                <a:lnTo>
                  <a:pt x="2753591" y="1529509"/>
                </a:lnTo>
                <a:lnTo>
                  <a:pt x="2899064" y="1238563"/>
                </a:lnTo>
                <a:lnTo>
                  <a:pt x="3106882" y="1280127"/>
                </a:lnTo>
                <a:lnTo>
                  <a:pt x="3314700" y="1176218"/>
                </a:lnTo>
                <a:lnTo>
                  <a:pt x="3512127" y="1373645"/>
                </a:lnTo>
                <a:lnTo>
                  <a:pt x="3667991" y="1290518"/>
                </a:lnTo>
                <a:lnTo>
                  <a:pt x="3896591" y="1217782"/>
                </a:lnTo>
                <a:lnTo>
                  <a:pt x="4083627" y="989182"/>
                </a:lnTo>
                <a:lnTo>
                  <a:pt x="4497845" y="100669"/>
                </a:lnTo>
                <a:lnTo>
                  <a:pt x="4706019" y="298096"/>
                </a:lnTo>
                <a:lnTo>
                  <a:pt x="4882665" y="204578"/>
                </a:lnTo>
                <a:lnTo>
                  <a:pt x="5060373" y="750191"/>
                </a:lnTo>
                <a:lnTo>
                  <a:pt x="5237018" y="760582"/>
                </a:lnTo>
                <a:lnTo>
                  <a:pt x="5444836" y="833318"/>
                </a:lnTo>
                <a:lnTo>
                  <a:pt x="5663045" y="1113872"/>
                </a:lnTo>
                <a:lnTo>
                  <a:pt x="5829300" y="1300909"/>
                </a:lnTo>
                <a:lnTo>
                  <a:pt x="6047509" y="1467163"/>
                </a:lnTo>
                <a:lnTo>
                  <a:pt x="6244936" y="1456772"/>
                </a:lnTo>
                <a:lnTo>
                  <a:pt x="6442364" y="1093091"/>
                </a:lnTo>
                <a:lnTo>
                  <a:pt x="6619009" y="365727"/>
                </a:lnTo>
                <a:lnTo>
                  <a:pt x="6816436" y="511200"/>
                </a:lnTo>
                <a:lnTo>
                  <a:pt x="7045036" y="469636"/>
                </a:lnTo>
                <a:lnTo>
                  <a:pt x="7408718" y="292991"/>
                </a:lnTo>
                <a:lnTo>
                  <a:pt x="7585364" y="95563"/>
                </a:lnTo>
                <a:lnTo>
                  <a:pt x="7634003" y="0"/>
                </a:lnTo>
              </a:path>
            </a:pathLst>
          </a:custGeom>
          <a:noFill/>
          <a:ln w="28575">
            <a:solidFill>
              <a:srgbClr val="0539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539A6"/>
              </a:solidFill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1713342" y="4240657"/>
            <a:ext cx="8119331" cy="1024102"/>
          </a:xfrm>
          <a:custGeom>
            <a:avLst/>
            <a:gdLst>
              <a:gd name="connsiteX0" fmla="*/ 0 w 7710054"/>
              <a:gd name="connsiteY0" fmla="*/ 955964 h 976746"/>
              <a:gd name="connsiteX1" fmla="*/ 332509 w 7710054"/>
              <a:gd name="connsiteY1" fmla="*/ 976746 h 976746"/>
              <a:gd name="connsiteX2" fmla="*/ 665018 w 7710054"/>
              <a:gd name="connsiteY2" fmla="*/ 685800 h 976746"/>
              <a:gd name="connsiteX3" fmla="*/ 893618 w 7710054"/>
              <a:gd name="connsiteY3" fmla="*/ 831273 h 976746"/>
              <a:gd name="connsiteX4" fmla="*/ 1039091 w 7710054"/>
              <a:gd name="connsiteY4" fmla="*/ 727364 h 976746"/>
              <a:gd name="connsiteX5" fmla="*/ 1236518 w 7710054"/>
              <a:gd name="connsiteY5" fmla="*/ 955964 h 976746"/>
              <a:gd name="connsiteX6" fmla="*/ 1465118 w 7710054"/>
              <a:gd name="connsiteY6" fmla="*/ 966355 h 976746"/>
              <a:gd name="connsiteX7" fmla="*/ 1662545 w 7710054"/>
              <a:gd name="connsiteY7" fmla="*/ 924791 h 976746"/>
              <a:gd name="connsiteX8" fmla="*/ 1849582 w 7710054"/>
              <a:gd name="connsiteY8" fmla="*/ 737755 h 976746"/>
              <a:gd name="connsiteX9" fmla="*/ 2067791 w 7710054"/>
              <a:gd name="connsiteY9" fmla="*/ 654628 h 976746"/>
              <a:gd name="connsiteX10" fmla="*/ 2244436 w 7710054"/>
              <a:gd name="connsiteY10" fmla="*/ 446809 h 976746"/>
              <a:gd name="connsiteX11" fmla="*/ 2421082 w 7710054"/>
              <a:gd name="connsiteY11" fmla="*/ 623455 h 976746"/>
              <a:gd name="connsiteX12" fmla="*/ 2618509 w 7710054"/>
              <a:gd name="connsiteY12" fmla="*/ 509155 h 976746"/>
              <a:gd name="connsiteX13" fmla="*/ 2826327 w 7710054"/>
              <a:gd name="connsiteY13" fmla="*/ 498764 h 976746"/>
              <a:gd name="connsiteX14" fmla="*/ 3054927 w 7710054"/>
              <a:gd name="connsiteY14" fmla="*/ 571500 h 976746"/>
              <a:gd name="connsiteX15" fmla="*/ 3221182 w 7710054"/>
              <a:gd name="connsiteY15" fmla="*/ 571500 h 976746"/>
              <a:gd name="connsiteX16" fmla="*/ 3574472 w 7710054"/>
              <a:gd name="connsiteY16" fmla="*/ 363682 h 976746"/>
              <a:gd name="connsiteX17" fmla="*/ 3938154 w 7710054"/>
              <a:gd name="connsiteY17" fmla="*/ 519546 h 976746"/>
              <a:gd name="connsiteX18" fmla="*/ 4384963 w 7710054"/>
              <a:gd name="connsiteY18" fmla="*/ 509155 h 976746"/>
              <a:gd name="connsiteX19" fmla="*/ 4572000 w 7710054"/>
              <a:gd name="connsiteY19" fmla="*/ 374073 h 976746"/>
              <a:gd name="connsiteX20" fmla="*/ 4769427 w 7710054"/>
              <a:gd name="connsiteY20" fmla="*/ 415637 h 976746"/>
              <a:gd name="connsiteX21" fmla="*/ 4956463 w 7710054"/>
              <a:gd name="connsiteY21" fmla="*/ 571500 h 976746"/>
              <a:gd name="connsiteX22" fmla="*/ 5372100 w 7710054"/>
              <a:gd name="connsiteY22" fmla="*/ 665018 h 976746"/>
              <a:gd name="connsiteX23" fmla="*/ 5943600 w 7710054"/>
              <a:gd name="connsiteY23" fmla="*/ 509155 h 976746"/>
              <a:gd name="connsiteX24" fmla="*/ 6130636 w 7710054"/>
              <a:gd name="connsiteY24" fmla="*/ 571500 h 976746"/>
              <a:gd name="connsiteX25" fmla="*/ 6722918 w 7710054"/>
              <a:gd name="connsiteY25" fmla="*/ 426028 h 976746"/>
              <a:gd name="connsiteX26" fmla="*/ 6899563 w 7710054"/>
              <a:gd name="connsiteY26" fmla="*/ 290946 h 976746"/>
              <a:gd name="connsiteX27" fmla="*/ 7128163 w 7710054"/>
              <a:gd name="connsiteY27" fmla="*/ 405246 h 976746"/>
              <a:gd name="connsiteX28" fmla="*/ 7315200 w 7710054"/>
              <a:gd name="connsiteY28" fmla="*/ 280555 h 976746"/>
              <a:gd name="connsiteX29" fmla="*/ 7491845 w 7710054"/>
              <a:gd name="connsiteY29" fmla="*/ 103909 h 976746"/>
              <a:gd name="connsiteX30" fmla="*/ 7710054 w 7710054"/>
              <a:gd name="connsiteY30" fmla="*/ 0 h 976746"/>
              <a:gd name="connsiteX31" fmla="*/ 7710054 w 7710054"/>
              <a:gd name="connsiteY31" fmla="*/ 0 h 976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710054" h="976746">
                <a:moveTo>
                  <a:pt x="0" y="955964"/>
                </a:moveTo>
                <a:lnTo>
                  <a:pt x="332509" y="976746"/>
                </a:lnTo>
                <a:lnTo>
                  <a:pt x="665018" y="685800"/>
                </a:lnTo>
                <a:lnTo>
                  <a:pt x="893618" y="831273"/>
                </a:lnTo>
                <a:lnTo>
                  <a:pt x="1039091" y="727364"/>
                </a:lnTo>
                <a:lnTo>
                  <a:pt x="1236518" y="955964"/>
                </a:lnTo>
                <a:lnTo>
                  <a:pt x="1465118" y="966355"/>
                </a:lnTo>
                <a:lnTo>
                  <a:pt x="1662545" y="924791"/>
                </a:lnTo>
                <a:lnTo>
                  <a:pt x="1849582" y="737755"/>
                </a:lnTo>
                <a:lnTo>
                  <a:pt x="2067791" y="654628"/>
                </a:lnTo>
                <a:lnTo>
                  <a:pt x="2244436" y="446809"/>
                </a:lnTo>
                <a:lnTo>
                  <a:pt x="2421082" y="623455"/>
                </a:lnTo>
                <a:lnTo>
                  <a:pt x="2618509" y="509155"/>
                </a:lnTo>
                <a:lnTo>
                  <a:pt x="2826327" y="498764"/>
                </a:lnTo>
                <a:lnTo>
                  <a:pt x="3054927" y="571500"/>
                </a:lnTo>
                <a:lnTo>
                  <a:pt x="3221182" y="571500"/>
                </a:lnTo>
                <a:lnTo>
                  <a:pt x="3574472" y="363682"/>
                </a:lnTo>
                <a:lnTo>
                  <a:pt x="3938154" y="519546"/>
                </a:lnTo>
                <a:lnTo>
                  <a:pt x="4384963" y="509155"/>
                </a:lnTo>
                <a:lnTo>
                  <a:pt x="4572000" y="374073"/>
                </a:lnTo>
                <a:lnTo>
                  <a:pt x="4769427" y="415637"/>
                </a:lnTo>
                <a:lnTo>
                  <a:pt x="4956463" y="571500"/>
                </a:lnTo>
                <a:lnTo>
                  <a:pt x="5372100" y="665018"/>
                </a:lnTo>
                <a:lnTo>
                  <a:pt x="5943600" y="509155"/>
                </a:lnTo>
                <a:lnTo>
                  <a:pt x="6130636" y="571500"/>
                </a:lnTo>
                <a:lnTo>
                  <a:pt x="6722918" y="426028"/>
                </a:lnTo>
                <a:lnTo>
                  <a:pt x="6899563" y="290946"/>
                </a:lnTo>
                <a:lnTo>
                  <a:pt x="7128163" y="405246"/>
                </a:lnTo>
                <a:lnTo>
                  <a:pt x="7315200" y="280555"/>
                </a:lnTo>
                <a:lnTo>
                  <a:pt x="7491845" y="103909"/>
                </a:lnTo>
                <a:lnTo>
                  <a:pt x="7710054" y="0"/>
                </a:lnTo>
                <a:lnTo>
                  <a:pt x="7710054" y="0"/>
                </a:lnTo>
              </a:path>
            </a:pathLst>
          </a:custGeom>
          <a:noFill/>
          <a:ln w="28575">
            <a:solidFill>
              <a:srgbClr val="1D27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1693150" y="5169749"/>
            <a:ext cx="8116573" cy="413999"/>
          </a:xfrm>
          <a:custGeom>
            <a:avLst/>
            <a:gdLst>
              <a:gd name="connsiteX0" fmla="*/ 0 w 7741227"/>
              <a:gd name="connsiteY0" fmla="*/ 249382 h 394854"/>
              <a:gd name="connsiteX1" fmla="*/ 322118 w 7741227"/>
              <a:gd name="connsiteY1" fmla="*/ 394854 h 394854"/>
              <a:gd name="connsiteX2" fmla="*/ 519545 w 7741227"/>
              <a:gd name="connsiteY2" fmla="*/ 290945 h 394854"/>
              <a:gd name="connsiteX3" fmla="*/ 924791 w 7741227"/>
              <a:gd name="connsiteY3" fmla="*/ 394854 h 394854"/>
              <a:gd name="connsiteX4" fmla="*/ 1080654 w 7741227"/>
              <a:gd name="connsiteY4" fmla="*/ 311727 h 394854"/>
              <a:gd name="connsiteX5" fmla="*/ 1465118 w 7741227"/>
              <a:gd name="connsiteY5" fmla="*/ 322118 h 394854"/>
              <a:gd name="connsiteX6" fmla="*/ 1620982 w 7741227"/>
              <a:gd name="connsiteY6" fmla="*/ 374072 h 394854"/>
              <a:gd name="connsiteX7" fmla="*/ 1901536 w 7741227"/>
              <a:gd name="connsiteY7" fmla="*/ 384463 h 394854"/>
              <a:gd name="connsiteX8" fmla="*/ 2057400 w 7741227"/>
              <a:gd name="connsiteY8" fmla="*/ 322118 h 394854"/>
              <a:gd name="connsiteX9" fmla="*/ 2670464 w 7741227"/>
              <a:gd name="connsiteY9" fmla="*/ 311727 h 394854"/>
              <a:gd name="connsiteX10" fmla="*/ 2815936 w 7741227"/>
              <a:gd name="connsiteY10" fmla="*/ 228600 h 394854"/>
              <a:gd name="connsiteX11" fmla="*/ 3044536 w 7741227"/>
              <a:gd name="connsiteY11" fmla="*/ 218209 h 394854"/>
              <a:gd name="connsiteX12" fmla="*/ 3221182 w 7741227"/>
              <a:gd name="connsiteY12" fmla="*/ 290945 h 394854"/>
              <a:gd name="connsiteX13" fmla="*/ 3605645 w 7741227"/>
              <a:gd name="connsiteY13" fmla="*/ 187036 h 394854"/>
              <a:gd name="connsiteX14" fmla="*/ 3813464 w 7741227"/>
              <a:gd name="connsiteY14" fmla="*/ 249382 h 394854"/>
              <a:gd name="connsiteX15" fmla="*/ 3990109 w 7741227"/>
              <a:gd name="connsiteY15" fmla="*/ 176645 h 394854"/>
              <a:gd name="connsiteX16" fmla="*/ 4592782 w 7741227"/>
              <a:gd name="connsiteY16" fmla="*/ 187036 h 394854"/>
              <a:gd name="connsiteX17" fmla="*/ 4779818 w 7741227"/>
              <a:gd name="connsiteY17" fmla="*/ 145472 h 394854"/>
              <a:gd name="connsiteX18" fmla="*/ 4977245 w 7741227"/>
              <a:gd name="connsiteY18" fmla="*/ 20782 h 394854"/>
              <a:gd name="connsiteX19" fmla="*/ 5174673 w 7741227"/>
              <a:gd name="connsiteY19" fmla="*/ 103909 h 394854"/>
              <a:gd name="connsiteX20" fmla="*/ 5361709 w 7741227"/>
              <a:gd name="connsiteY20" fmla="*/ 103909 h 394854"/>
              <a:gd name="connsiteX21" fmla="*/ 5579918 w 7741227"/>
              <a:gd name="connsiteY21" fmla="*/ 155863 h 394854"/>
              <a:gd name="connsiteX22" fmla="*/ 5756564 w 7741227"/>
              <a:gd name="connsiteY22" fmla="*/ 259772 h 394854"/>
              <a:gd name="connsiteX23" fmla="*/ 5964382 w 7741227"/>
              <a:gd name="connsiteY23" fmla="*/ 187036 h 394854"/>
              <a:gd name="connsiteX24" fmla="*/ 6369627 w 7741227"/>
              <a:gd name="connsiteY24" fmla="*/ 280554 h 394854"/>
              <a:gd name="connsiteX25" fmla="*/ 6764482 w 7741227"/>
              <a:gd name="connsiteY25" fmla="*/ 176645 h 394854"/>
              <a:gd name="connsiteX26" fmla="*/ 6930736 w 7741227"/>
              <a:gd name="connsiteY26" fmla="*/ 10391 h 394854"/>
              <a:gd name="connsiteX27" fmla="*/ 7138554 w 7741227"/>
              <a:gd name="connsiteY27" fmla="*/ 41563 h 394854"/>
              <a:gd name="connsiteX28" fmla="*/ 7284027 w 7741227"/>
              <a:gd name="connsiteY28" fmla="*/ 0 h 394854"/>
              <a:gd name="connsiteX29" fmla="*/ 7512627 w 7741227"/>
              <a:gd name="connsiteY29" fmla="*/ 62345 h 394854"/>
              <a:gd name="connsiteX30" fmla="*/ 7741227 w 7741227"/>
              <a:gd name="connsiteY30" fmla="*/ 31172 h 394854"/>
              <a:gd name="connsiteX31" fmla="*/ 7741227 w 7741227"/>
              <a:gd name="connsiteY31" fmla="*/ 31172 h 394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741227" h="394854">
                <a:moveTo>
                  <a:pt x="0" y="249382"/>
                </a:moveTo>
                <a:lnTo>
                  <a:pt x="322118" y="394854"/>
                </a:lnTo>
                <a:lnTo>
                  <a:pt x="519545" y="290945"/>
                </a:lnTo>
                <a:lnTo>
                  <a:pt x="924791" y="394854"/>
                </a:lnTo>
                <a:lnTo>
                  <a:pt x="1080654" y="311727"/>
                </a:lnTo>
                <a:lnTo>
                  <a:pt x="1465118" y="322118"/>
                </a:lnTo>
                <a:lnTo>
                  <a:pt x="1620982" y="374072"/>
                </a:lnTo>
                <a:lnTo>
                  <a:pt x="1901536" y="384463"/>
                </a:lnTo>
                <a:lnTo>
                  <a:pt x="2057400" y="322118"/>
                </a:lnTo>
                <a:lnTo>
                  <a:pt x="2670464" y="311727"/>
                </a:lnTo>
                <a:lnTo>
                  <a:pt x="2815936" y="228600"/>
                </a:lnTo>
                <a:lnTo>
                  <a:pt x="3044536" y="218209"/>
                </a:lnTo>
                <a:lnTo>
                  <a:pt x="3221182" y="290945"/>
                </a:lnTo>
                <a:lnTo>
                  <a:pt x="3605645" y="187036"/>
                </a:lnTo>
                <a:lnTo>
                  <a:pt x="3813464" y="249382"/>
                </a:lnTo>
                <a:lnTo>
                  <a:pt x="3990109" y="176645"/>
                </a:lnTo>
                <a:lnTo>
                  <a:pt x="4592782" y="187036"/>
                </a:lnTo>
                <a:lnTo>
                  <a:pt x="4779818" y="145472"/>
                </a:lnTo>
                <a:lnTo>
                  <a:pt x="4977245" y="20782"/>
                </a:lnTo>
                <a:lnTo>
                  <a:pt x="5174673" y="103909"/>
                </a:lnTo>
                <a:lnTo>
                  <a:pt x="5361709" y="103909"/>
                </a:lnTo>
                <a:lnTo>
                  <a:pt x="5579918" y="155863"/>
                </a:lnTo>
                <a:lnTo>
                  <a:pt x="5756564" y="259772"/>
                </a:lnTo>
                <a:lnTo>
                  <a:pt x="5964382" y="187036"/>
                </a:lnTo>
                <a:lnTo>
                  <a:pt x="6369627" y="280554"/>
                </a:lnTo>
                <a:lnTo>
                  <a:pt x="6764482" y="176645"/>
                </a:lnTo>
                <a:lnTo>
                  <a:pt x="6930736" y="10391"/>
                </a:lnTo>
                <a:lnTo>
                  <a:pt x="7138554" y="41563"/>
                </a:lnTo>
                <a:lnTo>
                  <a:pt x="7284027" y="0"/>
                </a:lnTo>
                <a:lnTo>
                  <a:pt x="7512627" y="62345"/>
                </a:lnTo>
                <a:lnTo>
                  <a:pt x="7741227" y="31172"/>
                </a:lnTo>
                <a:lnTo>
                  <a:pt x="7741227" y="31172"/>
                </a:lnTo>
              </a:path>
            </a:pathLst>
          </a:cu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1694306" y="5467659"/>
            <a:ext cx="8115418" cy="359525"/>
          </a:xfrm>
          <a:custGeom>
            <a:avLst/>
            <a:gdLst>
              <a:gd name="connsiteX0" fmla="*/ 0 w 7751618"/>
              <a:gd name="connsiteY0" fmla="*/ 228600 h 342900"/>
              <a:gd name="connsiteX1" fmla="*/ 706582 w 7751618"/>
              <a:gd name="connsiteY1" fmla="*/ 238991 h 342900"/>
              <a:gd name="connsiteX2" fmla="*/ 893618 w 7751618"/>
              <a:gd name="connsiteY2" fmla="*/ 301337 h 342900"/>
              <a:gd name="connsiteX3" fmla="*/ 1101436 w 7751618"/>
              <a:gd name="connsiteY3" fmla="*/ 197428 h 342900"/>
              <a:gd name="connsiteX4" fmla="*/ 1859973 w 7751618"/>
              <a:gd name="connsiteY4" fmla="*/ 207819 h 342900"/>
              <a:gd name="connsiteX5" fmla="*/ 2088573 w 7751618"/>
              <a:gd name="connsiteY5" fmla="*/ 301337 h 342900"/>
              <a:gd name="connsiteX6" fmla="*/ 2504209 w 7751618"/>
              <a:gd name="connsiteY6" fmla="*/ 301337 h 342900"/>
              <a:gd name="connsiteX7" fmla="*/ 2680855 w 7751618"/>
              <a:gd name="connsiteY7" fmla="*/ 238991 h 342900"/>
              <a:gd name="connsiteX8" fmla="*/ 2867891 w 7751618"/>
              <a:gd name="connsiteY8" fmla="*/ 228600 h 342900"/>
              <a:gd name="connsiteX9" fmla="*/ 3106882 w 7751618"/>
              <a:gd name="connsiteY9" fmla="*/ 270164 h 342900"/>
              <a:gd name="connsiteX10" fmla="*/ 3647209 w 7751618"/>
              <a:gd name="connsiteY10" fmla="*/ 259773 h 342900"/>
              <a:gd name="connsiteX11" fmla="*/ 3813464 w 7751618"/>
              <a:gd name="connsiteY11" fmla="*/ 166255 h 342900"/>
              <a:gd name="connsiteX12" fmla="*/ 4021282 w 7751618"/>
              <a:gd name="connsiteY12" fmla="*/ 218210 h 342900"/>
              <a:gd name="connsiteX13" fmla="*/ 4208318 w 7751618"/>
              <a:gd name="connsiteY13" fmla="*/ 342900 h 342900"/>
              <a:gd name="connsiteX14" fmla="*/ 4447309 w 7751618"/>
              <a:gd name="connsiteY14" fmla="*/ 332510 h 342900"/>
              <a:gd name="connsiteX15" fmla="*/ 4592782 w 7751618"/>
              <a:gd name="connsiteY15" fmla="*/ 249382 h 342900"/>
              <a:gd name="connsiteX16" fmla="*/ 4831773 w 7751618"/>
              <a:gd name="connsiteY16" fmla="*/ 238991 h 342900"/>
              <a:gd name="connsiteX17" fmla="*/ 4987636 w 7751618"/>
              <a:gd name="connsiteY17" fmla="*/ 290946 h 342900"/>
              <a:gd name="connsiteX18" fmla="*/ 5195455 w 7751618"/>
              <a:gd name="connsiteY18" fmla="*/ 290946 h 342900"/>
              <a:gd name="connsiteX19" fmla="*/ 5372100 w 7751618"/>
              <a:gd name="connsiteY19" fmla="*/ 197428 h 342900"/>
              <a:gd name="connsiteX20" fmla="*/ 5777345 w 7751618"/>
              <a:gd name="connsiteY20" fmla="*/ 197428 h 342900"/>
              <a:gd name="connsiteX21" fmla="*/ 5964382 w 7751618"/>
              <a:gd name="connsiteY21" fmla="*/ 301337 h 342900"/>
              <a:gd name="connsiteX22" fmla="*/ 6182591 w 7751618"/>
              <a:gd name="connsiteY22" fmla="*/ 290946 h 342900"/>
              <a:gd name="connsiteX23" fmla="*/ 6338455 w 7751618"/>
              <a:gd name="connsiteY23" fmla="*/ 145473 h 342900"/>
              <a:gd name="connsiteX24" fmla="*/ 6546273 w 7751618"/>
              <a:gd name="connsiteY24" fmla="*/ 41564 h 342900"/>
              <a:gd name="connsiteX25" fmla="*/ 6930736 w 7751618"/>
              <a:gd name="connsiteY25" fmla="*/ 0 h 342900"/>
              <a:gd name="connsiteX26" fmla="*/ 7356764 w 7751618"/>
              <a:gd name="connsiteY26" fmla="*/ 114300 h 342900"/>
              <a:gd name="connsiteX27" fmla="*/ 7491845 w 7751618"/>
              <a:gd name="connsiteY27" fmla="*/ 135082 h 342900"/>
              <a:gd name="connsiteX28" fmla="*/ 7751618 w 7751618"/>
              <a:gd name="connsiteY28" fmla="*/ 135082 h 342900"/>
              <a:gd name="connsiteX29" fmla="*/ 7751618 w 7751618"/>
              <a:gd name="connsiteY29" fmla="*/ 135082 h 342900"/>
              <a:gd name="connsiteX0" fmla="*/ 0 w 7762009"/>
              <a:gd name="connsiteY0" fmla="*/ 228600 h 342900"/>
              <a:gd name="connsiteX1" fmla="*/ 706582 w 7762009"/>
              <a:gd name="connsiteY1" fmla="*/ 238991 h 342900"/>
              <a:gd name="connsiteX2" fmla="*/ 893618 w 7762009"/>
              <a:gd name="connsiteY2" fmla="*/ 301337 h 342900"/>
              <a:gd name="connsiteX3" fmla="*/ 1101436 w 7762009"/>
              <a:gd name="connsiteY3" fmla="*/ 197428 h 342900"/>
              <a:gd name="connsiteX4" fmla="*/ 1859973 w 7762009"/>
              <a:gd name="connsiteY4" fmla="*/ 207819 h 342900"/>
              <a:gd name="connsiteX5" fmla="*/ 2088573 w 7762009"/>
              <a:gd name="connsiteY5" fmla="*/ 301337 h 342900"/>
              <a:gd name="connsiteX6" fmla="*/ 2504209 w 7762009"/>
              <a:gd name="connsiteY6" fmla="*/ 301337 h 342900"/>
              <a:gd name="connsiteX7" fmla="*/ 2680855 w 7762009"/>
              <a:gd name="connsiteY7" fmla="*/ 238991 h 342900"/>
              <a:gd name="connsiteX8" fmla="*/ 2867891 w 7762009"/>
              <a:gd name="connsiteY8" fmla="*/ 228600 h 342900"/>
              <a:gd name="connsiteX9" fmla="*/ 3106882 w 7762009"/>
              <a:gd name="connsiteY9" fmla="*/ 270164 h 342900"/>
              <a:gd name="connsiteX10" fmla="*/ 3647209 w 7762009"/>
              <a:gd name="connsiteY10" fmla="*/ 259773 h 342900"/>
              <a:gd name="connsiteX11" fmla="*/ 3813464 w 7762009"/>
              <a:gd name="connsiteY11" fmla="*/ 166255 h 342900"/>
              <a:gd name="connsiteX12" fmla="*/ 4021282 w 7762009"/>
              <a:gd name="connsiteY12" fmla="*/ 218210 h 342900"/>
              <a:gd name="connsiteX13" fmla="*/ 4208318 w 7762009"/>
              <a:gd name="connsiteY13" fmla="*/ 342900 h 342900"/>
              <a:gd name="connsiteX14" fmla="*/ 4447309 w 7762009"/>
              <a:gd name="connsiteY14" fmla="*/ 332510 h 342900"/>
              <a:gd name="connsiteX15" fmla="*/ 4592782 w 7762009"/>
              <a:gd name="connsiteY15" fmla="*/ 249382 h 342900"/>
              <a:gd name="connsiteX16" fmla="*/ 4831773 w 7762009"/>
              <a:gd name="connsiteY16" fmla="*/ 238991 h 342900"/>
              <a:gd name="connsiteX17" fmla="*/ 4987636 w 7762009"/>
              <a:gd name="connsiteY17" fmla="*/ 290946 h 342900"/>
              <a:gd name="connsiteX18" fmla="*/ 5195455 w 7762009"/>
              <a:gd name="connsiteY18" fmla="*/ 290946 h 342900"/>
              <a:gd name="connsiteX19" fmla="*/ 5372100 w 7762009"/>
              <a:gd name="connsiteY19" fmla="*/ 197428 h 342900"/>
              <a:gd name="connsiteX20" fmla="*/ 5777345 w 7762009"/>
              <a:gd name="connsiteY20" fmla="*/ 197428 h 342900"/>
              <a:gd name="connsiteX21" fmla="*/ 5964382 w 7762009"/>
              <a:gd name="connsiteY21" fmla="*/ 301337 h 342900"/>
              <a:gd name="connsiteX22" fmla="*/ 6182591 w 7762009"/>
              <a:gd name="connsiteY22" fmla="*/ 290946 h 342900"/>
              <a:gd name="connsiteX23" fmla="*/ 6338455 w 7762009"/>
              <a:gd name="connsiteY23" fmla="*/ 145473 h 342900"/>
              <a:gd name="connsiteX24" fmla="*/ 6546273 w 7762009"/>
              <a:gd name="connsiteY24" fmla="*/ 41564 h 342900"/>
              <a:gd name="connsiteX25" fmla="*/ 6930736 w 7762009"/>
              <a:gd name="connsiteY25" fmla="*/ 0 h 342900"/>
              <a:gd name="connsiteX26" fmla="*/ 7356764 w 7762009"/>
              <a:gd name="connsiteY26" fmla="*/ 114300 h 342900"/>
              <a:gd name="connsiteX27" fmla="*/ 7491845 w 7762009"/>
              <a:gd name="connsiteY27" fmla="*/ 135082 h 342900"/>
              <a:gd name="connsiteX28" fmla="*/ 7751618 w 7762009"/>
              <a:gd name="connsiteY28" fmla="*/ 135082 h 342900"/>
              <a:gd name="connsiteX29" fmla="*/ 7751618 w 7762009"/>
              <a:gd name="connsiteY29" fmla="*/ 135082 h 342900"/>
              <a:gd name="connsiteX30" fmla="*/ 7762009 w 7762009"/>
              <a:gd name="connsiteY30" fmla="*/ 124691 h 34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762009" h="342900">
                <a:moveTo>
                  <a:pt x="0" y="228600"/>
                </a:moveTo>
                <a:lnTo>
                  <a:pt x="706582" y="238991"/>
                </a:lnTo>
                <a:lnTo>
                  <a:pt x="893618" y="301337"/>
                </a:lnTo>
                <a:lnTo>
                  <a:pt x="1101436" y="197428"/>
                </a:lnTo>
                <a:lnTo>
                  <a:pt x="1859973" y="207819"/>
                </a:lnTo>
                <a:lnTo>
                  <a:pt x="2088573" y="301337"/>
                </a:lnTo>
                <a:lnTo>
                  <a:pt x="2504209" y="301337"/>
                </a:lnTo>
                <a:lnTo>
                  <a:pt x="2680855" y="238991"/>
                </a:lnTo>
                <a:lnTo>
                  <a:pt x="2867891" y="228600"/>
                </a:lnTo>
                <a:lnTo>
                  <a:pt x="3106882" y="270164"/>
                </a:lnTo>
                <a:lnTo>
                  <a:pt x="3647209" y="259773"/>
                </a:lnTo>
                <a:lnTo>
                  <a:pt x="3813464" y="166255"/>
                </a:lnTo>
                <a:lnTo>
                  <a:pt x="4021282" y="218210"/>
                </a:lnTo>
                <a:lnTo>
                  <a:pt x="4208318" y="342900"/>
                </a:lnTo>
                <a:lnTo>
                  <a:pt x="4447309" y="332510"/>
                </a:lnTo>
                <a:lnTo>
                  <a:pt x="4592782" y="249382"/>
                </a:lnTo>
                <a:lnTo>
                  <a:pt x="4831773" y="238991"/>
                </a:lnTo>
                <a:lnTo>
                  <a:pt x="4987636" y="290946"/>
                </a:lnTo>
                <a:lnTo>
                  <a:pt x="5195455" y="290946"/>
                </a:lnTo>
                <a:lnTo>
                  <a:pt x="5372100" y="197428"/>
                </a:lnTo>
                <a:lnTo>
                  <a:pt x="5777345" y="197428"/>
                </a:lnTo>
                <a:lnTo>
                  <a:pt x="5964382" y="301337"/>
                </a:lnTo>
                <a:lnTo>
                  <a:pt x="6182591" y="290946"/>
                </a:lnTo>
                <a:lnTo>
                  <a:pt x="6338455" y="145473"/>
                </a:lnTo>
                <a:lnTo>
                  <a:pt x="6546273" y="41564"/>
                </a:lnTo>
                <a:lnTo>
                  <a:pt x="6930736" y="0"/>
                </a:lnTo>
                <a:lnTo>
                  <a:pt x="7356764" y="114300"/>
                </a:lnTo>
                <a:lnTo>
                  <a:pt x="7491845" y="135082"/>
                </a:lnTo>
                <a:lnTo>
                  <a:pt x="7751618" y="135082"/>
                </a:lnTo>
                <a:lnTo>
                  <a:pt x="7751618" y="135082"/>
                </a:lnTo>
                <a:lnTo>
                  <a:pt x="7762009" y="124691"/>
                </a:lnTo>
              </a:path>
            </a:pathLst>
          </a:custGeom>
          <a:noFill/>
          <a:ln w="28575">
            <a:solidFill>
              <a:srgbClr val="D81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9298345" y="5630103"/>
            <a:ext cx="45721" cy="45719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20162" y="6394923"/>
            <a:ext cx="5099473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rgbClr val="5B6772"/>
                </a:solidFill>
                <a:latin typeface="Century Gothic" charset="0"/>
                <a:ea typeface="Century Gothic" charset="0"/>
                <a:cs typeface="Century Gothic" charset="0"/>
              </a:rPr>
              <a:t>Source: New York Times, “The Reproduction of Privilege,” March 12, 2012</a:t>
            </a:r>
          </a:p>
          <a:p>
            <a:endParaRPr lang="en-US" sz="1200" i="1" dirty="0">
              <a:solidFill>
                <a:srgbClr val="5B6772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807655" y="1869787"/>
            <a:ext cx="2456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539A6"/>
                </a:solidFill>
                <a:latin typeface="Century Gothic" charset="0"/>
                <a:ea typeface="Century Gothic" charset="0"/>
                <a:cs typeface="Century Gothic" charset="0"/>
              </a:rPr>
              <a:t>Top Income Quartile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807655" y="4077894"/>
            <a:ext cx="20489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1D272D"/>
                </a:solidFill>
                <a:latin typeface="Century Gothic" charset="0"/>
                <a:ea typeface="Century Gothic" charset="0"/>
                <a:cs typeface="Century Gothic" charset="0"/>
              </a:rPr>
              <a:t>Third Income Quartile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746974" y="4898190"/>
            <a:ext cx="23118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1"/>
                </a:solidFill>
                <a:latin typeface="Century Gothic" charset="0"/>
                <a:ea typeface="Century Gothic" charset="0"/>
                <a:cs typeface="Century Gothic" charset="0"/>
              </a:rPr>
              <a:t>Second Income Quartile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94752" y="5275039"/>
            <a:ext cx="2844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D81E00"/>
                </a:solidFill>
                <a:latin typeface="Century Gothic" charset="0"/>
                <a:ea typeface="Century Gothic" charset="0"/>
                <a:cs typeface="Century Gothic" charset="0"/>
              </a:rPr>
              <a:t>Bottom Income Quartile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85895" y="3545194"/>
            <a:ext cx="928096" cy="400110"/>
          </a:xfrm>
          <a:prstGeom prst="rect">
            <a:avLst/>
          </a:prstGeom>
          <a:solidFill>
            <a:srgbClr val="0539A6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40.2</a:t>
            </a:r>
            <a:r>
              <a:rPr lang="en-US" sz="16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%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485643" y="1456528"/>
            <a:ext cx="959964" cy="400110"/>
          </a:xfrm>
          <a:prstGeom prst="rect">
            <a:avLst/>
          </a:prstGeom>
          <a:solidFill>
            <a:srgbClr val="0539A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82.4%   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663044" y="5004798"/>
            <a:ext cx="5262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tx2">
                    <a:lumMod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14.9%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290988" y="4061246"/>
            <a:ext cx="5262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tx2">
                    <a:lumMod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36.1%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662453" y="5245343"/>
            <a:ext cx="5262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1"/>
                </a:solidFill>
                <a:latin typeface="Century Gothic" charset="0"/>
                <a:ea typeface="Century Gothic" charset="0"/>
                <a:cs typeface="Century Gothic" charset="0"/>
              </a:rPr>
              <a:t>10.9%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317944" y="4956198"/>
            <a:ext cx="5262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accent1"/>
                </a:solidFill>
                <a:latin typeface="Century Gothic" charset="0"/>
                <a:ea typeface="Century Gothic" charset="0"/>
                <a:cs typeface="Century Gothic" charset="0"/>
              </a:rPr>
              <a:t>16.5%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685894" y="5752446"/>
            <a:ext cx="777241" cy="400110"/>
          </a:xfrm>
          <a:prstGeom prst="rect">
            <a:avLst/>
          </a:prstGeom>
          <a:solidFill>
            <a:srgbClr val="D81E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6.2</a:t>
            </a:r>
            <a:r>
              <a:rPr lang="en-US" sz="16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%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688741" y="5644371"/>
            <a:ext cx="756866" cy="400110"/>
          </a:xfrm>
          <a:prstGeom prst="rect">
            <a:avLst/>
          </a:prstGeom>
          <a:solidFill>
            <a:srgbClr val="D81E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8.3%</a:t>
            </a:r>
          </a:p>
        </p:txBody>
      </p:sp>
    </p:spTree>
    <p:extLst>
      <p:ext uri="{BB962C8B-B14F-4D97-AF65-F5344CB8AC3E}">
        <p14:creationId xmlns:p14="http://schemas.microsoft.com/office/powerpoint/2010/main" val="22826483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34A9"/>
                </a:solidFill>
              </a:rPr>
              <a:t>Guided Conversations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232" y="0"/>
            <a:ext cx="12344400" cy="6966307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05862" y="4407094"/>
            <a:ext cx="5590138" cy="71900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dirty="0">
                <a:solidFill>
                  <a:schemeClr val="bg1"/>
                </a:solidFill>
              </a:rPr>
              <a:t>Why A.I.?</a:t>
            </a:r>
          </a:p>
          <a:p>
            <a:pPr marL="0" indent="0">
              <a:buNone/>
            </a:pPr>
            <a:r>
              <a:rPr lang="en-US" sz="4000" dirty="0">
                <a:solidFill>
                  <a:schemeClr val="bg1"/>
                </a:solidFill>
              </a:rPr>
              <a:t>Our FAFSA Tutorial</a:t>
            </a:r>
          </a:p>
        </p:txBody>
      </p:sp>
    </p:spTree>
    <p:extLst>
      <p:ext uri="{BB962C8B-B14F-4D97-AF65-F5344CB8AC3E}">
        <p14:creationId xmlns:p14="http://schemas.microsoft.com/office/powerpoint/2010/main" val="36111820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3" t="3852" r="5463" b="3262"/>
          <a:stretch/>
        </p:blipFill>
        <p:spPr>
          <a:xfrm>
            <a:off x="1005836" y="628650"/>
            <a:ext cx="2750585" cy="54493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1" r="2805" b="1902"/>
          <a:stretch/>
        </p:blipFill>
        <p:spPr>
          <a:xfrm>
            <a:off x="8830415" y="632161"/>
            <a:ext cx="2775335" cy="263245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08559" y="3257029"/>
            <a:ext cx="2745241" cy="1683985"/>
          </a:xfrm>
          <a:prstGeom prst="rect">
            <a:avLst/>
          </a:prstGeom>
          <a:noFill/>
        </p:spPr>
        <p:txBody>
          <a:bodyPr wrap="square" lIns="91439" tIns="45719" rIns="91439" bIns="45719" rtlCol="0" anchor="ctr">
            <a:spAutoFit/>
          </a:bodyPr>
          <a:lstStyle/>
          <a:p>
            <a:pPr algn="l">
              <a:spcAft>
                <a:spcPts val="600"/>
              </a:spcAft>
            </a:pPr>
            <a:endParaRPr lang="en-US" sz="5062" b="1" cap="small">
              <a:solidFill>
                <a:srgbClr val="D81E00"/>
              </a:solidFill>
              <a:latin typeface="Century Gothic" panose="020B0502020202020204" pitchFamily="34" charset="0"/>
              <a:cs typeface="Calibri" pitchFamily="34" charset="0"/>
            </a:endParaRPr>
          </a:p>
          <a:p>
            <a:pPr algn="l">
              <a:spcAft>
                <a:spcPts val="600"/>
              </a:spcAft>
            </a:pPr>
            <a:endParaRPr lang="en-US" sz="4781" cap="small">
              <a:solidFill>
                <a:schemeClr val="bg1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6038" y="4306451"/>
            <a:ext cx="6465287" cy="1772981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dirty="0">
              <a:solidFill>
                <a:srgbClr val="0539D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057372" y="6517217"/>
            <a:ext cx="2743200" cy="3069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fontAlgn="base">
              <a:spcBef>
                <a:spcPct val="0"/>
              </a:spcBef>
              <a:spcAft>
                <a:spcPts val="600"/>
              </a:spcAft>
              <a:defRPr/>
            </a:pPr>
            <a:fld id="{B984C0F9-1805-40D2-8064-186404777B3B}" type="slidenum">
              <a:rPr lang="en-US" smtClean="0">
                <a:solidFill>
                  <a:schemeClr val="tx1">
                    <a:tint val="75000"/>
                  </a:schemeClr>
                </a:solidFill>
              </a:rPr>
              <a:pPr fontAlgn="base">
                <a:spcBef>
                  <a:spcPct val="0"/>
                </a:spcBef>
                <a:spcAft>
                  <a:spcPts val="600"/>
                </a:spcAft>
                <a:defRPr/>
              </a:pPr>
              <a:t>21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DA82472-5273-4686-8CB4-2FBCF6311DB3}"/>
              </a:ext>
            </a:extLst>
          </p:cNvPr>
          <p:cNvSpPr/>
          <p:nvPr/>
        </p:nvSpPr>
        <p:spPr>
          <a:xfrm>
            <a:off x="4935331" y="4197132"/>
            <a:ext cx="6678497" cy="2320085"/>
          </a:xfrm>
          <a:prstGeom prst="rect">
            <a:avLst/>
          </a:prstGeom>
          <a:solidFill>
            <a:srgbClr val="0539A6">
              <a:alpha val="96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185,000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C3C0E61-EDE9-4C64-8106-EAE490711B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4088" y="309232"/>
            <a:ext cx="4736327" cy="455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996706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14-students.png" descr="14-students.png"/>
          <p:cNvPicPr>
            <a:picLocks/>
          </p:cNvPicPr>
          <p:nvPr/>
        </p:nvPicPr>
        <p:blipFill>
          <a:blip r:embed="rId3"/>
          <a:srcRect l="287" t="10785" r="15729" b="10785"/>
          <a:stretch>
            <a:fillRect/>
          </a:stretch>
        </p:blipFill>
        <p:spPr>
          <a:xfrm>
            <a:off x="-1733200" y="-24126"/>
            <a:ext cx="12191340" cy="6858000"/>
          </a:xfrm>
          <a:prstGeom prst="rect">
            <a:avLst/>
          </a:prstGeom>
          <a:ln w="3175">
            <a:miter lim="400000"/>
          </a:ln>
        </p:spPr>
      </p:pic>
      <p:sp>
        <p:nvSpPr>
          <p:cNvPr id="237" name="Rectangle"/>
          <p:cNvSpPr>
            <a:spLocks noGrp="1"/>
          </p:cNvSpPr>
          <p:nvPr>
            <p:ph type="body" idx="14"/>
          </p:nvPr>
        </p:nvSpPr>
        <p:spPr>
          <a:xfrm>
            <a:off x="8381999" y="-348"/>
            <a:ext cx="3810001" cy="6858348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1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dirty="0"/>
          </a:p>
        </p:txBody>
      </p:sp>
      <p:sp>
        <p:nvSpPr>
          <p:cNvPr id="238" name="324 Students"/>
          <p:cNvSpPr>
            <a:spLocks noGrp="1"/>
          </p:cNvSpPr>
          <p:nvPr>
            <p:ph type="body" idx="15"/>
          </p:nvPr>
        </p:nvSpPr>
        <p:spPr>
          <a:xfrm>
            <a:off x="8452202" y="3281259"/>
            <a:ext cx="3759362" cy="1604991"/>
          </a:xfrm>
          <a:prstGeom prst="rect">
            <a:avLst/>
          </a:prstGeom>
        </p:spPr>
        <p:txBody>
          <a:bodyPr/>
          <a:lstStyle/>
          <a:p>
            <a:pPr algn="l">
              <a:lnSpc>
                <a:spcPct val="70000"/>
              </a:lnSpc>
              <a:spcBef>
                <a:spcPts val="0"/>
              </a:spcBef>
            </a:pPr>
            <a:r>
              <a:rPr lang="en-US" sz="11000" dirty="0">
                <a:solidFill>
                  <a:srgbClr val="0539D0"/>
                </a:solidFill>
              </a:rPr>
              <a:t>+362</a:t>
            </a:r>
            <a:r>
              <a:rPr dirty="0">
                <a:solidFill>
                  <a:srgbClr val="0539D0"/>
                </a:solidFill>
              </a:rPr>
              <a:t> </a:t>
            </a:r>
            <a:endParaRPr lang="en-US" dirty="0">
              <a:solidFill>
                <a:srgbClr val="0539D0"/>
              </a:solidFill>
            </a:endParaRPr>
          </a:p>
          <a:p>
            <a:pPr algn="l">
              <a:lnSpc>
                <a:spcPct val="70000"/>
              </a:lnSpc>
              <a:spcBef>
                <a:spcPts val="0"/>
              </a:spcBef>
            </a:pPr>
            <a:r>
              <a:rPr lang="en-US" sz="3000" dirty="0">
                <a:solidFill>
                  <a:srgbClr val="FFFFFF"/>
                </a:solidFill>
              </a:rPr>
              <a:t>  </a:t>
            </a:r>
            <a:r>
              <a:rPr sz="3000" dirty="0">
                <a:solidFill>
                  <a:srgbClr val="FFFFFF"/>
                </a:solidFill>
              </a:rPr>
              <a:t>Students</a:t>
            </a:r>
            <a:r>
              <a:rPr lang="en-US" sz="3000" dirty="0">
                <a:solidFill>
                  <a:srgbClr val="FFFFFF"/>
                </a:solidFill>
              </a:rPr>
              <a:t> per year</a:t>
            </a:r>
            <a:endParaRPr sz="3000" dirty="0">
              <a:solidFill>
                <a:srgbClr val="FFFFFF"/>
              </a:solidFill>
            </a:endParaRPr>
          </a:p>
        </p:txBody>
      </p:sp>
      <p:sp>
        <p:nvSpPr>
          <p:cNvPr id="239" name="One-Year Drop in Summer Melt: 22%"/>
          <p:cNvSpPr/>
          <p:nvPr/>
        </p:nvSpPr>
        <p:spPr>
          <a:xfrm>
            <a:off x="8598023" y="1445321"/>
            <a:ext cx="3467720" cy="105701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>
            <a:spAutoFit/>
          </a:bodyPr>
          <a:lstStyle>
            <a:lvl1pPr algn="l" defTabSz="457200">
              <a:defRPr sz="3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lang="en-US" sz="3200" b="1" dirty="0">
                <a:solidFill>
                  <a:srgbClr val="1D2737"/>
                </a:solidFill>
              </a:rPr>
              <a:t>Three</a:t>
            </a:r>
            <a:r>
              <a:rPr sz="3200" b="1" dirty="0">
                <a:solidFill>
                  <a:srgbClr val="1D2737"/>
                </a:solidFill>
              </a:rPr>
              <a:t>-Year Drop in Summer Melt: </a:t>
            </a:r>
            <a:r>
              <a:rPr lang="en-US" sz="3200" b="1" dirty="0">
                <a:solidFill>
                  <a:srgbClr val="1D2737"/>
                </a:solidFill>
              </a:rPr>
              <a:t>37</a:t>
            </a:r>
            <a:r>
              <a:rPr sz="3200" b="1" dirty="0">
                <a:solidFill>
                  <a:srgbClr val="1D2737"/>
                </a:solidFill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2248521529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The Calculus of Student Success: ROI…"/>
          <p:cNvSpPr>
            <a:spLocks noGrp="1"/>
          </p:cNvSpPr>
          <p:nvPr>
            <p:ph type="body" idx="14"/>
          </p:nvPr>
        </p:nvSpPr>
        <p:spPr>
          <a:xfrm>
            <a:off x="484135" y="209550"/>
            <a:ext cx="7223231" cy="664845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spcBef>
                <a:spcPts val="900"/>
              </a:spcBef>
              <a:defRPr sz="2520"/>
            </a:pPr>
            <a:r>
              <a:rPr lang="en-US" sz="4400" b="1" dirty="0">
                <a:solidFill>
                  <a:srgbClr val="404040"/>
                </a:solidFill>
                <a:latin typeface="+mn-lt"/>
                <a:ea typeface="+mn-ea"/>
                <a:cs typeface="+mn-cs"/>
              </a:rPr>
              <a:t>Pilot: Continuing Students</a:t>
            </a:r>
          </a:p>
          <a:p>
            <a:pPr>
              <a:spcBef>
                <a:spcPts val="900"/>
              </a:spcBef>
              <a:defRPr sz="2520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Supported by the Dell and ECMC Foundations</a:t>
            </a:r>
            <a:endParaRPr lang="en-US" sz="18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pPr indent="-228600">
              <a:spcBef>
                <a:spcPts val="900"/>
              </a:spcBef>
              <a:buFont typeface="Arial" panose="020B0604020202020204" pitchFamily="34" charset="0"/>
              <a:buChar char="•"/>
              <a:defRPr sz="2520"/>
            </a:pPr>
            <a:endParaRPr lang="en-US" sz="18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spcBef>
                <a:spcPts val="900"/>
              </a:spcBef>
              <a:defRPr sz="2520"/>
            </a:pPr>
            <a:r>
              <a:rPr lang="en-US" sz="4200" dirty="0">
                <a:solidFill>
                  <a:srgbClr val="0535BB"/>
                </a:solidFill>
                <a:latin typeface="+mn-lt"/>
                <a:ea typeface="+mn-ea"/>
                <a:cs typeface="+mn-cs"/>
              </a:rPr>
              <a:t>Students who started the semester with a balance: </a:t>
            </a:r>
            <a:r>
              <a:rPr lang="en-US" sz="4200" b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-49%</a:t>
            </a:r>
          </a:p>
          <a:p>
            <a:pPr>
              <a:spcBef>
                <a:spcPts val="900"/>
              </a:spcBef>
              <a:defRPr sz="2520"/>
            </a:pPr>
            <a:endParaRPr lang="en-US" sz="1100" dirty="0">
              <a:solidFill>
                <a:srgbClr val="0535BB"/>
              </a:solidFill>
              <a:latin typeface="+mn-lt"/>
              <a:ea typeface="+mn-ea"/>
              <a:cs typeface="+mn-cs"/>
            </a:endParaRPr>
          </a:p>
          <a:p>
            <a:pPr>
              <a:spcBef>
                <a:spcPts val="900"/>
              </a:spcBef>
              <a:defRPr sz="2520"/>
            </a:pPr>
            <a:r>
              <a:rPr lang="en-US" sz="4200" dirty="0">
                <a:solidFill>
                  <a:srgbClr val="0535BB"/>
                </a:solidFill>
                <a:latin typeface="+mn-lt"/>
                <a:ea typeface="+mn-ea"/>
                <a:cs typeface="+mn-cs"/>
              </a:rPr>
              <a:t>Students with Account Balance</a:t>
            </a:r>
          </a:p>
          <a:p>
            <a:pPr>
              <a:spcBef>
                <a:spcPts val="900"/>
              </a:spcBef>
              <a:defRPr sz="2520"/>
            </a:pPr>
            <a:r>
              <a:rPr lang="en-US" sz="4200" dirty="0">
                <a:solidFill>
                  <a:srgbClr val="0535BB"/>
                </a:solidFill>
                <a:latin typeface="+mn-lt"/>
                <a:ea typeface="+mn-ea"/>
                <a:cs typeface="+mn-cs"/>
              </a:rPr>
              <a:t>Who Opened a ticket with Financial Aid:  </a:t>
            </a:r>
            <a:r>
              <a:rPr lang="en-US" sz="4200" b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+33%</a:t>
            </a:r>
          </a:p>
          <a:p>
            <a:pPr>
              <a:spcBef>
                <a:spcPts val="900"/>
              </a:spcBef>
              <a:defRPr sz="2520"/>
            </a:pPr>
            <a:endParaRPr lang="en-US" sz="1100" dirty="0">
              <a:solidFill>
                <a:srgbClr val="0535BB"/>
              </a:solidFill>
              <a:latin typeface="+mn-lt"/>
              <a:ea typeface="+mn-ea"/>
              <a:cs typeface="+mn-cs"/>
            </a:endParaRPr>
          </a:p>
          <a:p>
            <a:pPr>
              <a:spcBef>
                <a:spcPts val="900"/>
              </a:spcBef>
              <a:defRPr sz="2520"/>
            </a:pPr>
            <a:r>
              <a:rPr lang="en-US" sz="4200" dirty="0">
                <a:solidFill>
                  <a:srgbClr val="0535BB"/>
                </a:solidFill>
                <a:latin typeface="+mn-lt"/>
                <a:ea typeface="+mn-ea"/>
                <a:cs typeface="+mn-cs"/>
              </a:rPr>
              <a:t>Student meeting with Advisor within one week of being contacted: </a:t>
            </a:r>
            <a:r>
              <a:rPr lang="en-US" sz="4200" b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+28.5%</a:t>
            </a:r>
          </a:p>
          <a:p>
            <a:pPr>
              <a:spcBef>
                <a:spcPts val="900"/>
              </a:spcBef>
              <a:defRPr sz="2520"/>
            </a:pPr>
            <a:endParaRPr lang="en-US" sz="4200" dirty="0">
              <a:solidFill>
                <a:srgbClr val="0535BB"/>
              </a:solidFill>
              <a:latin typeface="+mn-lt"/>
              <a:ea typeface="+mn-ea"/>
              <a:cs typeface="+mn-cs"/>
            </a:endParaRPr>
          </a:p>
          <a:p>
            <a:pPr>
              <a:spcBef>
                <a:spcPts val="900"/>
              </a:spcBef>
              <a:defRPr sz="2520"/>
            </a:pPr>
            <a:endParaRPr lang="en-US" sz="4200" dirty="0">
              <a:solidFill>
                <a:srgbClr val="0535BB"/>
              </a:solidFill>
              <a:latin typeface="+mn-lt"/>
              <a:ea typeface="+mn-ea"/>
              <a:cs typeface="+mn-cs"/>
            </a:endParaRPr>
          </a:p>
          <a:p>
            <a:pPr>
              <a:spcBef>
                <a:spcPts val="900"/>
              </a:spcBef>
              <a:defRPr sz="2520"/>
            </a:pPr>
            <a:endParaRPr lang="en-US" sz="4200" dirty="0">
              <a:solidFill>
                <a:srgbClr val="0535BB"/>
              </a:solidFill>
              <a:latin typeface="+mn-lt"/>
              <a:ea typeface="+mn-ea"/>
              <a:cs typeface="+mn-cs"/>
            </a:endParaRPr>
          </a:p>
          <a:p>
            <a:pPr indent="-228600">
              <a:spcBef>
                <a:spcPts val="900"/>
              </a:spcBef>
              <a:buFont typeface="Arial" panose="020B0604020202020204" pitchFamily="34" charset="0"/>
              <a:buChar char="•"/>
              <a:defRPr sz="2520"/>
            </a:pPr>
            <a:endParaRPr lang="en-US" sz="18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indent="-228600">
              <a:spcBef>
                <a:spcPts val="900"/>
              </a:spcBef>
              <a:buFont typeface="Arial" panose="020B0604020202020204" pitchFamily="34" charset="0"/>
              <a:buChar char="•"/>
              <a:defRPr sz="2520"/>
            </a:pPr>
            <a:endParaRPr lang="en-US" sz="18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7" name="Picture 2" descr="Peachtree and Auburn">
            <a:extLst>
              <a:ext uri="{FF2B5EF4-FFF2-40B4-BE49-F238E27FC236}">
                <a16:creationId xmlns:a16="http://schemas.microsoft.com/office/drawing/2014/main" id="{8218B2EB-F043-4326-A01E-FDB17848D427}"/>
              </a:ext>
            </a:extLst>
          </p:cNvPr>
          <p:cNvPicPr>
            <a:picLocks noGrp="1" noChangeAspect="1" noChangeArrowheads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2" r="24182"/>
          <a:stretch>
            <a:fillRect/>
          </a:stretch>
        </p:blipFill>
        <p:spPr bwMode="auto">
          <a:xfrm>
            <a:off x="7707365" y="1588"/>
            <a:ext cx="4514797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479868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91143" y="-208547"/>
            <a:ext cx="12416444" cy="7149674"/>
          </a:xfrm>
          <a:prstGeom prst="rect">
            <a:avLst/>
          </a:prstGeom>
          <a:solidFill>
            <a:srgbClr val="0539A6">
              <a:alpha val="96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2.6</a:t>
            </a:r>
          </a:p>
          <a:p>
            <a:pPr algn="ctr"/>
            <a:endParaRPr lang="en-US" sz="36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Average Number of Majors Cycled Through By Graduating Seniors in 2010</a:t>
            </a:r>
            <a:endParaRPr lang="en-US" sz="3600" dirty="0">
              <a:solidFill>
                <a:schemeClr val="bg1"/>
              </a:solidFill>
              <a:ea typeface="Century Gothic" charset="0"/>
              <a:cs typeface="Century Gothic" charset="0"/>
            </a:endParaRPr>
          </a:p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-914400" y="5067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cxnSp>
        <p:nvCxnSpPr>
          <p:cNvPr id="6" name="Straight Connector 5"/>
          <p:cNvCxnSpPr>
            <a:cxnSpLocks/>
          </p:cNvCxnSpPr>
          <p:nvPr/>
        </p:nvCxnSpPr>
        <p:spPr>
          <a:xfrm>
            <a:off x="3320716" y="4191973"/>
            <a:ext cx="5478379" cy="0"/>
          </a:xfrm>
          <a:prstGeom prst="line">
            <a:avLst/>
          </a:prstGeom>
          <a:ln w="28575">
            <a:solidFill>
              <a:srgbClr val="D81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59358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Overwhelming Choices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5" b="525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620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Freshman Learning Communities &amp; Meta Majors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817" y="986367"/>
            <a:ext cx="10183815" cy="7311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1214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0" name="Text Box 4"/>
          <p:cNvSpPr txBox="1">
            <a:spLocks noChangeArrowheads="1"/>
          </p:cNvSpPr>
          <p:nvPr/>
        </p:nvSpPr>
        <p:spPr bwMode="auto">
          <a:xfrm>
            <a:off x="2015134" y="6500813"/>
            <a:ext cx="206499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0" tIns="32145" rIns="64290" bIns="32145" anchor="ctr"/>
          <a:lstStyle/>
          <a:p>
            <a:pPr algn="r"/>
            <a:fld id="{A133176C-9430-4716-9F59-C9E0651EE0BA}" type="slidenum">
              <a:rPr lang="en-US" sz="1125">
                <a:solidFill>
                  <a:srgbClr val="878787"/>
                </a:solidFill>
                <a:latin typeface="Calibri" pitchFamily="34" charset="0"/>
                <a:ea typeface="ＭＳ Ｐゴシック" charset="-128"/>
                <a:sym typeface="Calibri" pitchFamily="34" charset="0"/>
              </a:rPr>
              <a:pPr algn="r"/>
              <a:t>27</a:t>
            </a:fld>
            <a:endParaRPr lang="en-US" sz="1125" dirty="0">
              <a:solidFill>
                <a:srgbClr val="878787"/>
              </a:solidFill>
              <a:latin typeface="Calibri" pitchFamily="34" charset="0"/>
              <a:ea typeface="ＭＳ Ｐゴシック" charset="-128"/>
              <a:sym typeface="Calibri" pitchFamily="34" charset="0"/>
            </a:endParaRPr>
          </a:p>
        </p:txBody>
      </p:sp>
      <p:sp>
        <p:nvSpPr>
          <p:cNvPr id="9231" name="Rectangle 5"/>
          <p:cNvSpPr>
            <a:spLocks/>
          </p:cNvSpPr>
          <p:nvPr/>
        </p:nvSpPr>
        <p:spPr bwMode="auto">
          <a:xfrm>
            <a:off x="74464" y="723496"/>
            <a:ext cx="8604870" cy="419695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  <p:txBody>
          <a:bodyPr lIns="0" tIns="0" rIns="0" bIns="0"/>
          <a:lstStyle/>
          <a:p>
            <a:r>
              <a:rPr lang="en-US" sz="1969" b="1" dirty="0">
                <a:latin typeface="Verdana" pitchFamily="34" charset="0"/>
                <a:ea typeface="ＭＳ Ｐゴシック" charset="-128"/>
                <a:sym typeface="Verdana" pitchFamily="34" charset="0"/>
              </a:rPr>
              <a:t>       </a:t>
            </a:r>
            <a:r>
              <a:rPr lang="en-US" sz="2812" b="1" dirty="0">
                <a:latin typeface="Verdana" pitchFamily="34" charset="0"/>
                <a:ea typeface="ＭＳ Ｐゴシック" charset="-128"/>
                <a:sym typeface="Verdana" pitchFamily="34" charset="0"/>
              </a:rPr>
              <a:t>					</a:t>
            </a:r>
          </a:p>
          <a:p>
            <a:pPr algn="l"/>
            <a:r>
              <a:rPr lang="en-US" sz="2812" b="1" dirty="0">
                <a:latin typeface="Verdana" pitchFamily="34" charset="0"/>
                <a:ea typeface="ＭＳ Ｐゴシック" charset="-128"/>
                <a:sym typeface="Verdana" pitchFamily="34" charset="0"/>
              </a:rPr>
              <a:t>	</a:t>
            </a:r>
          </a:p>
          <a:p>
            <a:pPr algn="l"/>
            <a:r>
              <a:rPr lang="en-US" sz="2812" b="1" dirty="0">
                <a:latin typeface="Verdana" pitchFamily="34" charset="0"/>
                <a:ea typeface="ＭＳ Ｐゴシック" charset="-128"/>
                <a:sym typeface="Verdana" pitchFamily="34" charset="0"/>
              </a:rPr>
              <a:t>							</a:t>
            </a:r>
          </a:p>
          <a:p>
            <a:pPr algn="l"/>
            <a:r>
              <a:rPr lang="en-US" sz="2812" b="1" dirty="0">
                <a:latin typeface="Verdana" pitchFamily="34" charset="0"/>
                <a:ea typeface="ＭＳ Ｐゴシック" charset="-128"/>
                <a:sym typeface="Verdana" pitchFamily="34" charset="0"/>
              </a:rPr>
              <a:t>  	</a:t>
            </a:r>
            <a:r>
              <a:rPr lang="en-US" sz="3797" b="1" dirty="0">
                <a:solidFill>
                  <a:srgbClr val="0539D0"/>
                </a:solidFill>
                <a:latin typeface="Verdana" pitchFamily="34" charset="0"/>
                <a:ea typeface="ＭＳ Ｐゴシック" charset="-128"/>
                <a:sym typeface="Verdana" pitchFamily="34" charset="0"/>
              </a:rPr>
              <a:t>Business</a:t>
            </a:r>
          </a:p>
          <a:p>
            <a:pPr algn="l"/>
            <a:r>
              <a:rPr lang="en-US" sz="3797" b="1" dirty="0">
                <a:solidFill>
                  <a:srgbClr val="0539D0"/>
                </a:solidFill>
                <a:latin typeface="Verdana" pitchFamily="34" charset="0"/>
                <a:ea typeface="ＭＳ Ｐゴシック" charset="-128"/>
                <a:sym typeface="Verdana" pitchFamily="34" charset="0"/>
              </a:rPr>
              <a:t>	Education</a:t>
            </a:r>
          </a:p>
          <a:p>
            <a:pPr algn="l"/>
            <a:r>
              <a:rPr lang="en-US" sz="3797" b="1" dirty="0">
                <a:solidFill>
                  <a:srgbClr val="0539D0"/>
                </a:solidFill>
                <a:latin typeface="Verdana" pitchFamily="34" charset="0"/>
                <a:ea typeface="ＭＳ Ｐゴシック" charset="-128"/>
                <a:sym typeface="Verdana" pitchFamily="34" charset="0"/>
              </a:rPr>
              <a:t>	Exploratory</a:t>
            </a:r>
          </a:p>
          <a:p>
            <a:pPr algn="l"/>
            <a:r>
              <a:rPr lang="en-US" sz="3797" b="1" dirty="0">
                <a:solidFill>
                  <a:srgbClr val="0539D0"/>
                </a:solidFill>
                <a:latin typeface="Verdana" pitchFamily="34" charset="0"/>
                <a:ea typeface="ＭＳ Ｐゴシック" charset="-128"/>
                <a:sym typeface="Verdana" pitchFamily="34" charset="0"/>
              </a:rPr>
              <a:t>	STEM</a:t>
            </a:r>
          </a:p>
          <a:p>
            <a:pPr algn="l"/>
            <a:r>
              <a:rPr lang="en-US" sz="3797" b="1" dirty="0">
                <a:solidFill>
                  <a:srgbClr val="0539D0"/>
                </a:solidFill>
                <a:latin typeface="Verdana" pitchFamily="34" charset="0"/>
                <a:ea typeface="ＭＳ Ｐゴシック" charset="-128"/>
                <a:sym typeface="Verdana" pitchFamily="34" charset="0"/>
              </a:rPr>
              <a:t>	Humanities &amp; Arts				Health Professions			</a:t>
            </a:r>
          </a:p>
          <a:p>
            <a:pPr algn="l"/>
            <a:r>
              <a:rPr lang="en-US" sz="3797" b="1" dirty="0">
                <a:solidFill>
                  <a:srgbClr val="0539D0"/>
                </a:solidFill>
                <a:latin typeface="Verdana" pitchFamily="34" charset="0"/>
                <a:ea typeface="ＭＳ Ｐゴシック" charset="-128"/>
                <a:sym typeface="Verdana" pitchFamily="34" charset="0"/>
              </a:rPr>
              <a:t>	Policy/Social Science</a:t>
            </a:r>
          </a:p>
          <a:p>
            <a:pPr algn="l"/>
            <a:r>
              <a:rPr lang="en-US" sz="3797" b="1" dirty="0">
                <a:latin typeface="Verdana" pitchFamily="34" charset="0"/>
                <a:ea typeface="ＭＳ Ｐゴシック" charset="-128"/>
                <a:sym typeface="Verdana" pitchFamily="34" charset="0"/>
              </a:rPr>
              <a:t>						</a:t>
            </a:r>
          </a:p>
          <a:p>
            <a:pPr algn="l"/>
            <a:endParaRPr lang="en-US" sz="1406" b="1" dirty="0">
              <a:solidFill>
                <a:srgbClr val="4686C6"/>
              </a:solidFill>
              <a:latin typeface="Verdana" pitchFamily="34" charset="0"/>
              <a:ea typeface="ＭＳ Ｐゴシック" charset="-128"/>
              <a:sym typeface="Verdan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7734" y="183883"/>
            <a:ext cx="9001125" cy="707884"/>
          </a:xfrm>
          <a:prstGeom prst="rect">
            <a:avLst/>
          </a:prstGeom>
          <a:noFill/>
        </p:spPr>
        <p:txBody>
          <a:bodyPr wrap="square" lIns="91439" tIns="45719" rIns="91439" bIns="45719" rtlCol="0" anchor="ctr">
            <a:spAutoFit/>
          </a:bodyPr>
          <a:lstStyle/>
          <a:p>
            <a:r>
              <a:rPr lang="en-US" sz="4000" dirty="0">
                <a:solidFill>
                  <a:srgbClr val="0539D0"/>
                </a:solidFill>
              </a:rPr>
              <a:t>Choice Architecture: Meta Majors</a:t>
            </a:r>
            <a:endParaRPr lang="en-US" sz="3797" cap="small" dirty="0">
              <a:solidFill>
                <a:srgbClr val="0539D0"/>
              </a:solidFill>
              <a:latin typeface="+mj-lt"/>
              <a:cs typeface="Calibri" pitchFamily="34" charset="0"/>
            </a:endParaRPr>
          </a:p>
        </p:txBody>
      </p:sp>
      <p:pic>
        <p:nvPicPr>
          <p:cNvPr id="1028" name="Picture 4" descr="http://www.d-mars.com/wp-content/uploads/2014/11/community-image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045" y="1950644"/>
            <a:ext cx="4890128" cy="418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67301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20" y="1244229"/>
            <a:ext cx="10624842" cy="5269088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Academic Guides with Live Job Data</a:t>
            </a:r>
          </a:p>
        </p:txBody>
      </p:sp>
    </p:spTree>
    <p:extLst>
      <p:ext uri="{BB962C8B-B14F-4D97-AF65-F5344CB8AC3E}">
        <p14:creationId xmlns:p14="http://schemas.microsoft.com/office/powerpoint/2010/main" val="39250517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12222" y="-89690"/>
            <a:ext cx="12416444" cy="7037380"/>
          </a:xfrm>
          <a:prstGeom prst="rect">
            <a:avLst/>
          </a:prstGeom>
          <a:solidFill>
            <a:schemeClr val="bg1">
              <a:lumMod val="95000"/>
              <a:alpha val="96000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-914400" y="5067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cxnSp>
        <p:nvCxnSpPr>
          <p:cNvPr id="6" name="Straight Connector 5"/>
          <p:cNvCxnSpPr>
            <a:cxnSpLocks/>
          </p:cNvCxnSpPr>
          <p:nvPr/>
        </p:nvCxnSpPr>
        <p:spPr>
          <a:xfrm>
            <a:off x="3052355" y="1025318"/>
            <a:ext cx="5407478" cy="0"/>
          </a:xfrm>
          <a:prstGeom prst="line">
            <a:avLst/>
          </a:prstGeom>
          <a:ln w="28575">
            <a:solidFill>
              <a:srgbClr val="D81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3CBFADA0-7350-40D5-9E64-0EB1FBC7AD24}"/>
              </a:ext>
            </a:extLst>
          </p:cNvPr>
          <p:cNvSpPr txBox="1"/>
          <p:nvPr/>
        </p:nvSpPr>
        <p:spPr>
          <a:xfrm>
            <a:off x="1279640" y="235617"/>
            <a:ext cx="9005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535BB"/>
                </a:solidFill>
                <a:latin typeface="Century Gothic" panose="020B0502020202020204" pitchFamily="34" charset="0"/>
                <a:ea typeface="Century Gothic" charset="0"/>
                <a:cs typeface="Century Gothic" charset="0"/>
              </a:rPr>
              <a:t>Faculty and Department Seed Grants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2BC207-7E2D-492C-BBBB-8B42529DFAC8}"/>
              </a:ext>
            </a:extLst>
          </p:cNvPr>
          <p:cNvSpPr txBox="1"/>
          <p:nvPr/>
        </p:nvSpPr>
        <p:spPr>
          <a:xfrm>
            <a:off x="-914400" y="1162377"/>
            <a:ext cx="120485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entury Gothic" charset="0"/>
                <a:ea typeface="Century Gothic" charset="0"/>
                <a:cs typeface="Century Gothic" charset="0"/>
              </a:rPr>
              <a:t>                         	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The Department of History</a:t>
            </a:r>
          </a:p>
          <a:p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               Skills-Based Approach to U.S. History Survey Courses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6975CA-DDD7-4638-B315-B98E0771830D}"/>
              </a:ext>
            </a:extLst>
          </p:cNvPr>
          <p:cNvSpPr txBox="1"/>
          <p:nvPr/>
        </p:nvSpPr>
        <p:spPr>
          <a:xfrm>
            <a:off x="545659" y="1795065"/>
            <a:ext cx="1092444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endParaRPr lang="en-US" sz="14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535BB"/>
                </a:solidFill>
                <a:latin typeface="Century Gothic" charset="0"/>
                <a:ea typeface="Century Gothic" charset="0"/>
                <a:cs typeface="Century Gothic" charset="0"/>
              </a:rPr>
              <a:t>Use Tableau to interpret historical data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535BB"/>
                </a:solidFill>
                <a:latin typeface="Century Gothic" charset="0"/>
                <a:ea typeface="Century Gothic" charset="0"/>
                <a:cs typeface="Century Gothic" charset="0"/>
              </a:rPr>
              <a:t>Data viz software as tool for presenting historical findings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535BB"/>
                </a:solidFill>
                <a:latin typeface="Century Gothic" charset="0"/>
                <a:ea typeface="Century Gothic" charset="0"/>
                <a:cs typeface="Century Gothic" charset="0"/>
              </a:rPr>
              <a:t>Did NOT require any alteration to existing SLOs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49B146-3E84-4E64-B0CB-8862BDDE15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9422" y="4014548"/>
            <a:ext cx="8476920" cy="2744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4499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Changing Demographics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697077" y="770449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BBE4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45254" y="5423023"/>
            <a:ext cx="11769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Century Gothic" charset="0"/>
                <a:ea typeface="Century Gothic" charset="0"/>
                <a:cs typeface="Century Gothic" charset="0"/>
              </a:rPr>
              <a:t>No FLC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793397" y="5423023"/>
            <a:ext cx="11769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Century Gothic" charset="0"/>
                <a:ea typeface="Century Gothic" charset="0"/>
                <a:cs typeface="Century Gothic" charset="0"/>
              </a:rPr>
              <a:t>FLC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260872" y="5423023"/>
            <a:ext cx="11769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Century Gothic" charset="0"/>
                <a:ea typeface="Century Gothic" charset="0"/>
                <a:cs typeface="Century Gothic" charset="0"/>
              </a:rPr>
              <a:t>No FLC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809015" y="5423023"/>
            <a:ext cx="11769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Century Gothic" charset="0"/>
                <a:ea typeface="Century Gothic" charset="0"/>
                <a:cs typeface="Century Gothic" charset="0"/>
              </a:rPr>
              <a:t>FLC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825" y="986367"/>
            <a:ext cx="10391775" cy="5866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9887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0201" y="0"/>
            <a:ext cx="5257799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My GSU Experience</a:t>
            </a:r>
          </a:p>
        </p:txBody>
      </p:sp>
      <p:pic>
        <p:nvPicPr>
          <p:cNvPr id="2050" name="Picture 2" descr="https://lh4.googleusercontent.com/VF4ruzHHqN5I2S4-FO-qWPN-Zd4LenyFvwLKFAnZakoXD07cA_9hqPvc51xCXHHrmYWupZbZr3PUmQV3fDdSr_TpsZPm5qeuJtOgcZD8HBAJZ8gkMsj_wErzeh1wRurzrLB2">
            <a:hlinkClick r:id="rId2"/>
            <a:extLst>
              <a:ext uri="{FF2B5EF4-FFF2-40B4-BE49-F238E27FC236}">
                <a16:creationId xmlns:a16="http://schemas.microsoft.com/office/drawing/2014/main" id="{B28F2A86-3D2E-5B41-866C-652EC5ACE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7343"/>
            <a:ext cx="12254752" cy="6885344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048688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1588" y="187979"/>
            <a:ext cx="10515600" cy="620867"/>
          </a:xfrm>
        </p:spPr>
        <p:txBody>
          <a:bodyPr>
            <a:normAutofit/>
          </a:bodyPr>
          <a:lstStyle/>
          <a:p>
            <a:r>
              <a:rPr lang="en-US" sz="2800" dirty="0"/>
              <a:t>Meetings </a:t>
            </a:r>
            <a:r>
              <a:rPr lang="en-US" sz="2800"/>
              <a:t>of Pre-Seniors with </a:t>
            </a:r>
            <a:r>
              <a:rPr lang="en-US" sz="2800" dirty="0"/>
              <a:t>Career Counselors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697077" y="770449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45254" y="5423023"/>
            <a:ext cx="11769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No FLC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93397" y="5423023"/>
            <a:ext cx="11769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FLC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60872" y="5423023"/>
            <a:ext cx="11769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No FLC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809015" y="5423023"/>
            <a:ext cx="11769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FLC</a:t>
            </a: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95C04653-42CE-493A-BE71-8D00E1FAC724}"/>
              </a:ext>
            </a:extLst>
          </p:cNvPr>
          <p:cNvGraphicFramePr>
            <a:graphicFrameLocks/>
          </p:cNvGraphicFramePr>
          <p:nvPr/>
        </p:nvGraphicFramePr>
        <p:xfrm>
          <a:off x="898358" y="1187116"/>
          <a:ext cx="7352800" cy="5245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DD36BA7F-40D1-4CE3-876C-8E0204531158}"/>
              </a:ext>
            </a:extLst>
          </p:cNvPr>
          <p:cNvSpPr/>
          <p:nvPr/>
        </p:nvSpPr>
        <p:spPr>
          <a:xfrm>
            <a:off x="1550129" y="2161827"/>
            <a:ext cx="292740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        685% </a:t>
            </a:r>
          </a:p>
          <a:p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3-year increase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CB726C4-70A8-4781-AEC1-5D9B97839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2350" y="1327305"/>
            <a:ext cx="2454943" cy="5105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6018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Rectangle"/>
          <p:cNvSpPr>
            <a:spLocks noGrp="1"/>
          </p:cNvSpPr>
          <p:nvPr>
            <p:ph type="body" idx="14"/>
          </p:nvPr>
        </p:nvSpPr>
        <p:spPr>
          <a:xfrm>
            <a:off x="7411453" y="0"/>
            <a:ext cx="4780548" cy="68580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1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dirty="0"/>
          </a:p>
        </p:txBody>
      </p:sp>
      <p:sp>
        <p:nvSpPr>
          <p:cNvPr id="238" name="324 Students"/>
          <p:cNvSpPr>
            <a:spLocks noGrp="1"/>
          </p:cNvSpPr>
          <p:nvPr>
            <p:ph type="body" idx="15"/>
          </p:nvPr>
        </p:nvSpPr>
        <p:spPr>
          <a:xfrm>
            <a:off x="7767184" y="2023066"/>
            <a:ext cx="4977645" cy="3554819"/>
          </a:xfrm>
          <a:prstGeom prst="rect">
            <a:avLst/>
          </a:prstGeom>
        </p:spPr>
        <p:txBody>
          <a:bodyPr/>
          <a:lstStyle/>
          <a:p>
            <a:pPr algn="l">
              <a:lnSpc>
                <a:spcPct val="70000"/>
              </a:lnSpc>
              <a:spcBef>
                <a:spcPts val="0"/>
              </a:spcBef>
            </a:pPr>
            <a:r>
              <a:rPr lang="en-US" sz="15000" dirty="0">
                <a:solidFill>
                  <a:srgbClr val="0539D0"/>
                </a:solidFill>
              </a:rPr>
              <a:t>-32%</a:t>
            </a:r>
            <a:r>
              <a:rPr sz="15000" dirty="0">
                <a:solidFill>
                  <a:srgbClr val="0539D0"/>
                </a:solidFill>
              </a:rPr>
              <a:t> </a:t>
            </a:r>
            <a:endParaRPr lang="en-US" sz="15000" dirty="0">
              <a:solidFill>
                <a:srgbClr val="0539D0"/>
              </a:solidFill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3000" dirty="0">
              <a:solidFill>
                <a:srgbClr val="FFFFFF"/>
              </a:solidFill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000" dirty="0">
                <a:solidFill>
                  <a:srgbClr val="1D2737"/>
                </a:solidFill>
              </a:rPr>
              <a:t>Drop in Major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000" dirty="0">
                <a:solidFill>
                  <a:srgbClr val="1D2737"/>
                </a:solidFill>
              </a:rPr>
              <a:t>Changes After the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000" dirty="0">
                <a:solidFill>
                  <a:srgbClr val="1D2737"/>
                </a:solidFill>
              </a:rPr>
              <a:t>Freshman Year</a:t>
            </a:r>
            <a:endParaRPr sz="3000" dirty="0">
              <a:solidFill>
                <a:srgbClr val="1D2737"/>
              </a:solidFill>
            </a:endParaRPr>
          </a:p>
        </p:txBody>
      </p:sp>
      <p:sp>
        <p:nvSpPr>
          <p:cNvPr id="239" name="One-Year Drop in Summer Melt: 22%"/>
          <p:cNvSpPr/>
          <p:nvPr/>
        </p:nvSpPr>
        <p:spPr>
          <a:xfrm>
            <a:off x="7852611" y="1009799"/>
            <a:ext cx="4339389" cy="5645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8" tIns="35718" rIns="35718" bIns="35718" anchor="ctr">
            <a:spAutoFit/>
          </a:bodyPr>
          <a:lstStyle>
            <a:lvl1pPr algn="l" defTabSz="457200">
              <a:defRPr sz="3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endParaRPr sz="32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7C408F-3CEF-453F-A2B5-87D27240FA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6147" y="0"/>
            <a:ext cx="75558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80734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91143" y="-64168"/>
            <a:ext cx="12416444" cy="7005295"/>
          </a:xfrm>
          <a:prstGeom prst="rect">
            <a:avLst/>
          </a:prstGeom>
          <a:solidFill>
            <a:srgbClr val="0539A6">
              <a:alpha val="96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43%</a:t>
            </a:r>
          </a:p>
          <a:p>
            <a:pPr algn="ctr"/>
            <a:endParaRPr lang="en-US" sz="36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Percent of Students Receiving Non-Passing Grades in Introductory Math Courses in 2008 </a:t>
            </a:r>
            <a:endParaRPr lang="en-US" sz="3600" dirty="0">
              <a:solidFill>
                <a:schemeClr val="bg1"/>
              </a:solidFill>
              <a:ea typeface="Century Gothic" charset="0"/>
              <a:cs typeface="Century Gothic" charset="0"/>
            </a:endParaRPr>
          </a:p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-914400" y="5067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cxnSp>
        <p:nvCxnSpPr>
          <p:cNvPr id="6" name="Straight Connector 5"/>
          <p:cNvCxnSpPr>
            <a:cxnSpLocks/>
          </p:cNvCxnSpPr>
          <p:nvPr/>
        </p:nvCxnSpPr>
        <p:spPr>
          <a:xfrm>
            <a:off x="3320716" y="4191973"/>
            <a:ext cx="5478379" cy="0"/>
          </a:xfrm>
          <a:prstGeom prst="line">
            <a:avLst/>
          </a:prstGeom>
          <a:ln w="28575">
            <a:solidFill>
              <a:srgbClr val="D81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43685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2038" y="1569856"/>
            <a:ext cx="5758302" cy="5365020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b="1" dirty="0"/>
              <a:t>Pre-Calculus, College Algebra, Intro to Statistics</a:t>
            </a:r>
            <a:endParaRPr lang="en-US" sz="900" b="1" dirty="0"/>
          </a:p>
          <a:p>
            <a:pPr>
              <a:spcAft>
                <a:spcPts val="1200"/>
              </a:spcAft>
            </a:pPr>
            <a:r>
              <a:rPr lang="en-US" dirty="0"/>
              <a:t>DFW Prior to Change:  </a:t>
            </a:r>
            <a:r>
              <a:rPr lang="en-US" b="1" dirty="0">
                <a:solidFill>
                  <a:srgbClr val="5B6772"/>
                </a:solidFill>
              </a:rPr>
              <a:t>43%</a:t>
            </a:r>
            <a:r>
              <a:rPr lang="en-US" dirty="0"/>
              <a:t> DFW Today:   </a:t>
            </a:r>
            <a:r>
              <a:rPr lang="en-US" b="1" dirty="0">
                <a:solidFill>
                  <a:srgbClr val="5B6772"/>
                </a:solidFill>
              </a:rPr>
              <a:t>28% (35%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>
                <a:solidFill>
                  <a:srgbClr val="5B6772"/>
                </a:solidFill>
              </a:rPr>
              <a:t>drop)</a:t>
            </a:r>
            <a:endParaRPr lang="en-US" dirty="0"/>
          </a:p>
          <a:p>
            <a:r>
              <a:rPr lang="en-US" dirty="0"/>
              <a:t>Number of Students enrolled in courses taught through the MILE, 2017-18: </a:t>
            </a:r>
            <a:r>
              <a:rPr lang="en-US" b="1" dirty="0">
                <a:solidFill>
                  <a:srgbClr val="5B6772"/>
                </a:solidFill>
              </a:rPr>
              <a:t>8,500</a:t>
            </a:r>
            <a:r>
              <a:rPr lang="en-US" dirty="0">
                <a:solidFill>
                  <a:srgbClr val="5B6772"/>
                </a:solidFill>
              </a:rPr>
              <a:t> </a:t>
            </a:r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r>
              <a:rPr lang="en-US" sz="5400" b="1" dirty="0">
                <a:solidFill>
                  <a:srgbClr val="C00000"/>
                </a:solidFill>
              </a:rPr>
              <a:t>+1,275 </a:t>
            </a:r>
            <a:r>
              <a:rPr lang="en-US" dirty="0"/>
              <a:t>Students Passing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Strengthening Math Pathways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74" r="8222"/>
          <a:stretch/>
        </p:blipFill>
        <p:spPr>
          <a:xfrm>
            <a:off x="6433168" y="1561764"/>
            <a:ext cx="5231283" cy="449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1471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50783" y="375698"/>
            <a:ext cx="10515600" cy="620867"/>
          </a:xfrm>
        </p:spPr>
        <p:txBody>
          <a:bodyPr/>
          <a:lstStyle/>
          <a:p>
            <a:r>
              <a:rPr lang="en-US" dirty="0"/>
              <a:t>Adaptive Learning at Scale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973569" y="1099593"/>
          <a:ext cx="10222010" cy="544063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832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239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2913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solidFill>
                          <a:schemeClr val="bg1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18288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82880"/>
                      <a:endParaRPr lang="en-US" sz="1200" b="1" dirty="0">
                        <a:solidFill>
                          <a:srgbClr val="0539A6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32218" marR="3221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STUDENTS</a:t>
                      </a:r>
                    </a:p>
                  </a:txBody>
                  <a:tcPr marL="32218" marR="3221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SECTIONS</a:t>
                      </a:r>
                    </a:p>
                  </a:txBody>
                  <a:tcPr marL="32218" marR="3221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DFW</a:t>
                      </a:r>
                    </a:p>
                  </a:txBody>
                  <a:tcPr marL="32218" marR="3221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9319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POLS 1101   </a:t>
                      </a:r>
                    </a:p>
                  </a:txBody>
                  <a:tcPr marL="18288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39A6"/>
                    </a:solidFill>
                  </a:tcPr>
                </a:tc>
                <a:tc>
                  <a:txBody>
                    <a:bodyPr/>
                    <a:lstStyle/>
                    <a:p>
                      <a:pPr marL="182880"/>
                      <a:r>
                        <a:rPr lang="en-US" sz="1600" b="1" dirty="0">
                          <a:solidFill>
                            <a:srgbClr val="D81E00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American Government</a:t>
                      </a:r>
                    </a:p>
                  </a:txBody>
                  <a:tcPr marL="32218" marR="32218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D81E00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4694</a:t>
                      </a:r>
                    </a:p>
                  </a:txBody>
                  <a:tcPr marL="32218" marR="32218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D81E00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55</a:t>
                      </a:r>
                    </a:p>
                  </a:txBody>
                  <a:tcPr marL="32218" marR="32218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D81E00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16.3%</a:t>
                      </a:r>
                    </a:p>
                  </a:txBody>
                  <a:tcPr marL="32218" marR="32218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319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MATH 1070</a:t>
                      </a:r>
                    </a:p>
                  </a:txBody>
                  <a:tcPr marL="18288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1D27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6772"/>
                    </a:solidFill>
                  </a:tcPr>
                </a:tc>
                <a:tc>
                  <a:txBody>
                    <a:bodyPr/>
                    <a:lstStyle/>
                    <a:p>
                      <a:pPr marL="18288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1D274F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Elementary Statistics</a:t>
                      </a:r>
                    </a:p>
                  </a:txBody>
                  <a:tcPr marL="32218" marR="32218" marT="0" marB="0" anchor="ctr">
                    <a:lnL w="3175" cap="flat" cmpd="sng" algn="ctr">
                      <a:solidFill>
                        <a:srgbClr val="1D27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s-IS" sz="1600" b="1" dirty="0">
                          <a:solidFill>
                            <a:srgbClr val="1D274F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2701</a:t>
                      </a:r>
                      <a:endParaRPr lang="en-US" sz="1600" b="1" dirty="0">
                        <a:solidFill>
                          <a:srgbClr val="1D274F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32218" marR="32218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1D274F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76</a:t>
                      </a:r>
                    </a:p>
                  </a:txBody>
                  <a:tcPr marL="32218" marR="32218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600" b="1" dirty="0">
                          <a:solidFill>
                            <a:srgbClr val="1D274F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25.2%</a:t>
                      </a:r>
                      <a:endParaRPr lang="en-US" sz="1600" b="1" dirty="0">
                        <a:solidFill>
                          <a:srgbClr val="1D274F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32218" marR="32218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319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ECON 2105</a:t>
                      </a:r>
                    </a:p>
                  </a:txBody>
                  <a:tcPr marL="18288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39A6"/>
                    </a:solidFill>
                  </a:tcPr>
                </a:tc>
                <a:tc>
                  <a:txBody>
                    <a:bodyPr/>
                    <a:lstStyle/>
                    <a:p>
                      <a:pPr marL="18288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D81E00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Principle</a:t>
                      </a:r>
                      <a:r>
                        <a:rPr lang="en-US" sz="1600" b="1" baseline="0" dirty="0">
                          <a:solidFill>
                            <a:srgbClr val="D81E00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 of Macroeconomics</a:t>
                      </a:r>
                      <a:endParaRPr lang="en-US" sz="1600" b="1" dirty="0">
                        <a:solidFill>
                          <a:srgbClr val="D81E00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32218" marR="32218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D81E00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2340</a:t>
                      </a:r>
                    </a:p>
                  </a:txBody>
                  <a:tcPr marL="32218" marR="32218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D81E00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38</a:t>
                      </a:r>
                    </a:p>
                  </a:txBody>
                  <a:tcPr marL="32218" marR="32218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D81E00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19.2%</a:t>
                      </a:r>
                    </a:p>
                  </a:txBody>
                  <a:tcPr marL="32218" marR="32218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319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PSYC 1101</a:t>
                      </a:r>
                    </a:p>
                  </a:txBody>
                  <a:tcPr marL="18288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39A6"/>
                    </a:solidFill>
                  </a:tcPr>
                </a:tc>
                <a:tc>
                  <a:txBody>
                    <a:bodyPr/>
                    <a:lstStyle/>
                    <a:p>
                      <a:pPr marL="18288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D81E00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Introduction to General Psychology</a:t>
                      </a:r>
                    </a:p>
                  </a:txBody>
                  <a:tcPr marL="32218" marR="32218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D81E00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2252</a:t>
                      </a:r>
                    </a:p>
                  </a:txBody>
                  <a:tcPr marL="32218" marR="32218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D81E00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26</a:t>
                      </a:r>
                    </a:p>
                  </a:txBody>
                  <a:tcPr marL="32218" marR="32218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D81E00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21.8%</a:t>
                      </a:r>
                    </a:p>
                  </a:txBody>
                  <a:tcPr marL="32218" marR="32218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319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POLS 2401</a:t>
                      </a:r>
                    </a:p>
                  </a:txBody>
                  <a:tcPr marL="18288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39A6"/>
                    </a:solidFill>
                  </a:tcPr>
                </a:tc>
                <a:tc>
                  <a:txBody>
                    <a:bodyPr/>
                    <a:lstStyle/>
                    <a:p>
                      <a:pPr marL="18288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D81E00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Global Issues</a:t>
                      </a:r>
                    </a:p>
                  </a:txBody>
                  <a:tcPr marL="32218" marR="32218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D81E00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2250</a:t>
                      </a:r>
                    </a:p>
                  </a:txBody>
                  <a:tcPr marL="32218" marR="32218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D81E00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35</a:t>
                      </a:r>
                    </a:p>
                  </a:txBody>
                  <a:tcPr marL="32218" marR="32218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D81E00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18.9%</a:t>
                      </a:r>
                    </a:p>
                  </a:txBody>
                  <a:tcPr marL="32218" marR="32218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319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FILM 2700</a:t>
                      </a:r>
                    </a:p>
                  </a:txBody>
                  <a:tcPr marL="18288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39A6"/>
                    </a:solidFill>
                  </a:tcPr>
                </a:tc>
                <a:tc>
                  <a:txBody>
                    <a:bodyPr/>
                    <a:lstStyle/>
                    <a:p>
                      <a:pPr marL="18288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History of the Motion Picture</a:t>
                      </a:r>
                    </a:p>
                  </a:txBody>
                  <a:tcPr marL="32218" marR="32218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2226</a:t>
                      </a:r>
                    </a:p>
                  </a:txBody>
                  <a:tcPr marL="32218" marR="32218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59</a:t>
                      </a:r>
                    </a:p>
                  </a:txBody>
                  <a:tcPr marL="32218" marR="32218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15.2%</a:t>
                      </a:r>
                    </a:p>
                  </a:txBody>
                  <a:tcPr marL="32218" marR="32218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319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ECON 2106</a:t>
                      </a:r>
                    </a:p>
                  </a:txBody>
                  <a:tcPr marL="18288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39A6"/>
                    </a:solidFill>
                  </a:tcPr>
                </a:tc>
                <a:tc>
                  <a:txBody>
                    <a:bodyPr/>
                    <a:lstStyle/>
                    <a:p>
                      <a:pPr marL="18288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D81E00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Principles of Microeconomics</a:t>
                      </a:r>
                    </a:p>
                  </a:txBody>
                  <a:tcPr marL="32218" marR="32218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D81E00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2122</a:t>
                      </a:r>
                    </a:p>
                  </a:txBody>
                  <a:tcPr marL="32218" marR="32218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D81E00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31</a:t>
                      </a:r>
                    </a:p>
                  </a:txBody>
                  <a:tcPr marL="32218" marR="32218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D81E00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24.7%</a:t>
                      </a:r>
                    </a:p>
                  </a:txBody>
                  <a:tcPr marL="32218" marR="32218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319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MATH 1101</a:t>
                      </a:r>
                    </a:p>
                  </a:txBody>
                  <a:tcPr marL="18288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39A6"/>
                    </a:solidFill>
                  </a:tcPr>
                </a:tc>
                <a:tc>
                  <a:txBody>
                    <a:bodyPr/>
                    <a:lstStyle/>
                    <a:p>
                      <a:pPr marL="18288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Introduction to Mathematical Modeling</a:t>
                      </a:r>
                    </a:p>
                  </a:txBody>
                  <a:tcPr marL="32218" marR="32218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2019</a:t>
                      </a:r>
                    </a:p>
                  </a:txBody>
                  <a:tcPr marL="32218" marR="32218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56</a:t>
                      </a:r>
                    </a:p>
                  </a:txBody>
                  <a:tcPr marL="32218" marR="32218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26.5%</a:t>
                      </a:r>
                    </a:p>
                  </a:txBody>
                  <a:tcPr marL="32218" marR="32218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319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MATH 1111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18288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1D27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6772"/>
                    </a:solidFill>
                  </a:tcPr>
                </a:tc>
                <a:tc>
                  <a:txBody>
                    <a:bodyPr/>
                    <a:lstStyle/>
                    <a:p>
                      <a:pPr marL="18288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1D274F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College Algebra</a:t>
                      </a:r>
                    </a:p>
                  </a:txBody>
                  <a:tcPr marL="32218" marR="32218" marT="0" marB="0" anchor="ctr">
                    <a:lnL w="3175" cap="flat" cmpd="sng" algn="ctr">
                      <a:solidFill>
                        <a:srgbClr val="1D27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1D274F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1540</a:t>
                      </a:r>
                    </a:p>
                  </a:txBody>
                  <a:tcPr marL="32218" marR="32218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1D274F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45</a:t>
                      </a:r>
                    </a:p>
                  </a:txBody>
                  <a:tcPr marL="32218" marR="32218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600" b="1" dirty="0">
                          <a:solidFill>
                            <a:srgbClr val="1D274F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20.2%</a:t>
                      </a:r>
                      <a:endParaRPr lang="en-US" sz="1600" b="1" dirty="0">
                        <a:solidFill>
                          <a:srgbClr val="1D274F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32218" marR="32218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319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SOCI 1101</a:t>
                      </a:r>
                    </a:p>
                  </a:txBody>
                  <a:tcPr marL="18288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39A6"/>
                    </a:solidFill>
                  </a:tcPr>
                </a:tc>
                <a:tc>
                  <a:txBody>
                    <a:bodyPr/>
                    <a:lstStyle/>
                    <a:p>
                      <a:pPr marL="18288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Introductory Sociology</a:t>
                      </a:r>
                    </a:p>
                  </a:txBody>
                  <a:tcPr marL="32218" marR="32218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1432</a:t>
                      </a:r>
                    </a:p>
                  </a:txBody>
                  <a:tcPr marL="32218" marR="32218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29</a:t>
                      </a:r>
                    </a:p>
                  </a:txBody>
                  <a:tcPr marL="32218" marR="32218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20.2%</a:t>
                      </a:r>
                    </a:p>
                  </a:txBody>
                  <a:tcPr marL="32218" marR="32218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319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MATH 1113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18288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1D27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6772"/>
                    </a:solidFill>
                  </a:tcPr>
                </a:tc>
                <a:tc>
                  <a:txBody>
                    <a:bodyPr/>
                    <a:lstStyle/>
                    <a:p>
                      <a:pPr marL="18288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1D274F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Pre-calculus</a:t>
                      </a:r>
                    </a:p>
                  </a:txBody>
                  <a:tcPr marL="32218" marR="32218" marT="0" marB="0" anchor="ctr">
                    <a:lnL w="3175" cap="flat" cmpd="sng" algn="ctr">
                      <a:solidFill>
                        <a:srgbClr val="1D27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rgbClr val="1D274F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1289</a:t>
                      </a:r>
                      <a:endParaRPr lang="en-US" sz="1600" b="1" dirty="0">
                        <a:solidFill>
                          <a:srgbClr val="1D274F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32218" marR="32218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1D274F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34</a:t>
                      </a:r>
                      <a:endParaRPr lang="en-US" sz="1600" b="1" dirty="0">
                        <a:solidFill>
                          <a:srgbClr val="1D274F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32218" marR="32218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600" b="1" dirty="0">
                          <a:solidFill>
                            <a:srgbClr val="1D274F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27.5%</a:t>
                      </a:r>
                      <a:endParaRPr lang="en-US" sz="1600" b="1" dirty="0">
                        <a:solidFill>
                          <a:srgbClr val="1D274F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32218" marR="32218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9319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CHEM 1211</a:t>
                      </a:r>
                    </a:p>
                  </a:txBody>
                  <a:tcPr marL="18288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39A6"/>
                    </a:solidFill>
                  </a:tcPr>
                </a:tc>
                <a:tc>
                  <a:txBody>
                    <a:bodyPr/>
                    <a:lstStyle/>
                    <a:p>
                      <a:pPr marL="18288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Principles of Chemistry I</a:t>
                      </a:r>
                    </a:p>
                  </a:txBody>
                  <a:tcPr marL="32218" marR="32218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1096</a:t>
                      </a:r>
                    </a:p>
                  </a:txBody>
                  <a:tcPr marL="32218" marR="32218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37</a:t>
                      </a:r>
                    </a:p>
                  </a:txBody>
                  <a:tcPr marL="32218" marR="32218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17.2%</a:t>
                      </a:r>
                    </a:p>
                  </a:txBody>
                  <a:tcPr marL="32218" marR="32218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9319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BIOL 1103</a:t>
                      </a:r>
                    </a:p>
                  </a:txBody>
                  <a:tcPr marL="18288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39A6"/>
                    </a:solidFill>
                  </a:tcPr>
                </a:tc>
                <a:tc>
                  <a:txBody>
                    <a:bodyPr/>
                    <a:lstStyle/>
                    <a:p>
                      <a:pPr marL="18288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Introductory Biology I</a:t>
                      </a:r>
                    </a:p>
                  </a:txBody>
                  <a:tcPr marL="32218" marR="32218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1051</a:t>
                      </a:r>
                    </a:p>
                  </a:txBody>
                  <a:tcPr marL="32218" marR="32218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48</a:t>
                      </a:r>
                    </a:p>
                  </a:txBody>
                  <a:tcPr marL="32218" marR="32218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24.8%</a:t>
                      </a:r>
                    </a:p>
                  </a:txBody>
                  <a:tcPr marL="32218" marR="32218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2" name="AutoShape 2" descr="Image result for gates foundation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4" descr="Image result for gates foundation log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2" name="Picture 6" descr="Image result for gates foundation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3514" y="160338"/>
            <a:ext cx="676973" cy="676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14946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84867" y="1288915"/>
            <a:ext cx="12328163" cy="545488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sz="3200" b="1" dirty="0"/>
          </a:p>
          <a:p>
            <a:pPr marL="0" indent="0">
              <a:buNone/>
            </a:pPr>
            <a:r>
              <a:rPr lang="en-US" sz="3200" dirty="0">
                <a:solidFill>
                  <a:srgbClr val="404040"/>
                </a:solidFill>
              </a:rPr>
              <a:t>Pass Rates in Adaptive Sections </a:t>
            </a:r>
          </a:p>
          <a:p>
            <a:pPr marL="0" indent="0">
              <a:buNone/>
            </a:pPr>
            <a:r>
              <a:rPr lang="en-US" sz="3200" dirty="0">
                <a:solidFill>
                  <a:srgbClr val="404040"/>
                </a:solidFill>
              </a:rPr>
              <a:t>Compared to Face to Face</a:t>
            </a:r>
          </a:p>
          <a:p>
            <a:pPr marL="0" indent="0">
              <a:buNone/>
            </a:pPr>
            <a:r>
              <a:rPr lang="en-US" sz="3200" dirty="0">
                <a:solidFill>
                  <a:srgbClr val="404040"/>
                </a:solidFill>
              </a:rPr>
              <a:t>			      </a:t>
            </a:r>
            <a:endParaRPr lang="en-US" sz="2400" dirty="0">
              <a:solidFill>
                <a:srgbClr val="404040"/>
              </a:solidFill>
            </a:endParaRPr>
          </a:p>
          <a:p>
            <a:r>
              <a:rPr lang="en-US" sz="3500" dirty="0">
                <a:solidFill>
                  <a:srgbClr val="404040"/>
                </a:solidFill>
              </a:rPr>
              <a:t>American Government</a:t>
            </a:r>
          </a:p>
          <a:p>
            <a:pPr marL="0" indent="0">
              <a:buNone/>
            </a:pPr>
            <a:r>
              <a:rPr lang="en-US" sz="3200" dirty="0">
                <a:solidFill>
                  <a:srgbClr val="404040"/>
                </a:solidFill>
              </a:rPr>
              <a:t>	Fall 2017 </a:t>
            </a:r>
            <a:r>
              <a:rPr lang="en-US" sz="2600" dirty="0">
                <a:solidFill>
                  <a:srgbClr val="404040"/>
                </a:solidFill>
              </a:rPr>
              <a:t>(launch)</a:t>
            </a:r>
            <a:r>
              <a:rPr lang="en-US" sz="3200" dirty="0">
                <a:solidFill>
                  <a:srgbClr val="404040"/>
                </a:solidFill>
              </a:rPr>
              <a:t>	</a:t>
            </a:r>
            <a:r>
              <a:rPr lang="en-US" sz="3200" b="1" dirty="0">
                <a:solidFill>
                  <a:srgbClr val="404040"/>
                </a:solidFill>
              </a:rPr>
              <a:t>-4.8</a:t>
            </a:r>
          </a:p>
          <a:p>
            <a:pPr marL="0" indent="0">
              <a:buNone/>
            </a:pPr>
            <a:r>
              <a:rPr lang="en-US" sz="3200" dirty="0">
                <a:solidFill>
                  <a:srgbClr val="404040"/>
                </a:solidFill>
              </a:rPr>
              <a:t>	Spring 2019		</a:t>
            </a:r>
            <a:r>
              <a:rPr lang="en-US" sz="3200" b="1" dirty="0">
                <a:solidFill>
                  <a:srgbClr val="C00000"/>
                </a:solidFill>
              </a:rPr>
              <a:t>+5.5</a:t>
            </a:r>
            <a:r>
              <a:rPr lang="en-US" sz="3200" b="1" dirty="0">
                <a:solidFill>
                  <a:srgbClr val="404040"/>
                </a:solidFill>
              </a:rPr>
              <a:t>	</a:t>
            </a:r>
          </a:p>
          <a:p>
            <a:endParaRPr lang="en-US" sz="3500" dirty="0">
              <a:solidFill>
                <a:srgbClr val="404040"/>
              </a:solidFill>
            </a:endParaRPr>
          </a:p>
          <a:p>
            <a:r>
              <a:rPr lang="en-US" sz="3500" dirty="0">
                <a:solidFill>
                  <a:srgbClr val="404040"/>
                </a:solidFill>
              </a:rPr>
              <a:t> Macroeconomics	</a:t>
            </a:r>
            <a:r>
              <a:rPr lang="en-US" sz="3200" dirty="0">
                <a:solidFill>
                  <a:srgbClr val="404040"/>
                </a:solidFill>
              </a:rPr>
              <a:t>			</a:t>
            </a:r>
          </a:p>
          <a:p>
            <a:pPr marL="0" indent="0">
              <a:buNone/>
            </a:pPr>
            <a:r>
              <a:rPr lang="en-US" sz="3200" dirty="0">
                <a:solidFill>
                  <a:srgbClr val="404040"/>
                </a:solidFill>
              </a:rPr>
              <a:t>	Fall 2017 </a:t>
            </a:r>
            <a:r>
              <a:rPr lang="en-US" sz="2600" dirty="0">
                <a:solidFill>
                  <a:srgbClr val="404040"/>
                </a:solidFill>
              </a:rPr>
              <a:t>(launch) </a:t>
            </a:r>
            <a:r>
              <a:rPr lang="en-US" sz="3200" dirty="0">
                <a:solidFill>
                  <a:srgbClr val="404040"/>
                </a:solidFill>
              </a:rPr>
              <a:t>	</a:t>
            </a:r>
            <a:r>
              <a:rPr lang="en-US" sz="3200" b="1" dirty="0">
                <a:solidFill>
                  <a:srgbClr val="404040"/>
                </a:solidFill>
              </a:rPr>
              <a:t>-19.6</a:t>
            </a:r>
          </a:p>
          <a:p>
            <a:pPr marL="0" indent="0">
              <a:buNone/>
            </a:pPr>
            <a:r>
              <a:rPr lang="en-US" sz="3200" dirty="0">
                <a:solidFill>
                  <a:srgbClr val="404040"/>
                </a:solidFill>
              </a:rPr>
              <a:t>	Spring 2019		</a:t>
            </a:r>
            <a:r>
              <a:rPr lang="en-US" sz="3200" b="1" dirty="0">
                <a:solidFill>
                  <a:srgbClr val="C00000"/>
                </a:solidFill>
              </a:rPr>
              <a:t>+1.9</a:t>
            </a:r>
          </a:p>
          <a:p>
            <a:pPr marL="0" indent="0">
              <a:buNone/>
            </a:pPr>
            <a:r>
              <a:rPr lang="en-US" sz="3200" b="1" dirty="0">
                <a:solidFill>
                  <a:srgbClr val="C00000"/>
                </a:solidFill>
              </a:rPr>
              <a:t>	</a:t>
            </a:r>
            <a:endParaRPr lang="en-US" sz="32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sz="900" dirty="0">
              <a:solidFill>
                <a:srgbClr val="5B6772"/>
              </a:solidFill>
            </a:endParaRPr>
          </a:p>
          <a:p>
            <a:pPr marL="0" indent="0">
              <a:buNone/>
            </a:pPr>
            <a:endParaRPr lang="en-US" sz="3200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800" b="1" dirty="0">
              <a:solidFill>
                <a:srgbClr val="D81E00"/>
              </a:solidFill>
            </a:endParaRPr>
          </a:p>
          <a:p>
            <a:pPr marL="0" indent="0">
              <a:buNone/>
            </a:pPr>
            <a:endParaRPr lang="en-US" sz="800" dirty="0">
              <a:solidFill>
                <a:srgbClr val="5B6772"/>
              </a:solidFill>
            </a:endParaRPr>
          </a:p>
          <a:p>
            <a:pPr lvl="8"/>
            <a:endParaRPr lang="en-US" sz="1400" dirty="0">
              <a:solidFill>
                <a:srgbClr val="5B6772"/>
              </a:solidFill>
            </a:endParaRPr>
          </a:p>
          <a:p>
            <a:pPr marL="0" indent="0">
              <a:buNone/>
            </a:pPr>
            <a:endParaRPr lang="en-US" sz="4400" dirty="0">
              <a:solidFill>
                <a:srgbClr val="5B6772"/>
              </a:solidFill>
            </a:endParaRPr>
          </a:p>
          <a:p>
            <a:endParaRPr lang="en-US" sz="4400" dirty="0">
              <a:solidFill>
                <a:srgbClr val="5B6772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5B6772"/>
              </a:solidFill>
            </a:endParaRPr>
          </a:p>
          <a:p>
            <a:pPr marL="0" lvl="0" indent="0">
              <a:buNone/>
            </a:pPr>
            <a:endParaRPr lang="de-DE" dirty="0"/>
          </a:p>
          <a:p>
            <a:pPr marL="155448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>
              <a:solidFill>
                <a:srgbClr val="D81E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66712" y="369469"/>
            <a:ext cx="10515600" cy="620867"/>
          </a:xfrm>
        </p:spPr>
        <p:txBody>
          <a:bodyPr/>
          <a:lstStyle/>
          <a:p>
            <a:r>
              <a:rPr lang="en-US" dirty="0"/>
              <a:t>Adaptive Learning in the Social Sciences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7A2819-E206-43FF-8AEB-10A7EE4A5C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2699" y="1816083"/>
            <a:ext cx="5644433" cy="440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7628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Referrals: Supplemental Instructions and Tutoring</a:t>
            </a:r>
          </a:p>
        </p:txBody>
      </p:sp>
      <p:grpSp>
        <p:nvGrpSpPr>
          <p:cNvPr id="35" name="Group 3"/>
          <p:cNvGrpSpPr>
            <a:grpSpLocks/>
          </p:cNvGrpSpPr>
          <p:nvPr/>
        </p:nvGrpSpPr>
        <p:grpSpPr bwMode="auto">
          <a:xfrm>
            <a:off x="143465" y="1295401"/>
            <a:ext cx="9020651" cy="5908249"/>
            <a:chOff x="205736" y="3398347"/>
            <a:chExt cx="8708158" cy="5242037"/>
          </a:xfrm>
        </p:grpSpPr>
        <p:grpSp>
          <p:nvGrpSpPr>
            <p:cNvPr id="36" name="Group 7"/>
            <p:cNvGrpSpPr>
              <a:grpSpLocks/>
            </p:cNvGrpSpPr>
            <p:nvPr/>
          </p:nvGrpSpPr>
          <p:grpSpPr bwMode="auto">
            <a:xfrm>
              <a:off x="205736" y="3398347"/>
              <a:ext cx="8708158" cy="5242037"/>
              <a:chOff x="-119" y="36"/>
              <a:chExt cx="3820" cy="2068"/>
            </a:xfrm>
          </p:grpSpPr>
          <p:graphicFrame>
            <p:nvGraphicFramePr>
              <p:cNvPr id="57" name="Object 3"/>
              <p:cNvGraphicFramePr>
                <a:graphicFrameLocks/>
              </p:cNvGraphicFramePr>
              <p:nvPr/>
            </p:nvGraphicFramePr>
            <p:xfrm>
              <a:off x="-119" y="36"/>
              <a:ext cx="3820" cy="2068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"/>
              </a:graphicData>
            </a:graphic>
          </p:graphicFrame>
          <p:sp>
            <p:nvSpPr>
              <p:cNvPr id="58" name="Rectangle 9"/>
              <p:cNvSpPr>
                <a:spLocks/>
              </p:cNvSpPr>
              <p:nvPr/>
            </p:nvSpPr>
            <p:spPr bwMode="auto">
              <a:xfrm>
                <a:off x="131" y="262"/>
                <a:ext cx="478" cy="20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u="none" strike="noStrike" kern="0" cap="none" spc="0" normalizeH="0" baseline="0" noProof="0" dirty="0">
                    <a:ln>
                      <a:noFill/>
                    </a:ln>
                    <a:solidFill>
                      <a:srgbClr val="5B6772"/>
                    </a:solidFill>
                    <a:effectLst/>
                    <a:uLnTx/>
                    <a:uFillTx/>
                    <a:latin typeface="Century Gothic" charset="0"/>
                    <a:ea typeface="Century Gothic" charset="0"/>
                    <a:cs typeface="Century Gothic" charset="0"/>
                    <a:sym typeface="Calibri" pitchFamily="34" charset="0"/>
                  </a:rPr>
                  <a:t>BIOL</a:t>
                </a:r>
              </a:p>
            </p:txBody>
          </p:sp>
          <p:sp>
            <p:nvSpPr>
              <p:cNvPr id="59" name="Rectangle 10"/>
              <p:cNvSpPr>
                <a:spLocks/>
              </p:cNvSpPr>
              <p:nvPr/>
            </p:nvSpPr>
            <p:spPr bwMode="auto">
              <a:xfrm>
                <a:off x="615" y="261"/>
                <a:ext cx="502" cy="20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u="none" strike="noStrike" kern="0" cap="none" spc="0" normalizeH="0" baseline="0" noProof="0" dirty="0">
                    <a:ln>
                      <a:noFill/>
                    </a:ln>
                    <a:solidFill>
                      <a:srgbClr val="5B6772"/>
                    </a:solidFill>
                    <a:effectLst/>
                    <a:uLnTx/>
                    <a:uFillTx/>
                    <a:latin typeface="Century Gothic" charset="0"/>
                    <a:ea typeface="Century Gothic" charset="0"/>
                    <a:cs typeface="Century Gothic" charset="0"/>
                    <a:sym typeface="Calibri" pitchFamily="34" charset="0"/>
                  </a:rPr>
                  <a:t>POLS</a:t>
                </a:r>
              </a:p>
            </p:txBody>
          </p:sp>
          <p:sp>
            <p:nvSpPr>
              <p:cNvPr id="60" name="Rectangle 11"/>
              <p:cNvSpPr>
                <a:spLocks/>
              </p:cNvSpPr>
              <p:nvPr/>
            </p:nvSpPr>
            <p:spPr bwMode="auto">
              <a:xfrm>
                <a:off x="1123" y="261"/>
                <a:ext cx="486" cy="20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u="none" strike="noStrike" kern="0" cap="none" spc="0" normalizeH="0" baseline="0" noProof="0" dirty="0">
                    <a:ln>
                      <a:noFill/>
                    </a:ln>
                    <a:solidFill>
                      <a:srgbClr val="5B6772"/>
                    </a:solidFill>
                    <a:effectLst/>
                    <a:uLnTx/>
                    <a:uFillTx/>
                    <a:latin typeface="Century Gothic" charset="0"/>
                    <a:ea typeface="Century Gothic" charset="0"/>
                    <a:cs typeface="Century Gothic" charset="0"/>
                    <a:sym typeface="Calibri" pitchFamily="34" charset="0"/>
                  </a:rPr>
                  <a:t>PHIL</a:t>
                </a:r>
              </a:p>
            </p:txBody>
          </p:sp>
          <p:sp>
            <p:nvSpPr>
              <p:cNvPr id="61" name="Rectangle 12"/>
              <p:cNvSpPr>
                <a:spLocks/>
              </p:cNvSpPr>
              <p:nvPr/>
            </p:nvSpPr>
            <p:spPr bwMode="auto">
              <a:xfrm>
                <a:off x="1681" y="262"/>
                <a:ext cx="367" cy="20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u="none" strike="noStrike" kern="0" cap="none" spc="0" normalizeH="0" baseline="0" noProof="0" dirty="0">
                    <a:ln>
                      <a:noFill/>
                    </a:ln>
                    <a:solidFill>
                      <a:srgbClr val="5B6772"/>
                    </a:solidFill>
                    <a:effectLst/>
                    <a:uLnTx/>
                    <a:uFillTx/>
                    <a:latin typeface="Century Gothic" charset="0"/>
                    <a:ea typeface="Century Gothic" charset="0"/>
                    <a:cs typeface="Century Gothic" charset="0"/>
                    <a:sym typeface="Calibri" pitchFamily="34" charset="0"/>
                  </a:rPr>
                  <a:t>CHEM</a:t>
                </a:r>
              </a:p>
            </p:txBody>
          </p:sp>
          <p:sp>
            <p:nvSpPr>
              <p:cNvPr id="62" name="Rectangle 13"/>
              <p:cNvSpPr>
                <a:spLocks/>
              </p:cNvSpPr>
              <p:nvPr/>
            </p:nvSpPr>
            <p:spPr bwMode="auto">
              <a:xfrm>
                <a:off x="2120" y="261"/>
                <a:ext cx="494" cy="20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u="none" strike="noStrike" kern="0" cap="none" spc="0" normalizeH="0" baseline="0" noProof="0" dirty="0">
                    <a:ln>
                      <a:noFill/>
                    </a:ln>
                    <a:solidFill>
                      <a:srgbClr val="5B6772"/>
                    </a:solidFill>
                    <a:effectLst/>
                    <a:uLnTx/>
                    <a:uFillTx/>
                    <a:latin typeface="Century Gothic" charset="0"/>
                    <a:ea typeface="Century Gothic" charset="0"/>
                    <a:cs typeface="Century Gothic" charset="0"/>
                    <a:sym typeface="Calibri" pitchFamily="34" charset="0"/>
                  </a:rPr>
                  <a:t>ACCT</a:t>
                </a:r>
              </a:p>
            </p:txBody>
          </p:sp>
          <p:sp>
            <p:nvSpPr>
              <p:cNvPr id="63" name="Rectangle 14"/>
              <p:cNvSpPr>
                <a:spLocks/>
              </p:cNvSpPr>
              <p:nvPr/>
            </p:nvSpPr>
            <p:spPr bwMode="auto">
              <a:xfrm>
                <a:off x="2611" y="261"/>
                <a:ext cx="495" cy="20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u="none" strike="noStrike" kern="0" cap="none" spc="0" normalizeH="0" baseline="0" noProof="0" dirty="0">
                    <a:ln>
                      <a:noFill/>
                    </a:ln>
                    <a:solidFill>
                      <a:srgbClr val="5B6772"/>
                    </a:solidFill>
                    <a:effectLst/>
                    <a:uLnTx/>
                    <a:uFillTx/>
                    <a:latin typeface="Century Gothic" charset="0"/>
                    <a:ea typeface="Century Gothic" charset="0"/>
                    <a:cs typeface="Century Gothic" charset="0"/>
                    <a:sym typeface="Calibri" pitchFamily="34" charset="0"/>
                  </a:rPr>
                  <a:t>PHYS</a:t>
                </a:r>
              </a:p>
            </p:txBody>
          </p:sp>
          <p:sp>
            <p:nvSpPr>
              <p:cNvPr id="64" name="Rectangle 15"/>
              <p:cNvSpPr>
                <a:spLocks/>
              </p:cNvSpPr>
              <p:nvPr/>
            </p:nvSpPr>
            <p:spPr bwMode="auto">
              <a:xfrm>
                <a:off x="3112" y="261"/>
                <a:ext cx="485" cy="20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u="none" strike="noStrike" kern="0" cap="none" spc="0" normalizeH="0" baseline="0" noProof="0" dirty="0">
                    <a:ln>
                      <a:noFill/>
                    </a:ln>
                    <a:solidFill>
                      <a:srgbClr val="5B6772"/>
                    </a:solidFill>
                    <a:effectLst/>
                    <a:uLnTx/>
                    <a:uFillTx/>
                    <a:latin typeface="Century Gothic" charset="0"/>
                    <a:ea typeface="Century Gothic" charset="0"/>
                    <a:cs typeface="Century Gothic" charset="0"/>
                    <a:sym typeface="Calibri" pitchFamily="34" charset="0"/>
                  </a:rPr>
                  <a:t>CRJU</a:t>
                </a:r>
              </a:p>
            </p:txBody>
          </p:sp>
        </p:grpSp>
        <p:sp>
          <p:nvSpPr>
            <p:cNvPr id="37" name="Rectangle 33"/>
            <p:cNvSpPr>
              <a:spLocks noChangeArrowheads="1"/>
            </p:cNvSpPr>
            <p:nvPr/>
          </p:nvSpPr>
          <p:spPr bwMode="auto">
            <a:xfrm>
              <a:off x="862939" y="7884828"/>
              <a:ext cx="605366" cy="2457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u="none" strike="noStrike" kern="0" cap="none" spc="0" normalizeH="0" baseline="0" noProof="0" dirty="0">
                  <a:ln>
                    <a:noFill/>
                  </a:ln>
                  <a:solidFill>
                    <a:srgbClr val="0539A6"/>
                  </a:solidFill>
                  <a:effectLst/>
                  <a:uLnTx/>
                  <a:uFillTx/>
                  <a:latin typeface="Century Gothic" charset="0"/>
                  <a:ea typeface="Century Gothic" charset="0"/>
                  <a:cs typeface="Century Gothic" charset="0"/>
                  <a:sym typeface="Gill Sans" charset="0"/>
                </a:rPr>
                <a:t>No SI</a:t>
              </a:r>
            </a:p>
          </p:txBody>
        </p:sp>
        <p:sp>
          <p:nvSpPr>
            <p:cNvPr id="38" name="Rectangle 34"/>
            <p:cNvSpPr>
              <a:spLocks noChangeArrowheads="1"/>
            </p:cNvSpPr>
            <p:nvPr/>
          </p:nvSpPr>
          <p:spPr bwMode="auto">
            <a:xfrm>
              <a:off x="1282039" y="7884828"/>
              <a:ext cx="605366" cy="2457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i="0" u="none" strike="noStrike" kern="0" cap="none" spc="0" normalizeH="0" baseline="0" noProof="0" dirty="0">
                  <a:ln>
                    <a:noFill/>
                  </a:ln>
                  <a:solidFill>
                    <a:srgbClr val="0539A6"/>
                  </a:solidFill>
                  <a:effectLst/>
                  <a:uLnTx/>
                  <a:uFillTx/>
                  <a:latin typeface="Century Gothic" charset="0"/>
                  <a:ea typeface="Century Gothic" charset="0"/>
                  <a:cs typeface="Century Gothic" charset="0"/>
                  <a:sym typeface="Gill Sans" charset="0"/>
                </a:rPr>
                <a:t>SI</a:t>
              </a:r>
            </a:p>
          </p:txBody>
        </p:sp>
        <p:grpSp>
          <p:nvGrpSpPr>
            <p:cNvPr id="39" name="Group 35"/>
            <p:cNvGrpSpPr>
              <a:grpSpLocks/>
            </p:cNvGrpSpPr>
            <p:nvPr/>
          </p:nvGrpSpPr>
          <p:grpSpPr bwMode="auto">
            <a:xfrm>
              <a:off x="1975026" y="7884832"/>
              <a:ext cx="1055379" cy="245775"/>
              <a:chOff x="1916420" y="5411788"/>
              <a:chExt cx="1055379" cy="270352"/>
            </a:xfrm>
          </p:grpSpPr>
          <p:sp>
            <p:nvSpPr>
              <p:cNvPr id="55" name="Rectangle 36"/>
              <p:cNvSpPr>
                <a:spLocks noChangeArrowheads="1"/>
              </p:cNvSpPr>
              <p:nvPr/>
            </p:nvSpPr>
            <p:spPr bwMode="auto">
              <a:xfrm>
                <a:off x="1916420" y="5411798"/>
                <a:ext cx="605367" cy="2703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u="none" strike="noStrike" kern="0" cap="none" spc="0" normalizeH="0" baseline="0" noProof="0" dirty="0">
                    <a:ln>
                      <a:noFill/>
                    </a:ln>
                    <a:solidFill>
                      <a:srgbClr val="0539A6"/>
                    </a:solidFill>
                    <a:effectLst/>
                    <a:uLnTx/>
                    <a:uFillTx/>
                    <a:latin typeface="Century Gothic" charset="0"/>
                    <a:ea typeface="Century Gothic" charset="0"/>
                    <a:cs typeface="Century Gothic" charset="0"/>
                    <a:sym typeface="Gill Sans" charset="0"/>
                  </a:rPr>
                  <a:t>No SI</a:t>
                </a:r>
              </a:p>
            </p:txBody>
          </p:sp>
          <p:sp>
            <p:nvSpPr>
              <p:cNvPr id="56" name="Rectangle 37"/>
              <p:cNvSpPr>
                <a:spLocks noChangeArrowheads="1"/>
              </p:cNvSpPr>
              <p:nvPr/>
            </p:nvSpPr>
            <p:spPr bwMode="auto">
              <a:xfrm>
                <a:off x="2366433" y="5411788"/>
                <a:ext cx="605366" cy="2703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i="0" u="none" strike="noStrike" kern="0" cap="none" spc="0" normalizeH="0" baseline="0" noProof="0" dirty="0">
                    <a:ln>
                      <a:noFill/>
                    </a:ln>
                    <a:solidFill>
                      <a:srgbClr val="0539A6"/>
                    </a:solidFill>
                    <a:effectLst/>
                    <a:uLnTx/>
                    <a:uFillTx/>
                    <a:latin typeface="Century Gothic" charset="0"/>
                    <a:ea typeface="Century Gothic" charset="0"/>
                    <a:cs typeface="Century Gothic" charset="0"/>
                    <a:sym typeface="Gill Sans" charset="0"/>
                  </a:rPr>
                  <a:t>SI</a:t>
                </a:r>
              </a:p>
            </p:txBody>
          </p:sp>
        </p:grpSp>
        <p:grpSp>
          <p:nvGrpSpPr>
            <p:cNvPr id="40" name="Group 38"/>
            <p:cNvGrpSpPr>
              <a:grpSpLocks/>
            </p:cNvGrpSpPr>
            <p:nvPr/>
          </p:nvGrpSpPr>
          <p:grpSpPr bwMode="auto">
            <a:xfrm>
              <a:off x="3105324" y="7884832"/>
              <a:ext cx="1055381" cy="245775"/>
              <a:chOff x="1916418" y="5411788"/>
              <a:chExt cx="1055381" cy="270352"/>
            </a:xfrm>
          </p:grpSpPr>
          <p:sp>
            <p:nvSpPr>
              <p:cNvPr id="53" name="Rectangle 39"/>
              <p:cNvSpPr>
                <a:spLocks noChangeArrowheads="1"/>
              </p:cNvSpPr>
              <p:nvPr/>
            </p:nvSpPr>
            <p:spPr bwMode="auto">
              <a:xfrm>
                <a:off x="1916418" y="5411798"/>
                <a:ext cx="605367" cy="2703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u="none" strike="noStrike" kern="0" cap="none" spc="0" normalizeH="0" baseline="0" noProof="0" dirty="0">
                    <a:ln>
                      <a:noFill/>
                    </a:ln>
                    <a:solidFill>
                      <a:srgbClr val="0539A6"/>
                    </a:solidFill>
                    <a:effectLst/>
                    <a:uLnTx/>
                    <a:uFillTx/>
                    <a:latin typeface="Century Gothic" charset="0"/>
                    <a:ea typeface="Century Gothic" charset="0"/>
                    <a:cs typeface="Century Gothic" charset="0"/>
                    <a:sym typeface="Gill Sans" charset="0"/>
                  </a:rPr>
                  <a:t>No SI</a:t>
                </a:r>
              </a:p>
            </p:txBody>
          </p:sp>
          <p:sp>
            <p:nvSpPr>
              <p:cNvPr id="54" name="Rectangle 40"/>
              <p:cNvSpPr>
                <a:spLocks noChangeArrowheads="1"/>
              </p:cNvSpPr>
              <p:nvPr/>
            </p:nvSpPr>
            <p:spPr bwMode="auto">
              <a:xfrm>
                <a:off x="2366433" y="5411788"/>
                <a:ext cx="605366" cy="2703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i="0" u="none" strike="noStrike" kern="0" cap="none" spc="0" normalizeH="0" baseline="0" noProof="0" dirty="0">
                    <a:ln>
                      <a:noFill/>
                    </a:ln>
                    <a:solidFill>
                      <a:srgbClr val="0539A6"/>
                    </a:solidFill>
                    <a:effectLst/>
                    <a:uLnTx/>
                    <a:uFillTx/>
                    <a:latin typeface="Century Gothic" charset="0"/>
                    <a:ea typeface="Century Gothic" charset="0"/>
                    <a:cs typeface="Century Gothic" charset="0"/>
                    <a:sym typeface="Gill Sans" charset="0"/>
                  </a:rPr>
                  <a:t>SI</a:t>
                </a:r>
              </a:p>
            </p:txBody>
          </p:sp>
        </p:grpSp>
        <p:grpSp>
          <p:nvGrpSpPr>
            <p:cNvPr id="41" name="Group 41"/>
            <p:cNvGrpSpPr>
              <a:grpSpLocks/>
            </p:cNvGrpSpPr>
            <p:nvPr/>
          </p:nvGrpSpPr>
          <p:grpSpPr bwMode="auto">
            <a:xfrm>
              <a:off x="4217095" y="7884832"/>
              <a:ext cx="1048510" cy="245775"/>
              <a:chOff x="1923289" y="5411788"/>
              <a:chExt cx="1048510" cy="270352"/>
            </a:xfrm>
          </p:grpSpPr>
          <p:sp>
            <p:nvSpPr>
              <p:cNvPr id="51" name="Rectangle 42"/>
              <p:cNvSpPr>
                <a:spLocks noChangeArrowheads="1"/>
              </p:cNvSpPr>
              <p:nvPr/>
            </p:nvSpPr>
            <p:spPr bwMode="auto">
              <a:xfrm>
                <a:off x="1923289" y="5411798"/>
                <a:ext cx="605368" cy="2703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u="none" strike="noStrike" kern="0" cap="none" spc="0" normalizeH="0" baseline="0" noProof="0" dirty="0">
                    <a:ln>
                      <a:noFill/>
                    </a:ln>
                    <a:solidFill>
                      <a:srgbClr val="0539A6"/>
                    </a:solidFill>
                    <a:effectLst/>
                    <a:uLnTx/>
                    <a:uFillTx/>
                    <a:latin typeface="Century Gothic" charset="0"/>
                    <a:ea typeface="Century Gothic" charset="0"/>
                    <a:cs typeface="Century Gothic" charset="0"/>
                    <a:sym typeface="Gill Sans" charset="0"/>
                  </a:rPr>
                  <a:t>No SI</a:t>
                </a:r>
              </a:p>
            </p:txBody>
          </p:sp>
          <p:sp>
            <p:nvSpPr>
              <p:cNvPr id="52" name="Rectangle 43"/>
              <p:cNvSpPr>
                <a:spLocks noChangeArrowheads="1"/>
              </p:cNvSpPr>
              <p:nvPr/>
            </p:nvSpPr>
            <p:spPr bwMode="auto">
              <a:xfrm>
                <a:off x="2366432" y="5411788"/>
                <a:ext cx="605367" cy="2703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i="0" u="none" strike="noStrike" kern="0" cap="none" spc="0" normalizeH="0" baseline="0" noProof="0" dirty="0">
                    <a:ln>
                      <a:noFill/>
                    </a:ln>
                    <a:solidFill>
                      <a:srgbClr val="0539A6"/>
                    </a:solidFill>
                    <a:effectLst/>
                    <a:uLnTx/>
                    <a:uFillTx/>
                    <a:latin typeface="Century Gothic" charset="0"/>
                    <a:ea typeface="Century Gothic" charset="0"/>
                    <a:cs typeface="Century Gothic" charset="0"/>
                    <a:sym typeface="Gill Sans" charset="0"/>
                  </a:rPr>
                  <a:t>SI</a:t>
                </a:r>
              </a:p>
            </p:txBody>
          </p:sp>
        </p:grpSp>
        <p:grpSp>
          <p:nvGrpSpPr>
            <p:cNvPr id="42" name="Group 44"/>
            <p:cNvGrpSpPr>
              <a:grpSpLocks/>
            </p:cNvGrpSpPr>
            <p:nvPr/>
          </p:nvGrpSpPr>
          <p:grpSpPr bwMode="auto">
            <a:xfrm>
              <a:off x="5329456" y="7884832"/>
              <a:ext cx="1066449" cy="245775"/>
              <a:chOff x="1905350" y="5411788"/>
              <a:chExt cx="1066449" cy="270352"/>
            </a:xfrm>
          </p:grpSpPr>
          <p:sp>
            <p:nvSpPr>
              <p:cNvPr id="49" name="Rectangle 45"/>
              <p:cNvSpPr>
                <a:spLocks noChangeArrowheads="1"/>
              </p:cNvSpPr>
              <p:nvPr/>
            </p:nvSpPr>
            <p:spPr bwMode="auto">
              <a:xfrm>
                <a:off x="1905350" y="5411798"/>
                <a:ext cx="605367" cy="2703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u="none" strike="noStrike" kern="0" cap="none" spc="0" normalizeH="0" baseline="0" noProof="0" dirty="0">
                    <a:ln>
                      <a:noFill/>
                    </a:ln>
                    <a:solidFill>
                      <a:srgbClr val="0539A6"/>
                    </a:solidFill>
                    <a:effectLst/>
                    <a:uLnTx/>
                    <a:uFillTx/>
                    <a:latin typeface="Century Gothic" charset="0"/>
                    <a:ea typeface="Century Gothic" charset="0"/>
                    <a:cs typeface="Century Gothic" charset="0"/>
                    <a:sym typeface="Gill Sans" charset="0"/>
                  </a:rPr>
                  <a:t>No SI</a:t>
                </a:r>
              </a:p>
            </p:txBody>
          </p:sp>
          <p:sp>
            <p:nvSpPr>
              <p:cNvPr id="50" name="Rectangle 46"/>
              <p:cNvSpPr>
                <a:spLocks noChangeArrowheads="1"/>
              </p:cNvSpPr>
              <p:nvPr/>
            </p:nvSpPr>
            <p:spPr bwMode="auto">
              <a:xfrm>
                <a:off x="2366433" y="5411788"/>
                <a:ext cx="605366" cy="2703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i="0" u="none" strike="noStrike" kern="0" cap="none" spc="0" normalizeH="0" baseline="0" noProof="0" dirty="0">
                    <a:ln>
                      <a:noFill/>
                    </a:ln>
                    <a:solidFill>
                      <a:srgbClr val="0539A6"/>
                    </a:solidFill>
                    <a:effectLst/>
                    <a:uLnTx/>
                    <a:uFillTx/>
                    <a:latin typeface="Century Gothic" charset="0"/>
                    <a:ea typeface="Century Gothic" charset="0"/>
                    <a:cs typeface="Century Gothic" charset="0"/>
                    <a:sym typeface="Gill Sans" charset="0"/>
                  </a:rPr>
                  <a:t>SI</a:t>
                </a:r>
              </a:p>
            </p:txBody>
          </p:sp>
        </p:grpSp>
        <p:grpSp>
          <p:nvGrpSpPr>
            <p:cNvPr id="43" name="Group 47"/>
            <p:cNvGrpSpPr>
              <a:grpSpLocks/>
            </p:cNvGrpSpPr>
            <p:nvPr/>
          </p:nvGrpSpPr>
          <p:grpSpPr bwMode="auto">
            <a:xfrm>
              <a:off x="6456746" y="7884832"/>
              <a:ext cx="1056759" cy="245775"/>
              <a:chOff x="1915040" y="5411788"/>
              <a:chExt cx="1056759" cy="270352"/>
            </a:xfrm>
          </p:grpSpPr>
          <p:sp>
            <p:nvSpPr>
              <p:cNvPr id="47" name="Rectangle 48"/>
              <p:cNvSpPr>
                <a:spLocks noChangeArrowheads="1"/>
              </p:cNvSpPr>
              <p:nvPr/>
            </p:nvSpPr>
            <p:spPr bwMode="auto">
              <a:xfrm>
                <a:off x="1915040" y="5411798"/>
                <a:ext cx="605367" cy="2703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u="none" strike="noStrike" kern="0" cap="none" spc="0" normalizeH="0" baseline="0" noProof="0" dirty="0">
                    <a:ln>
                      <a:noFill/>
                    </a:ln>
                    <a:solidFill>
                      <a:srgbClr val="0539A6"/>
                    </a:solidFill>
                    <a:effectLst/>
                    <a:uLnTx/>
                    <a:uFillTx/>
                    <a:latin typeface="Century Gothic" charset="0"/>
                    <a:ea typeface="Century Gothic" charset="0"/>
                    <a:cs typeface="Century Gothic" charset="0"/>
                    <a:sym typeface="Gill Sans" charset="0"/>
                  </a:rPr>
                  <a:t>No SI</a:t>
                </a:r>
              </a:p>
            </p:txBody>
          </p:sp>
          <p:sp>
            <p:nvSpPr>
              <p:cNvPr id="48" name="Rectangle 49"/>
              <p:cNvSpPr>
                <a:spLocks noChangeArrowheads="1"/>
              </p:cNvSpPr>
              <p:nvPr/>
            </p:nvSpPr>
            <p:spPr bwMode="auto">
              <a:xfrm>
                <a:off x="2366433" y="5411788"/>
                <a:ext cx="605366" cy="2703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i="0" u="none" strike="noStrike" kern="0" cap="none" spc="0" normalizeH="0" baseline="0" noProof="0" dirty="0">
                    <a:ln>
                      <a:noFill/>
                    </a:ln>
                    <a:solidFill>
                      <a:srgbClr val="0539A6"/>
                    </a:solidFill>
                    <a:effectLst/>
                    <a:uLnTx/>
                    <a:uFillTx/>
                    <a:latin typeface="Century Gothic" charset="0"/>
                    <a:ea typeface="Century Gothic" charset="0"/>
                    <a:cs typeface="Century Gothic" charset="0"/>
                    <a:sym typeface="Gill Sans" charset="0"/>
                  </a:rPr>
                  <a:t>SI</a:t>
                </a:r>
              </a:p>
            </p:txBody>
          </p:sp>
        </p:grpSp>
        <p:grpSp>
          <p:nvGrpSpPr>
            <p:cNvPr id="44" name="Group 50"/>
            <p:cNvGrpSpPr>
              <a:grpSpLocks/>
            </p:cNvGrpSpPr>
            <p:nvPr/>
          </p:nvGrpSpPr>
          <p:grpSpPr bwMode="auto">
            <a:xfrm>
              <a:off x="7564602" y="7884826"/>
              <a:ext cx="1079204" cy="245767"/>
              <a:chOff x="1892596" y="5425768"/>
              <a:chExt cx="1079204" cy="270344"/>
            </a:xfrm>
          </p:grpSpPr>
          <p:sp>
            <p:nvSpPr>
              <p:cNvPr id="45" name="Rectangle 51"/>
              <p:cNvSpPr>
                <a:spLocks noChangeArrowheads="1"/>
              </p:cNvSpPr>
              <p:nvPr/>
            </p:nvSpPr>
            <p:spPr bwMode="auto">
              <a:xfrm>
                <a:off x="1892596" y="5425768"/>
                <a:ext cx="605368" cy="2703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u="none" strike="noStrike" kern="0" cap="none" spc="0" normalizeH="0" baseline="0" noProof="0" dirty="0">
                    <a:ln>
                      <a:noFill/>
                    </a:ln>
                    <a:solidFill>
                      <a:srgbClr val="0539A6"/>
                    </a:solidFill>
                    <a:effectLst/>
                    <a:uLnTx/>
                    <a:uFillTx/>
                    <a:latin typeface="Century Gothic" charset="0"/>
                    <a:ea typeface="Century Gothic" charset="0"/>
                    <a:cs typeface="Century Gothic" charset="0"/>
                    <a:sym typeface="Gill Sans" charset="0"/>
                  </a:rPr>
                  <a:t>No SI</a:t>
                </a:r>
              </a:p>
            </p:txBody>
          </p:sp>
          <p:sp>
            <p:nvSpPr>
              <p:cNvPr id="46" name="Rectangle 52"/>
              <p:cNvSpPr>
                <a:spLocks noChangeArrowheads="1"/>
              </p:cNvSpPr>
              <p:nvPr/>
            </p:nvSpPr>
            <p:spPr bwMode="auto">
              <a:xfrm>
                <a:off x="2366434" y="5425771"/>
                <a:ext cx="605366" cy="2703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i="0" u="none" strike="noStrike" kern="0" cap="none" spc="0" normalizeH="0" baseline="0" noProof="0" dirty="0">
                    <a:ln>
                      <a:noFill/>
                    </a:ln>
                    <a:solidFill>
                      <a:srgbClr val="0539A6"/>
                    </a:solidFill>
                    <a:effectLst/>
                    <a:uLnTx/>
                    <a:uFillTx/>
                    <a:latin typeface="Century Gothic" charset="0"/>
                    <a:ea typeface="Century Gothic" charset="0"/>
                    <a:cs typeface="Century Gothic" charset="0"/>
                    <a:sym typeface="Gill Sans" charset="0"/>
                  </a:rPr>
                  <a:t>SI</a:t>
                </a:r>
              </a:p>
            </p:txBody>
          </p:sp>
        </p:grpSp>
      </p:grpSp>
      <p:sp>
        <p:nvSpPr>
          <p:cNvPr id="68" name="TextBox 67"/>
          <p:cNvSpPr txBox="1"/>
          <p:nvPr/>
        </p:nvSpPr>
        <p:spPr>
          <a:xfrm>
            <a:off x="415742" y="1324141"/>
            <a:ext cx="8476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000" b="1" dirty="0">
                <a:solidFill>
                  <a:srgbClr val="5B6772"/>
                </a:solidFill>
                <a:latin typeface="Century Gothic" charset="0"/>
                <a:ea typeface="Century Gothic" charset="0"/>
                <a:cs typeface="Century Gothic" charset="0"/>
              </a:rPr>
              <a:t>Supplemental Instruction (SI)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113231" y="2157579"/>
            <a:ext cx="2633221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de-DE" sz="2200" dirty="0">
                <a:solidFill>
                  <a:srgbClr val="0539A6"/>
                </a:solidFill>
                <a:latin typeface="Century Gothic" charset="0"/>
                <a:ea typeface="Century Gothic" charset="0"/>
                <a:cs typeface="Century Gothic" charset="0"/>
              </a:rPr>
              <a:t>Course GPA</a:t>
            </a:r>
          </a:p>
          <a:p>
            <a:pPr algn="ctr">
              <a:spcAft>
                <a:spcPts val="600"/>
              </a:spcAft>
            </a:pPr>
            <a:r>
              <a:rPr lang="de-DE" sz="2200" dirty="0" err="1">
                <a:solidFill>
                  <a:srgbClr val="5B6772"/>
                </a:solidFill>
                <a:latin typeface="Century Gothic" charset="0"/>
                <a:ea typeface="Century Gothic" charset="0"/>
                <a:cs typeface="Century Gothic" charset="0"/>
              </a:rPr>
              <a:t>No</a:t>
            </a:r>
            <a:r>
              <a:rPr lang="de-DE" sz="2200" dirty="0">
                <a:solidFill>
                  <a:srgbClr val="5B6772"/>
                </a:solidFill>
                <a:latin typeface="Century Gothic" charset="0"/>
                <a:ea typeface="Century Gothic" charset="0"/>
                <a:cs typeface="Century Gothic" charset="0"/>
              </a:rPr>
              <a:t> SI: </a:t>
            </a:r>
            <a:r>
              <a:rPr lang="de-DE" sz="2200" b="1" dirty="0">
                <a:solidFill>
                  <a:srgbClr val="5B6772"/>
                </a:solidFill>
                <a:latin typeface="Century Gothic" charset="0"/>
                <a:ea typeface="Century Gothic" charset="0"/>
                <a:cs typeface="Century Gothic" charset="0"/>
              </a:rPr>
              <a:t>2.41</a:t>
            </a:r>
          </a:p>
          <a:p>
            <a:pPr algn="ctr"/>
            <a:r>
              <a:rPr lang="de-DE" sz="2200" dirty="0">
                <a:solidFill>
                  <a:srgbClr val="0539A6"/>
                </a:solidFill>
                <a:latin typeface="Century Gothic" charset="0"/>
                <a:ea typeface="Century Gothic" charset="0"/>
                <a:cs typeface="Century Gothic" charset="0"/>
              </a:rPr>
              <a:t>SI: </a:t>
            </a:r>
            <a:r>
              <a:rPr lang="de-DE" sz="2800" b="1" dirty="0">
                <a:solidFill>
                  <a:srgbClr val="C00000"/>
                </a:solidFill>
                <a:latin typeface="Century Gothic" charset="0"/>
                <a:ea typeface="Century Gothic" charset="0"/>
                <a:cs typeface="Century Gothic" charset="0"/>
              </a:rPr>
              <a:t>2.91</a:t>
            </a:r>
          </a:p>
          <a:p>
            <a:pPr algn="ctr"/>
            <a:endParaRPr lang="de-DE" sz="2200" dirty="0">
              <a:solidFill>
                <a:srgbClr val="0539A6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algn="ctr">
              <a:spcAft>
                <a:spcPts val="600"/>
              </a:spcAft>
            </a:pPr>
            <a:r>
              <a:rPr lang="de-DE" sz="2200" dirty="0" err="1">
                <a:solidFill>
                  <a:srgbClr val="0539A6"/>
                </a:solidFill>
                <a:latin typeface="Century Gothic" charset="0"/>
                <a:ea typeface="Century Gothic" charset="0"/>
                <a:cs typeface="Century Gothic" charset="0"/>
              </a:rPr>
              <a:t>One</a:t>
            </a:r>
            <a:r>
              <a:rPr lang="de-DE" sz="2200" dirty="0">
                <a:solidFill>
                  <a:srgbClr val="0539A6"/>
                </a:solidFill>
                <a:latin typeface="Century Gothic" charset="0"/>
                <a:ea typeface="Century Gothic" charset="0"/>
                <a:cs typeface="Century Gothic" charset="0"/>
              </a:rPr>
              <a:t>-Year </a:t>
            </a:r>
            <a:br>
              <a:rPr lang="de-DE" sz="2200" dirty="0">
                <a:solidFill>
                  <a:srgbClr val="0539A6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de-DE" sz="2200" dirty="0">
                <a:solidFill>
                  <a:srgbClr val="0539A6"/>
                </a:solidFill>
                <a:latin typeface="Century Gothic" charset="0"/>
                <a:ea typeface="Century Gothic" charset="0"/>
                <a:cs typeface="Century Gothic" charset="0"/>
              </a:rPr>
              <a:t>Retention</a:t>
            </a:r>
          </a:p>
          <a:p>
            <a:pPr algn="ctr">
              <a:spcAft>
                <a:spcPts val="600"/>
              </a:spcAft>
            </a:pPr>
            <a:r>
              <a:rPr lang="de-DE" sz="2200" dirty="0" err="1">
                <a:solidFill>
                  <a:srgbClr val="5B6772"/>
                </a:solidFill>
                <a:latin typeface="Century Gothic" charset="0"/>
                <a:ea typeface="Century Gothic" charset="0"/>
                <a:cs typeface="Century Gothic" charset="0"/>
              </a:rPr>
              <a:t>No</a:t>
            </a:r>
            <a:r>
              <a:rPr lang="de-DE" sz="2200" dirty="0">
                <a:solidFill>
                  <a:srgbClr val="5B6772"/>
                </a:solidFill>
                <a:latin typeface="Century Gothic" charset="0"/>
                <a:ea typeface="Century Gothic" charset="0"/>
                <a:cs typeface="Century Gothic" charset="0"/>
              </a:rPr>
              <a:t> SI: </a:t>
            </a:r>
            <a:r>
              <a:rPr lang="de-DE" sz="2200" b="1" dirty="0">
                <a:solidFill>
                  <a:srgbClr val="5B6772"/>
                </a:solidFill>
                <a:latin typeface="Century Gothic" charset="0"/>
                <a:ea typeface="Century Gothic" charset="0"/>
                <a:cs typeface="Century Gothic" charset="0"/>
              </a:rPr>
              <a:t>83.5%</a:t>
            </a:r>
          </a:p>
          <a:p>
            <a:pPr algn="ctr"/>
            <a:r>
              <a:rPr lang="de-DE" sz="2200" dirty="0">
                <a:solidFill>
                  <a:srgbClr val="0539A6"/>
                </a:solidFill>
                <a:latin typeface="Century Gothic" charset="0"/>
                <a:ea typeface="Century Gothic" charset="0"/>
                <a:cs typeface="Century Gothic" charset="0"/>
              </a:rPr>
              <a:t>SI: </a:t>
            </a:r>
            <a:r>
              <a:rPr lang="de-DE" sz="2800" b="1" dirty="0">
                <a:solidFill>
                  <a:srgbClr val="C00000"/>
                </a:solidFill>
                <a:latin typeface="Century Gothic" charset="0"/>
                <a:ea typeface="Century Gothic" charset="0"/>
                <a:cs typeface="Century Gothic" charset="0"/>
              </a:rPr>
              <a:t>91.2%</a:t>
            </a:r>
          </a:p>
          <a:p>
            <a:pPr algn="ctr"/>
            <a:endParaRPr lang="de-DE" sz="2200" dirty="0">
              <a:solidFill>
                <a:srgbClr val="0539A6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algn="ctr"/>
            <a:r>
              <a:rPr lang="de-DE" sz="2200" dirty="0" err="1">
                <a:solidFill>
                  <a:srgbClr val="0539A6"/>
                </a:solidFill>
                <a:latin typeface="Century Gothic" charset="0"/>
                <a:ea typeface="Century Gothic" charset="0"/>
                <a:cs typeface="Century Gothic" charset="0"/>
              </a:rPr>
              <a:t>Students</a:t>
            </a:r>
            <a:r>
              <a:rPr lang="de-DE" sz="2200" dirty="0">
                <a:solidFill>
                  <a:srgbClr val="0539A6"/>
                </a:solidFill>
                <a:latin typeface="Century Gothic" charset="0"/>
                <a:ea typeface="Century Gothic" charset="0"/>
                <a:cs typeface="Century Gothic" charset="0"/>
              </a:rPr>
              <a:t>: </a:t>
            </a:r>
            <a:r>
              <a:rPr lang="de-DE" sz="2800" b="1" dirty="0">
                <a:solidFill>
                  <a:srgbClr val="C00000"/>
                </a:solidFill>
                <a:latin typeface="Century Gothic" charset="0"/>
                <a:ea typeface="Century Gothic" charset="0"/>
                <a:cs typeface="Century Gothic" charset="0"/>
              </a:rPr>
              <a:t>9,700</a:t>
            </a:r>
            <a:endParaRPr lang="en-US" sz="2800" b="1" dirty="0">
              <a:solidFill>
                <a:srgbClr val="C00000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7742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91143" y="-64168"/>
            <a:ext cx="12416444" cy="7005295"/>
          </a:xfrm>
          <a:prstGeom prst="rect">
            <a:avLst/>
          </a:prstGeom>
          <a:solidFill>
            <a:srgbClr val="0539A6">
              <a:alpha val="96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1,000+</a:t>
            </a:r>
          </a:p>
          <a:p>
            <a:pPr algn="ctr"/>
            <a:endParaRPr lang="en-US" sz="36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Number of Fully Registered Students Being Dropped Each Semester for Non-Payment in 2010-2011</a:t>
            </a:r>
            <a:endParaRPr lang="en-US" sz="3600" dirty="0">
              <a:solidFill>
                <a:schemeClr val="bg1"/>
              </a:solidFill>
              <a:ea typeface="Century Gothic" charset="0"/>
              <a:cs typeface="Century Gothic" charset="0"/>
            </a:endParaRPr>
          </a:p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-914400" y="5067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cxnSp>
        <p:nvCxnSpPr>
          <p:cNvPr id="6" name="Straight Connector 5"/>
          <p:cNvCxnSpPr>
            <a:cxnSpLocks/>
          </p:cNvCxnSpPr>
          <p:nvPr/>
        </p:nvCxnSpPr>
        <p:spPr>
          <a:xfrm>
            <a:off x="3320716" y="4191973"/>
            <a:ext cx="5478379" cy="0"/>
          </a:xfrm>
          <a:prstGeom prst="line">
            <a:avLst/>
          </a:prstGeom>
          <a:ln w="28575">
            <a:solidFill>
              <a:srgbClr val="D81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23539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267409" y="1226350"/>
            <a:ext cx="5924591" cy="581607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5400" dirty="0">
                <a:solidFill>
                  <a:srgbClr val="0539D0"/>
                </a:solidFill>
              </a:rPr>
              <a:t>Seniors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en-US" sz="1100" dirty="0">
              <a:solidFill>
                <a:srgbClr val="0539D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5400" dirty="0">
                <a:solidFill>
                  <a:srgbClr val="0539D0"/>
                </a:solidFill>
              </a:rPr>
              <a:t>Academically on track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6000" dirty="0">
                <a:solidFill>
                  <a:srgbClr val="0539D0"/>
                </a:solidFill>
              </a:rPr>
              <a:t>Balance below $1,500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sz="6000" dirty="0">
              <a:solidFill>
                <a:srgbClr val="0539D0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en-US" sz="3200" b="1" dirty="0">
              <a:solidFill>
                <a:srgbClr val="5B6772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/>
              <a:t>Who were we dropping </a:t>
            </a:r>
            <a:br>
              <a:rPr lang="en-US" dirty="0"/>
            </a:br>
            <a:endParaRPr lang="en-US" dirty="0"/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3038742" y="4407169"/>
            <a:ext cx="10515600" cy="16942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rgbClr val="0539A6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rgbClr val="0539A6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rgbClr val="0539A6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0539A6"/>
                </a:solidFill>
                <a:latin typeface="Century Gothic" charset="0"/>
                <a:ea typeface="Century Gothic" charset="0"/>
                <a:cs typeface="Century Gothic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0539A6"/>
                </a:solidFill>
                <a:latin typeface="Century Gothic" charset="0"/>
                <a:ea typeface="Century Gothic" charset="0"/>
                <a:cs typeface="Century Gothic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3200" b="1" dirty="0">
              <a:solidFill>
                <a:srgbClr val="5B6772"/>
              </a:solidFill>
            </a:endParaRPr>
          </a:p>
        </p:txBody>
      </p:sp>
      <p:pic>
        <p:nvPicPr>
          <p:cNvPr id="6" name="20170414_MLB_Spring_Admissions_566.jpg" descr="20170414_MLB_Spring_Admissions_566.jpg">
            <a:extLst>
              <a:ext uri="{FF2B5EF4-FFF2-40B4-BE49-F238E27FC236}">
                <a16:creationId xmlns:a16="http://schemas.microsoft.com/office/drawing/2014/main" id="{9D79F94E-D570-4928-A54A-8509692602C0}"/>
              </a:ext>
            </a:extLst>
          </p:cNvPr>
          <p:cNvPicPr>
            <a:picLocks/>
          </p:cNvPicPr>
          <p:nvPr/>
        </p:nvPicPr>
        <p:blipFill>
          <a:blip r:embed="rId2"/>
          <a:srcRect l="20403" r="20403"/>
          <a:stretch>
            <a:fillRect/>
          </a:stretch>
        </p:blipFill>
        <p:spPr>
          <a:xfrm>
            <a:off x="505862" y="1104900"/>
            <a:ext cx="5119958" cy="562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5425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" r="9098" b="2828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109" y="3994443"/>
            <a:ext cx="3337791" cy="268485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914400" y="5067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BBE4FF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9288" y="585267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FFFFFF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cxnSp>
        <p:nvCxnSpPr>
          <p:cNvPr id="13" name="Straight Connector 12"/>
          <p:cNvCxnSpPr>
            <a:cxnSpLocks/>
          </p:cNvCxnSpPr>
          <p:nvPr/>
        </p:nvCxnSpPr>
        <p:spPr>
          <a:xfrm>
            <a:off x="723900" y="1355557"/>
            <a:ext cx="0" cy="0"/>
          </a:xfrm>
          <a:prstGeom prst="line">
            <a:avLst/>
          </a:prstGeom>
          <a:ln w="28575">
            <a:solidFill>
              <a:srgbClr val="D81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27248733-E299-4279-BD85-19D51D46C446}"/>
              </a:ext>
            </a:extLst>
          </p:cNvPr>
          <p:cNvSpPr/>
          <p:nvPr/>
        </p:nvSpPr>
        <p:spPr>
          <a:xfrm>
            <a:off x="379394" y="441022"/>
            <a:ext cx="7525333" cy="657821"/>
          </a:xfrm>
          <a:prstGeom prst="rect">
            <a:avLst/>
          </a:prstGeom>
          <a:solidFill>
            <a:srgbClr val="0539A6">
              <a:alpha val="96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   34,000 Students on the Atlanta campus </a:t>
            </a:r>
          </a:p>
          <a:p>
            <a:r>
              <a:rPr lang="en-US" b="1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   53,000+ Students as of 2016 with Perimeter College consolidation</a:t>
            </a:r>
          </a:p>
        </p:txBody>
      </p:sp>
    </p:spTree>
    <p:extLst>
      <p:ext uri="{BB962C8B-B14F-4D97-AF65-F5344CB8AC3E}">
        <p14:creationId xmlns:p14="http://schemas.microsoft.com/office/powerpoint/2010/main" val="4492427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383895" y="3517477"/>
            <a:ext cx="3976180" cy="526370"/>
          </a:xfrm>
        </p:spPr>
        <p:txBody>
          <a:bodyPr>
            <a:normAutofit fontScale="92500" lnSpcReduction="10000"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en-US" sz="3200" b="1" dirty="0">
              <a:solidFill>
                <a:srgbClr val="5B6772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Panther Retention Grants </a:t>
            </a:r>
            <a:br>
              <a:rPr lang="en-US" dirty="0"/>
            </a:br>
            <a:endParaRPr lang="en-US" dirty="0"/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724912" y="4003803"/>
            <a:ext cx="10515600" cy="169422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rgbClr val="0539A6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rgbClr val="0539A6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rgbClr val="0539A6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0539A6"/>
                </a:solidFill>
                <a:latin typeface="Century Gothic" charset="0"/>
                <a:ea typeface="Century Gothic" charset="0"/>
                <a:cs typeface="Century Gothic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0539A6"/>
                </a:solidFill>
                <a:latin typeface="Century Gothic" charset="0"/>
                <a:ea typeface="Century Gothic" charset="0"/>
                <a:cs typeface="Century Gothic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/>
              <a:t>Graduated:   </a:t>
            </a:r>
            <a:r>
              <a:rPr lang="en-US" sz="3200" b="1" dirty="0">
                <a:solidFill>
                  <a:srgbClr val="606060"/>
                </a:solidFill>
              </a:rPr>
              <a:t>86.5%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b="1" dirty="0">
              <a:solidFill>
                <a:srgbClr val="5B6772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/>
              <a:t>Grant Recipients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/>
              <a:t>Graduated This Year:  </a:t>
            </a:r>
            <a:r>
              <a:rPr lang="en-US" sz="3200" b="1" dirty="0">
                <a:solidFill>
                  <a:srgbClr val="5B6772"/>
                </a:solidFill>
              </a:rPr>
              <a:t>1,321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12" y="2212386"/>
            <a:ext cx="4793856" cy="11259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889" y="1614814"/>
            <a:ext cx="5626694" cy="4609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7419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ext Box 3"/>
          <p:cNvSpPr txBox="1">
            <a:spLocks noChangeArrowheads="1"/>
          </p:cNvSpPr>
          <p:nvPr/>
        </p:nvSpPr>
        <p:spPr bwMode="auto">
          <a:xfrm>
            <a:off x="2015134" y="6500813"/>
            <a:ext cx="206499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0" tIns="32145" rIns="64290" bIns="32145" anchor="ctr"/>
          <a:lstStyle/>
          <a:p>
            <a:pPr algn="r"/>
            <a:fld id="{BA6952C9-4653-4DC1-8A81-5FB1533B31CF}" type="slidenum">
              <a:rPr lang="en-US" sz="1125">
                <a:solidFill>
                  <a:srgbClr val="878787"/>
                </a:solidFill>
                <a:latin typeface="Calibri" pitchFamily="34" charset="0"/>
                <a:ea typeface="ＭＳ Ｐゴシック" charset="-128"/>
                <a:sym typeface="Calibri" pitchFamily="34" charset="0"/>
              </a:rPr>
              <a:pPr algn="r"/>
              <a:t>41</a:t>
            </a:fld>
            <a:endParaRPr lang="en-US" sz="1125" dirty="0">
              <a:solidFill>
                <a:srgbClr val="878787"/>
              </a:solidFill>
              <a:latin typeface="Calibri" pitchFamily="34" charset="0"/>
              <a:ea typeface="ＭＳ Ｐゴシック" charset="-128"/>
              <a:sym typeface="Calibri" pitchFamily="34" charset="0"/>
            </a:endParaRPr>
          </a:p>
        </p:txBody>
      </p:sp>
      <p:sp>
        <p:nvSpPr>
          <p:cNvPr id="2" name="Rectangle 4"/>
          <p:cNvSpPr>
            <a:spLocks/>
          </p:cNvSpPr>
          <p:nvPr/>
        </p:nvSpPr>
        <p:spPr bwMode="auto">
          <a:xfrm>
            <a:off x="1815333" y="1"/>
            <a:ext cx="8395022" cy="124122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tIns="0" rIns="0" bIns="0" anchor="ctr"/>
          <a:lstStyle/>
          <a:p>
            <a:pPr>
              <a:lnSpc>
                <a:spcPts val="3023"/>
              </a:lnSpc>
              <a:defRPr/>
            </a:pPr>
            <a:endParaRPr lang="en-US" sz="3094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ＭＳ Ｐゴシック" charset="-128"/>
              <a:sym typeface="Verdana" pitchFamily="34" charset="0"/>
            </a:endParaRPr>
          </a:p>
        </p:txBody>
      </p:sp>
      <p:sp>
        <p:nvSpPr>
          <p:cNvPr id="18438" name="Rectangle 5"/>
          <p:cNvSpPr>
            <a:spLocks/>
          </p:cNvSpPr>
          <p:nvPr/>
        </p:nvSpPr>
        <p:spPr bwMode="auto">
          <a:xfrm>
            <a:off x="1824262" y="1224485"/>
            <a:ext cx="8781231" cy="597173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spcBef>
                <a:spcPts val="906"/>
              </a:spcBef>
            </a:pPr>
            <a:endParaRPr lang="en-US" sz="2812" dirty="0">
              <a:solidFill>
                <a:srgbClr val="274897"/>
              </a:solidFill>
              <a:latin typeface="Verdana" pitchFamily="34" charset="0"/>
              <a:ea typeface="ＭＳ Ｐゴシック" charset="-128"/>
              <a:sym typeface="Verdana" pitchFamily="34" charset="0"/>
            </a:endParaRPr>
          </a:p>
        </p:txBody>
      </p:sp>
      <p:sp>
        <p:nvSpPr>
          <p:cNvPr id="18439" name="Rectangle 6"/>
          <p:cNvSpPr>
            <a:spLocks/>
          </p:cNvSpPr>
          <p:nvPr/>
        </p:nvSpPr>
        <p:spPr bwMode="auto">
          <a:xfrm>
            <a:off x="1824261" y="1358465"/>
            <a:ext cx="7888262" cy="1007902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  <p:txBody>
          <a:bodyPr lIns="0" tIns="0" rIns="0" bIns="0"/>
          <a:lstStyle/>
          <a:p>
            <a:pPr algn="l"/>
            <a:endParaRPr lang="en-US" sz="2391" dirty="0">
              <a:solidFill>
                <a:srgbClr val="3A6DD5"/>
              </a:solidFill>
              <a:latin typeface="Verdana" pitchFamily="34" charset="0"/>
              <a:ea typeface="ＭＳ Ｐゴシック" charset="-128"/>
              <a:sym typeface="Verdana" pitchFamily="34" charset="0"/>
            </a:endParaRPr>
          </a:p>
        </p:txBody>
      </p:sp>
      <p:sp>
        <p:nvSpPr>
          <p:cNvPr id="18440" name="Rectangle 7"/>
          <p:cNvSpPr>
            <a:spLocks/>
          </p:cNvSpPr>
          <p:nvPr/>
        </p:nvSpPr>
        <p:spPr bwMode="auto">
          <a:xfrm>
            <a:off x="1824261" y="832994"/>
            <a:ext cx="8540255" cy="4232672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spcBef>
                <a:spcPts val="1195"/>
              </a:spcBef>
              <a:buSzPct val="93000"/>
            </a:pPr>
            <a:endParaRPr lang="en-US" sz="1969" dirty="0">
              <a:solidFill>
                <a:srgbClr val="315AAD"/>
              </a:solidFill>
              <a:latin typeface="Verdana" pitchFamily="34" charset="0"/>
              <a:ea typeface="ＭＳ Ｐゴシック" charset="-128"/>
              <a:sym typeface="Verdan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288827" y="1958053"/>
            <a:ext cx="5088370" cy="3541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1000" b="1" dirty="0">
                <a:solidFill>
                  <a:srgbClr val="0539A6"/>
                </a:solidFill>
                <a:latin typeface="Calibri" panose="020F0502020204030204" pitchFamily="34" charset="0"/>
                <a:ea typeface="Calibri"/>
                <a:cs typeface="Times New Roman"/>
              </a:rPr>
              <a:t>17,000+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4000" b="1" i="1" dirty="0">
                <a:solidFill>
                  <a:srgbClr val="C00000"/>
                </a:solidFill>
                <a:latin typeface="Calibri" panose="020F0502020204030204" pitchFamily="34" charset="0"/>
                <a:ea typeface="Calibri"/>
                <a:cs typeface="Times New Roman"/>
              </a:rPr>
              <a:t>Grants awarded     since 2011</a:t>
            </a:r>
          </a:p>
        </p:txBody>
      </p:sp>
      <p:sp>
        <p:nvSpPr>
          <p:cNvPr id="3" name="Rectangle 2"/>
          <p:cNvSpPr/>
          <p:nvPr/>
        </p:nvSpPr>
        <p:spPr>
          <a:xfrm>
            <a:off x="699312" y="125512"/>
            <a:ext cx="803161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0539A6"/>
                </a:solidFill>
              </a:rPr>
              <a:t>Panther Retention Grants</a:t>
            </a:r>
            <a:endParaRPr lang="en-US" sz="4219" cap="small" dirty="0">
              <a:solidFill>
                <a:srgbClr val="0539A6"/>
              </a:solidFill>
              <a:latin typeface="Verdana" pitchFamily="34" charset="0"/>
              <a:cs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 flipH="1">
            <a:off x="2892829" y="-1464647"/>
            <a:ext cx="155171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</a:p>
          <a:p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59" y="1213573"/>
            <a:ext cx="6562247" cy="528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4628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91143" y="-64168"/>
            <a:ext cx="12416444" cy="7005295"/>
          </a:xfrm>
          <a:prstGeom prst="rect">
            <a:avLst/>
          </a:prstGeom>
          <a:solidFill>
            <a:srgbClr val="0539A6">
              <a:alpha val="96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5,760</a:t>
            </a:r>
          </a:p>
          <a:p>
            <a:pPr algn="ctr"/>
            <a:endParaRPr lang="en-US" sz="36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Students Who Dropped Out of 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Georgia State in 2010 </a:t>
            </a:r>
            <a:endParaRPr lang="en-US" sz="3600" dirty="0">
              <a:solidFill>
                <a:schemeClr val="bg1"/>
              </a:solidFill>
              <a:ea typeface="Century Gothic" charset="0"/>
              <a:cs typeface="Century Gothic" charset="0"/>
            </a:endParaRPr>
          </a:p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-914400" y="5067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cxnSp>
        <p:nvCxnSpPr>
          <p:cNvPr id="6" name="Straight Connector 5"/>
          <p:cNvCxnSpPr>
            <a:cxnSpLocks/>
          </p:cNvCxnSpPr>
          <p:nvPr/>
        </p:nvCxnSpPr>
        <p:spPr>
          <a:xfrm>
            <a:off x="3320716" y="4368436"/>
            <a:ext cx="5478379" cy="0"/>
          </a:xfrm>
          <a:prstGeom prst="line">
            <a:avLst/>
          </a:prstGeom>
          <a:ln w="28575">
            <a:solidFill>
              <a:srgbClr val="D81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1682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Advisement: GPS Advising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928" y="2087727"/>
            <a:ext cx="7192975" cy="3837948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/>
        </p:nvSpPr>
        <p:spPr>
          <a:xfrm>
            <a:off x="838200" y="1253331"/>
            <a:ext cx="10297562" cy="7641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1D274F"/>
                </a:solidFill>
              </a:rPr>
              <a:t>Predictive Analytics Project with EAB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6361643" y="2347310"/>
            <a:ext cx="0" cy="2249213"/>
          </a:xfrm>
          <a:prstGeom prst="line">
            <a:avLst/>
          </a:prstGeom>
          <a:ln w="12700">
            <a:solidFill>
              <a:srgbClr val="D6D6D6"/>
            </a:solidFill>
          </a:ln>
          <a:effectLst>
            <a:outerShdw blurRad="25400" dist="12700" dir="5400000" algn="t" rotWithShape="0">
              <a:prstClr val="black">
                <a:alpha val="24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291105" y="2357820"/>
            <a:ext cx="0" cy="567558"/>
          </a:xfrm>
          <a:prstGeom prst="line">
            <a:avLst/>
          </a:prstGeom>
          <a:ln w="12700">
            <a:solidFill>
              <a:srgbClr val="D6D6D6"/>
            </a:solidFill>
          </a:ln>
          <a:effectLst>
            <a:outerShdw blurRad="25400" dist="12700" dir="5400000" algn="t" rotWithShape="0">
              <a:prstClr val="black">
                <a:alpha val="24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659117" y="4901324"/>
            <a:ext cx="6884276" cy="0"/>
          </a:xfrm>
          <a:prstGeom prst="line">
            <a:avLst/>
          </a:prstGeom>
          <a:ln w="12700">
            <a:solidFill>
              <a:srgbClr val="D6D6D6"/>
            </a:solidFill>
          </a:ln>
          <a:effectLst>
            <a:outerShdw blurRad="25400" dist="12700" dir="5400000" algn="t" rotWithShape="0">
              <a:prstClr val="black">
                <a:alpha val="24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659117" y="3198649"/>
            <a:ext cx="3442138" cy="0"/>
          </a:xfrm>
          <a:prstGeom prst="line">
            <a:avLst/>
          </a:prstGeom>
          <a:ln w="12700">
            <a:solidFill>
              <a:srgbClr val="D6D6D6"/>
            </a:solidFill>
          </a:ln>
          <a:effectLst>
            <a:outerShdw blurRad="25400" dist="12700" dir="5400000" algn="t" rotWithShape="0">
              <a:prstClr val="black">
                <a:alpha val="24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8777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69504" y="227772"/>
            <a:ext cx="10515600" cy="620867"/>
          </a:xfrm>
        </p:spPr>
        <p:txBody>
          <a:bodyPr>
            <a:normAutofit/>
          </a:bodyPr>
          <a:lstStyle/>
          <a:p>
            <a:r>
              <a:rPr lang="en-US"/>
              <a:t>Registration Tracking </a:t>
            </a:r>
            <a:r>
              <a:rPr lang="en-US" dirty="0"/>
              <a:t>and Academic Maps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8414608"/>
              </p:ext>
            </p:extLst>
          </p:nvPr>
        </p:nvGraphicFramePr>
        <p:xfrm>
          <a:off x="649705" y="1732547"/>
          <a:ext cx="11213432" cy="50322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6067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067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460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dirty="0">
                          <a:solidFill>
                            <a:schemeClr val="tx1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SEMESTER 1</a:t>
                      </a:r>
                    </a:p>
                  </a:txBody>
                  <a:tcPr marL="86613" marR="86613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677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dirty="0">
                          <a:solidFill>
                            <a:schemeClr val="tx1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SEMESTER 2</a:t>
                      </a:r>
                    </a:p>
                  </a:txBody>
                  <a:tcPr marL="86613" marR="86613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677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6779">
                <a:tc>
                  <a:txBody>
                    <a:bodyPr/>
                    <a:lstStyle/>
                    <a:p>
                      <a:pPr marL="11557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bg1">
                            <a:lumMod val="50000"/>
                          </a:schemeClr>
                        </a:buClr>
                      </a:pPr>
                      <a:endParaRPr lang="en-US" sz="1200" b="0" i="0" dirty="0">
                        <a:solidFill>
                          <a:srgbClr val="5B6772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86613" marR="86613" marT="0" marB="0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bg1">
                            <a:lumMod val="50000"/>
                          </a:schemeClr>
                        </a:buClr>
                        <a:buFont typeface="Symbol" charset="2"/>
                        <a:buChar char=""/>
                      </a:pPr>
                      <a:endParaRPr lang="en-US" sz="1200" b="0" i="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86613" marR="86613" marT="0" marB="0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56169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rgbClr val="0539A6"/>
                        </a:buClr>
                        <a:buFont typeface="Symbol" charset="2"/>
                        <a:buChar char=""/>
                      </a:pPr>
                      <a:r>
                        <a:rPr lang="en-US" sz="1200" b="0" i="0" dirty="0">
                          <a:solidFill>
                            <a:srgbClr val="0539A6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Complete 1 of ENGL 1101, ENGL 1102 or ENGL 1103 (C or Better)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rgbClr val="0539A6"/>
                        </a:buClr>
                        <a:buFont typeface="Symbol" charset="2"/>
                        <a:buChar char=""/>
                      </a:pPr>
                      <a:r>
                        <a:rPr lang="en-US" sz="1200" b="0" i="0" dirty="0">
                          <a:solidFill>
                            <a:srgbClr val="0539A6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Complete MATH 1113 or Higher (B- or Better) 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539A6"/>
                        </a:buClr>
                        <a:buFont typeface="Symbol" charset="2"/>
                        <a:buChar char=""/>
                      </a:pPr>
                      <a:r>
                        <a:rPr lang="en-US" sz="1200" b="0" i="0" dirty="0">
                          <a:solidFill>
                            <a:srgbClr val="0539A6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Complete CHEM 1211K (B- or Better) </a:t>
                      </a:r>
                    </a:p>
                    <a:p>
                      <a:pPr marL="11557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bg1">
                            <a:lumMod val="50000"/>
                          </a:schemeClr>
                        </a:buClr>
                      </a:pPr>
                      <a:r>
                        <a:rPr lang="en-US" sz="1200" b="0" i="0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 </a:t>
                      </a:r>
                    </a:p>
                  </a:txBody>
                  <a:tcPr marL="86613" marR="86613" marT="0" marB="0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rgbClr val="0539A6"/>
                        </a:buClr>
                        <a:buFont typeface="Symbol" charset="2"/>
                        <a:buChar char=""/>
                      </a:pPr>
                      <a:r>
                        <a:rPr lang="en-US" sz="1200" b="0" i="0" dirty="0">
                          <a:solidFill>
                            <a:srgbClr val="0539A6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Complete ENGL 1102 or 1103 (C or Better)  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rgbClr val="0539A6"/>
                        </a:buClr>
                        <a:buFont typeface="Symbol" charset="2"/>
                        <a:buChar char=""/>
                      </a:pPr>
                      <a:r>
                        <a:rPr lang="en-US" sz="1200" b="0" i="0" dirty="0">
                          <a:solidFill>
                            <a:srgbClr val="0539A6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Complete MATH 2211 or Higher (B- or Better)  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rgbClr val="0539A6"/>
                        </a:buClr>
                        <a:buFont typeface="Symbol" charset="2"/>
                        <a:buChar char=""/>
                      </a:pPr>
                      <a:r>
                        <a:rPr lang="en-US" sz="1200" b="0" i="0" dirty="0">
                          <a:solidFill>
                            <a:srgbClr val="0539A6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Complete CHEM 1212K  (B- or Better) 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539A6"/>
                        </a:buClr>
                        <a:buFont typeface="Symbol" charset="2"/>
                        <a:buChar char=""/>
                      </a:pPr>
                      <a:r>
                        <a:rPr lang="en-US" sz="1200" b="0" i="0" dirty="0">
                          <a:solidFill>
                            <a:srgbClr val="0539A6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Maintain a cumulative GPA of 2.25 or Better</a:t>
                      </a:r>
                    </a:p>
                  </a:txBody>
                  <a:tcPr marL="86613" marR="86613" marT="0" marB="0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460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dirty="0">
                          <a:solidFill>
                            <a:schemeClr val="tx1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SEMESTER 3</a:t>
                      </a:r>
                    </a:p>
                  </a:txBody>
                  <a:tcPr marL="86613" marR="86613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677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dirty="0">
                          <a:solidFill>
                            <a:schemeClr val="tx1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SEMESTER 4</a:t>
                      </a:r>
                    </a:p>
                  </a:txBody>
                  <a:tcPr marL="86613" marR="86613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677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6779">
                <a:tc>
                  <a:txBody>
                    <a:bodyPr/>
                    <a:lstStyle/>
                    <a:p>
                      <a:pPr marL="11557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bg1">
                            <a:lumMod val="50000"/>
                          </a:schemeClr>
                        </a:buClr>
                      </a:pPr>
                      <a:endParaRPr lang="en-US" sz="1200" b="0" i="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86613" marR="86613" marT="0" marB="0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bg1">
                            <a:lumMod val="50000"/>
                          </a:schemeClr>
                        </a:buClr>
                        <a:buFont typeface="Symbol" charset="2"/>
                        <a:buChar char=""/>
                      </a:pPr>
                      <a:endParaRPr lang="en-US" sz="1200" b="0" i="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86613" marR="86613" marT="0" marB="0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99596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rgbClr val="0539A6"/>
                        </a:buClr>
                        <a:buFont typeface="Symbol" charset="2"/>
                        <a:buChar char=""/>
                      </a:pPr>
                      <a:r>
                        <a:rPr lang="en-US" sz="1200" b="0" i="0" dirty="0">
                          <a:solidFill>
                            <a:srgbClr val="0539A6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Complete CHEM 2400 (B- or Better)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rgbClr val="0539A6"/>
                        </a:buClr>
                        <a:buFont typeface="Symbol" charset="2"/>
                        <a:buChar char=""/>
                      </a:pPr>
                      <a:r>
                        <a:rPr lang="en-US" sz="1200" b="0" i="0" dirty="0">
                          <a:solidFill>
                            <a:srgbClr val="0539A6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Complete MATH 2212 (C or better)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539A6"/>
                        </a:buClr>
                        <a:buFont typeface="Symbol" charset="2"/>
                        <a:buChar char=""/>
                      </a:pPr>
                      <a:r>
                        <a:rPr lang="en-US" sz="1200" b="0" i="0" dirty="0">
                          <a:solidFill>
                            <a:srgbClr val="0539A6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Complete PHY 2211k (C or better) </a:t>
                      </a:r>
                    </a:p>
                    <a:p>
                      <a:pPr marL="11557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rgbClr val="0539A6"/>
                        </a:buClr>
                      </a:pPr>
                      <a:r>
                        <a:rPr lang="en-US" sz="1200" b="0" i="0" dirty="0">
                          <a:solidFill>
                            <a:srgbClr val="0539A6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 </a:t>
                      </a:r>
                    </a:p>
                  </a:txBody>
                  <a:tcPr marL="86613" marR="86613" marT="0" marB="0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rgbClr val="0539A6"/>
                        </a:buClr>
                        <a:buFont typeface="Symbol" charset="2"/>
                        <a:buChar char=""/>
                      </a:pPr>
                      <a:r>
                        <a:rPr lang="en-US" sz="1200" b="0" i="0" dirty="0">
                          <a:solidFill>
                            <a:srgbClr val="0539A6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Complete CHEM 3410 (C or better) 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rgbClr val="0539A6"/>
                        </a:buClr>
                        <a:buFont typeface="Symbol" charset="2"/>
                        <a:buChar char=""/>
                      </a:pPr>
                      <a:r>
                        <a:rPr lang="en-US" sz="1200" b="0" i="0" dirty="0">
                          <a:solidFill>
                            <a:srgbClr val="0539A6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PHY 2212k ( B- or Better) (C or better) 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539A6"/>
                        </a:buClr>
                        <a:buFont typeface="Symbol" charset="2"/>
                        <a:buChar char=""/>
                      </a:pPr>
                      <a:r>
                        <a:rPr lang="en-US" sz="1200" b="0" i="0" dirty="0">
                          <a:solidFill>
                            <a:srgbClr val="0539A6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Maintain a cumulative GPA of 2.25 or Better</a:t>
                      </a:r>
                    </a:p>
                  </a:txBody>
                  <a:tcPr marL="86613" marR="86613" marT="0" marB="0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594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dirty="0">
                          <a:solidFill>
                            <a:schemeClr val="tx1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SEMESTER 5</a:t>
                      </a:r>
                    </a:p>
                  </a:txBody>
                  <a:tcPr marL="86613" marR="86613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677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dirty="0">
                          <a:solidFill>
                            <a:schemeClr val="tx1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SEMESTER 6</a:t>
                      </a:r>
                    </a:p>
                  </a:txBody>
                  <a:tcPr marL="86613" marR="86613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677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6779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Symbol" charset="2"/>
                        <a:buChar char=""/>
                      </a:pPr>
                      <a:endParaRPr lang="en-US" sz="1200" b="0" i="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86613" marR="86613" marT="0" marB="0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Symbol" charset="2"/>
                        <a:buChar char=""/>
                      </a:pPr>
                      <a:endParaRPr lang="en-US" sz="1200" b="0" i="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86613" marR="86613" marT="0" marB="0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07048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rgbClr val="0539A6"/>
                        </a:buClr>
                        <a:buFont typeface="Symbol" charset="2"/>
                        <a:buChar char=""/>
                      </a:pPr>
                      <a:r>
                        <a:rPr lang="en-US" sz="1200" b="0" i="0" dirty="0">
                          <a:solidFill>
                            <a:srgbClr val="0539A6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Complete CHEM 4000 with a C or Better 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rgbClr val="0539A6"/>
                        </a:buClr>
                        <a:buFont typeface="Symbol" charset="2"/>
                        <a:buChar char=""/>
                      </a:pPr>
                      <a:r>
                        <a:rPr lang="en-US" sz="1200" b="0" i="0" dirty="0">
                          <a:solidFill>
                            <a:srgbClr val="0539A6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Complete CHEM 4110 with a C or Better </a:t>
                      </a:r>
                    </a:p>
                  </a:txBody>
                  <a:tcPr marL="86613" marR="86613" marT="0" marB="0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rgbClr val="0539A6"/>
                        </a:buClr>
                        <a:buFont typeface="Symbol" charset="2"/>
                        <a:buChar char=""/>
                      </a:pPr>
                      <a:r>
                        <a:rPr lang="en-US" sz="1200" b="0" i="0" dirty="0">
                          <a:solidFill>
                            <a:srgbClr val="0539A6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Complete CHEM 4010 with a C or Better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rgbClr val="0539A6"/>
                        </a:buClr>
                        <a:buFont typeface="Symbol" charset="2"/>
                        <a:buChar char=""/>
                      </a:pPr>
                      <a:r>
                        <a:rPr lang="en-US" sz="1200" b="0" i="0" dirty="0">
                          <a:solidFill>
                            <a:srgbClr val="0539A6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Complete CHEM 4120 with a C or Better  </a:t>
                      </a:r>
                    </a:p>
                  </a:txBody>
                  <a:tcPr marL="86613" marR="86613" marT="0" marB="0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594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dirty="0">
                          <a:solidFill>
                            <a:schemeClr val="tx1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SEMESTER 7</a:t>
                      </a:r>
                    </a:p>
                  </a:txBody>
                  <a:tcPr marL="86613" marR="86613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677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dirty="0">
                          <a:solidFill>
                            <a:schemeClr val="tx1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SEMESTER 8</a:t>
                      </a:r>
                    </a:p>
                  </a:txBody>
                  <a:tcPr marL="86613" marR="86613"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677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6779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charset="2"/>
                        <a:buChar char=""/>
                      </a:pPr>
                      <a:endParaRPr lang="en-US" sz="1200" b="0" i="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86613" marR="86613" marT="0" marB="0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charset="2"/>
                        <a:buChar char=""/>
                      </a:pPr>
                      <a:endParaRPr lang="en-US" sz="1200" b="0" i="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86613" marR="86613" marT="0" marB="0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6662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539A6"/>
                        </a:buClr>
                        <a:buFont typeface="Symbol" charset="2"/>
                        <a:buChar char=""/>
                      </a:pPr>
                      <a:r>
                        <a:rPr lang="en-US" sz="1200" b="0" i="0" dirty="0">
                          <a:solidFill>
                            <a:srgbClr val="0539A6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Complete CHEM 4160 with a B- or better</a:t>
                      </a:r>
                    </a:p>
                  </a:txBody>
                  <a:tcPr marL="86613" marR="86613" marT="0" marB="0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539A6"/>
                        </a:buClr>
                        <a:buFont typeface="Symbol" charset="2"/>
                        <a:buChar char=""/>
                      </a:pPr>
                      <a:r>
                        <a:rPr lang="en-US" sz="1200" b="0" i="0" dirty="0">
                          <a:solidFill>
                            <a:srgbClr val="0539A6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Complete CHEM 4190 with a C or Better </a:t>
                      </a:r>
                    </a:p>
                  </a:txBody>
                  <a:tcPr marL="86613" marR="86613" marT="0" marB="0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F6998191-F3EE-4F10-B8B5-4550BFB838B5}"/>
              </a:ext>
            </a:extLst>
          </p:cNvPr>
          <p:cNvSpPr/>
          <p:nvPr/>
        </p:nvSpPr>
        <p:spPr>
          <a:xfrm>
            <a:off x="569738" y="1065207"/>
            <a:ext cx="26349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606060"/>
                </a:solidFill>
              </a:rPr>
              <a:t>B.S. in Chemistry</a:t>
            </a:r>
          </a:p>
        </p:txBody>
      </p:sp>
    </p:spTree>
    <p:extLst>
      <p:ext uri="{BB962C8B-B14F-4D97-AF65-F5344CB8AC3E}">
        <p14:creationId xmlns:p14="http://schemas.microsoft.com/office/powerpoint/2010/main" val="16869794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18800" y="181622"/>
            <a:ext cx="10515600" cy="620867"/>
          </a:xfrm>
        </p:spPr>
        <p:txBody>
          <a:bodyPr/>
          <a:lstStyle/>
          <a:p>
            <a:r>
              <a:rPr lang="en-US" dirty="0"/>
              <a:t>Performance in ‘Marker’ Courses</a:t>
            </a:r>
          </a:p>
        </p:txBody>
      </p:sp>
      <p:graphicFrame>
        <p:nvGraphicFramePr>
          <p:cNvPr id="5" name="Content Placeholder 3"/>
          <p:cNvGraphicFramePr>
            <a:graphicFrameLocks/>
          </p:cNvGraphicFramePr>
          <p:nvPr/>
        </p:nvGraphicFramePr>
        <p:xfrm>
          <a:off x="505862" y="2259998"/>
          <a:ext cx="3555150" cy="4367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515361" y="1508805"/>
            <a:ext cx="71465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0539A6"/>
                </a:solidFill>
                <a:latin typeface="Century Gothic" charset="0"/>
                <a:ea typeface="Century Gothic" charset="0"/>
                <a:cs typeface="Century Gothic" charset="0"/>
                <a:sym typeface="Verdana" pitchFamily="34" charset="0"/>
              </a:rPr>
              <a:t>Graduation Rate in Major by Introductory Course Grade</a:t>
            </a:r>
            <a:endParaRPr lang="en-US" dirty="0">
              <a:solidFill>
                <a:srgbClr val="0539A6"/>
              </a:solidFill>
              <a:latin typeface="Century Gothic" charset="0"/>
              <a:ea typeface="Century Gothic" charset="0"/>
              <a:cs typeface="Century Gothic" charset="0"/>
              <a:sym typeface="Verdana" pitchFamily="34" charset="0"/>
            </a:endParaRPr>
          </a:p>
        </p:txBody>
      </p:sp>
      <p:graphicFrame>
        <p:nvGraphicFramePr>
          <p:cNvPr id="9" name="Content Placeholder 3"/>
          <p:cNvGraphicFramePr>
            <a:graphicFrameLocks/>
          </p:cNvGraphicFramePr>
          <p:nvPr/>
        </p:nvGraphicFramePr>
        <p:xfrm>
          <a:off x="4261114" y="2289306"/>
          <a:ext cx="3555150" cy="4367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Content Placeholder 3"/>
          <p:cNvGraphicFramePr>
            <a:graphicFrameLocks/>
          </p:cNvGraphicFramePr>
          <p:nvPr/>
        </p:nvGraphicFramePr>
        <p:xfrm>
          <a:off x="8016366" y="2289306"/>
          <a:ext cx="3555150" cy="4367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12" name="Straight Connector 11"/>
          <p:cNvCxnSpPr/>
          <p:nvPr/>
        </p:nvCxnSpPr>
        <p:spPr>
          <a:xfrm>
            <a:off x="2283438" y="3948490"/>
            <a:ext cx="272192" cy="785446"/>
          </a:xfrm>
          <a:prstGeom prst="line">
            <a:avLst/>
          </a:prstGeom>
          <a:ln w="127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023100" y="3701937"/>
            <a:ext cx="289777" cy="1483339"/>
          </a:xfrm>
          <a:prstGeom prst="line">
            <a:avLst/>
          </a:prstGeom>
          <a:ln w="127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9793941" y="4341213"/>
            <a:ext cx="276182" cy="1213340"/>
          </a:xfrm>
          <a:prstGeom prst="line">
            <a:avLst/>
          </a:prstGeom>
          <a:ln w="127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0814593" y="5934535"/>
            <a:ext cx="439615" cy="0"/>
          </a:xfrm>
          <a:prstGeom prst="line">
            <a:avLst/>
          </a:prstGeom>
          <a:ln w="19050">
            <a:solidFill>
              <a:srgbClr val="0539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43067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133495" y="2051827"/>
            <a:ext cx="5977051" cy="2798954"/>
          </a:xfrm>
          <a:prstGeom prst="rect">
            <a:avLst/>
          </a:prstGeom>
          <a:solidFill>
            <a:srgbClr val="0539A6">
              <a:alpha val="96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-914400" y="5067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21562" y="2362740"/>
            <a:ext cx="669949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30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51,545</a:t>
            </a:r>
          </a:p>
        </p:txBody>
      </p:sp>
      <p:pic>
        <p:nvPicPr>
          <p:cNvPr id="2050" name="Picture 2" descr="Image result for Georgia State Students pic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9881" y="-42308"/>
            <a:ext cx="12841881" cy="718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08753" y="3898669"/>
            <a:ext cx="4866042" cy="1808266"/>
          </a:xfrm>
          <a:prstGeom prst="rect">
            <a:avLst/>
          </a:prstGeom>
          <a:solidFill>
            <a:srgbClr val="0539A6">
              <a:alpha val="96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-141186" y="3826132"/>
            <a:ext cx="541264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120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60,128</a:t>
            </a:r>
          </a:p>
        </p:txBody>
      </p:sp>
    </p:spTree>
    <p:extLst>
      <p:ext uri="{BB962C8B-B14F-4D97-AF65-F5344CB8AC3E}">
        <p14:creationId xmlns:p14="http://schemas.microsoft.com/office/powerpoint/2010/main" val="28092844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Increased Retention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697077" y="770449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8" name="Content Placeholder 13"/>
          <p:cNvGraphicFramePr>
            <a:graphicFrameLocks noGrp="1"/>
          </p:cNvGraphicFramePr>
          <p:nvPr>
            <p:ph idx="1"/>
          </p:nvPr>
        </p:nvGraphicFramePr>
        <p:xfrm>
          <a:off x="81023" y="1508805"/>
          <a:ext cx="13588678" cy="57626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1625847" y="1508805"/>
            <a:ext cx="502733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539A6"/>
                </a:solidFill>
                <a:latin typeface="Century Gothic" charset="0"/>
                <a:ea typeface="Century Gothic" charset="0"/>
                <a:cs typeface="Century Gothic" charset="0"/>
                <a:sym typeface="Verdana" pitchFamily="34" charset="0"/>
              </a:rPr>
              <a:t>Increased Average First Term Retention</a:t>
            </a:r>
          </a:p>
          <a:p>
            <a:r>
              <a:rPr lang="en-US" dirty="0">
                <a:solidFill>
                  <a:srgbClr val="5B6772"/>
                </a:solidFill>
                <a:latin typeface="Century Gothic" charset="0"/>
                <a:ea typeface="Century Gothic" charset="0"/>
                <a:cs typeface="Century Gothic" charset="0"/>
                <a:sym typeface="Verdana" pitchFamily="34" charset="0"/>
              </a:rPr>
              <a:t>Fall to Spring Retention</a:t>
            </a:r>
            <a:endParaRPr lang="en-US" dirty="0">
              <a:solidFill>
                <a:srgbClr val="0539A6"/>
              </a:solidFill>
              <a:latin typeface="Century Gothic" charset="0"/>
              <a:ea typeface="Century Gothic" charset="0"/>
              <a:cs typeface="Century Gothic" charset="0"/>
              <a:sym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41536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502534" y="1780248"/>
          <a:ext cx="6845033" cy="47662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05862" y="252212"/>
            <a:ext cx="10515600" cy="620867"/>
          </a:xfrm>
        </p:spPr>
        <p:txBody>
          <a:bodyPr>
            <a:noAutofit/>
          </a:bodyPr>
          <a:lstStyle/>
          <a:p>
            <a:r>
              <a:rPr lang="en-US" sz="3400" dirty="0"/>
              <a:t>Results: Decline in Time to Degree</a:t>
            </a:r>
          </a:p>
        </p:txBody>
      </p:sp>
      <p:sp>
        <p:nvSpPr>
          <p:cNvPr id="2" name="AutoShape 2" descr="Image result for georgia state student pic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4" descr="Image result for georgia state student pics"/>
          <p:cNvSpPr>
            <a:spLocks noChangeAspect="1" noChangeArrowheads="1"/>
          </p:cNvSpPr>
          <p:nvPr/>
        </p:nvSpPr>
        <p:spPr bwMode="auto">
          <a:xfrm>
            <a:off x="0" y="7937"/>
            <a:ext cx="155576" cy="301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6" descr="Image result for georgia state student pics"/>
          <p:cNvSpPr>
            <a:spLocks noChangeAspect="1" noChangeArrowheads="1"/>
          </p:cNvSpPr>
          <p:nvPr/>
        </p:nvSpPr>
        <p:spPr bwMode="auto">
          <a:xfrm flipH="1">
            <a:off x="155574" y="7938"/>
            <a:ext cx="152401" cy="152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" name="Picture 6" descr="http://admissions.gsu.edu/files/2013/04/20120112MLB_SlideShow_287PS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406" y="1391133"/>
            <a:ext cx="3057023" cy="515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20264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ext Box 3"/>
          <p:cNvSpPr txBox="1">
            <a:spLocks noChangeArrowheads="1"/>
          </p:cNvSpPr>
          <p:nvPr/>
        </p:nvSpPr>
        <p:spPr bwMode="auto">
          <a:xfrm>
            <a:off x="2015134" y="6500813"/>
            <a:ext cx="206499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0" tIns="32145" rIns="64290" bIns="32145" anchor="ctr"/>
          <a:lstStyle/>
          <a:p>
            <a:pPr algn="r"/>
            <a:fld id="{BA6952C9-4653-4DC1-8A81-5FB1533B31CF}" type="slidenum">
              <a:rPr lang="en-US" sz="1125">
                <a:solidFill>
                  <a:srgbClr val="878787"/>
                </a:solidFill>
                <a:latin typeface="Calibri" pitchFamily="34" charset="0"/>
                <a:ea typeface="ＭＳ Ｐゴシック" charset="-128"/>
                <a:sym typeface="Calibri" pitchFamily="34" charset="0"/>
              </a:rPr>
              <a:pPr algn="r"/>
              <a:t>49</a:t>
            </a:fld>
            <a:endParaRPr lang="en-US" sz="1125" dirty="0">
              <a:solidFill>
                <a:srgbClr val="878787"/>
              </a:solidFill>
              <a:latin typeface="Calibri" pitchFamily="34" charset="0"/>
              <a:ea typeface="ＭＳ Ｐゴシック" charset="-128"/>
              <a:sym typeface="Calibri" pitchFamily="34" charset="0"/>
            </a:endParaRPr>
          </a:p>
        </p:txBody>
      </p:sp>
      <p:sp>
        <p:nvSpPr>
          <p:cNvPr id="2" name="Rectangle 4"/>
          <p:cNvSpPr>
            <a:spLocks/>
          </p:cNvSpPr>
          <p:nvPr/>
        </p:nvSpPr>
        <p:spPr bwMode="auto">
          <a:xfrm>
            <a:off x="1815333" y="1"/>
            <a:ext cx="8395022" cy="124122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tIns="0" rIns="0" bIns="0" anchor="ctr"/>
          <a:lstStyle/>
          <a:p>
            <a:pPr>
              <a:lnSpc>
                <a:spcPts val="3023"/>
              </a:lnSpc>
              <a:defRPr/>
            </a:pPr>
            <a:endParaRPr lang="en-US" sz="3094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ＭＳ Ｐゴシック" charset="-128"/>
              <a:sym typeface="Verdana" pitchFamily="34" charset="0"/>
            </a:endParaRPr>
          </a:p>
        </p:txBody>
      </p:sp>
      <p:sp>
        <p:nvSpPr>
          <p:cNvPr id="18438" name="Rectangle 5"/>
          <p:cNvSpPr>
            <a:spLocks/>
          </p:cNvSpPr>
          <p:nvPr/>
        </p:nvSpPr>
        <p:spPr bwMode="auto">
          <a:xfrm>
            <a:off x="1824262" y="1224485"/>
            <a:ext cx="8781231" cy="597173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spcBef>
                <a:spcPts val="906"/>
              </a:spcBef>
            </a:pPr>
            <a:endParaRPr lang="en-US" sz="2812" dirty="0">
              <a:solidFill>
                <a:srgbClr val="274897"/>
              </a:solidFill>
              <a:latin typeface="Verdana" pitchFamily="34" charset="0"/>
              <a:ea typeface="ＭＳ Ｐゴシック" charset="-128"/>
              <a:sym typeface="Verdana" pitchFamily="34" charset="0"/>
            </a:endParaRPr>
          </a:p>
        </p:txBody>
      </p:sp>
      <p:sp>
        <p:nvSpPr>
          <p:cNvPr id="18439" name="Rectangle 6"/>
          <p:cNvSpPr>
            <a:spLocks/>
          </p:cNvSpPr>
          <p:nvPr/>
        </p:nvSpPr>
        <p:spPr bwMode="auto">
          <a:xfrm>
            <a:off x="1824261" y="1358465"/>
            <a:ext cx="7888262" cy="1007902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  <p:txBody>
          <a:bodyPr lIns="0" tIns="0" rIns="0" bIns="0"/>
          <a:lstStyle/>
          <a:p>
            <a:pPr algn="l"/>
            <a:endParaRPr lang="en-US" sz="2391" dirty="0">
              <a:solidFill>
                <a:srgbClr val="3A6DD5"/>
              </a:solidFill>
              <a:latin typeface="Verdana" pitchFamily="34" charset="0"/>
              <a:ea typeface="ＭＳ Ｐゴシック" charset="-128"/>
              <a:sym typeface="Verdana" pitchFamily="34" charset="0"/>
            </a:endParaRPr>
          </a:p>
        </p:txBody>
      </p:sp>
      <p:sp>
        <p:nvSpPr>
          <p:cNvPr id="18440" name="Rectangle 7"/>
          <p:cNvSpPr>
            <a:spLocks/>
          </p:cNvSpPr>
          <p:nvPr/>
        </p:nvSpPr>
        <p:spPr bwMode="auto">
          <a:xfrm>
            <a:off x="1824261" y="832994"/>
            <a:ext cx="8540255" cy="4232672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spcBef>
                <a:spcPts val="1195"/>
              </a:spcBef>
              <a:buSzPct val="93000"/>
            </a:pPr>
            <a:endParaRPr lang="en-US" sz="1969" dirty="0">
              <a:solidFill>
                <a:srgbClr val="315AAD"/>
              </a:solidFill>
              <a:latin typeface="Verdana" pitchFamily="34" charset="0"/>
              <a:ea typeface="ＭＳ Ｐゴシック" charset="-128"/>
              <a:sym typeface="Verdan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96211" y="1884919"/>
            <a:ext cx="7406640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9600" b="1" dirty="0">
                <a:solidFill>
                  <a:srgbClr val="0539A6"/>
                </a:solidFill>
                <a:latin typeface="Calibri" panose="020F0502020204030204" pitchFamily="34" charset="0"/>
                <a:ea typeface="Calibri"/>
                <a:cs typeface="Times New Roman"/>
              </a:rPr>
              <a:t>$18 million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b="1" i="1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Times New Roman"/>
              </a:rPr>
              <a:t>Savings to the Class of 2019 in tuition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b="1" i="1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Times New Roman"/>
              </a:rPr>
              <a:t>and fees when compared to the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b="1" i="1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Times New Roman"/>
              </a:rPr>
              <a:t>Class of 2012</a:t>
            </a:r>
          </a:p>
        </p:txBody>
      </p:sp>
      <p:sp>
        <p:nvSpPr>
          <p:cNvPr id="3" name="Rectangle 2"/>
          <p:cNvSpPr/>
          <p:nvPr/>
        </p:nvSpPr>
        <p:spPr>
          <a:xfrm>
            <a:off x="699312" y="125512"/>
            <a:ext cx="803161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0539A6"/>
                </a:solidFill>
              </a:rPr>
              <a:t>ROI for Students</a:t>
            </a:r>
            <a:endParaRPr lang="en-US" sz="4219" cap="small" dirty="0">
              <a:solidFill>
                <a:srgbClr val="0539A6"/>
              </a:solidFill>
              <a:latin typeface="Verdana" pitchFamily="34" charset="0"/>
              <a:cs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 flipH="1">
            <a:off x="2892829" y="-1464647"/>
            <a:ext cx="155171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</a:p>
          <a:p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42D20A-CEB8-4657-862A-152AFD3E31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098" y="1551714"/>
            <a:ext cx="5289461" cy="473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4147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113784-5F74-45F9-AF18-C3F72479ABD3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4104" name="Picture 8" descr="http://images.nationalgeographic.com/wpf/media-live/photos/000/037/cache/atlanta-walkingtour-sweet-auburn_3794_600x4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90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0" descr="Image result for auburn Ave pics"/>
          <p:cNvSpPr>
            <a:spLocks noChangeAspect="1" noChangeArrowheads="1"/>
          </p:cNvSpPr>
          <p:nvPr/>
        </p:nvSpPr>
        <p:spPr bwMode="auto">
          <a:xfrm>
            <a:off x="1633388" y="-101575"/>
            <a:ext cx="214313" cy="21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4294" tIns="32147" rIns="64294" bIns="32147" numCol="1" anchor="t" anchorCtr="0" compatLnSpc="1">
            <a:prstTxWarp prst="textNoShape">
              <a:avLst/>
            </a:prstTxWarp>
          </a:bodyPr>
          <a:lstStyle/>
          <a:p>
            <a:endParaRPr lang="en-US" sz="1266"/>
          </a:p>
        </p:txBody>
      </p:sp>
      <p:pic>
        <p:nvPicPr>
          <p:cNvPr id="7" name="Picture 6" descr="http://a.abcnews.go.com/images/US/gty_martin_luther_king_jr_ll_130115_wmai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34" y="4303636"/>
            <a:ext cx="3357333" cy="2514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projectaccesstfam.org/uploads/6/2/3/9/62398151/382539_ori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771" y="4086745"/>
            <a:ext cx="3014483" cy="2514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http://www.thekingcenter.org/sites/default/files/styles/mixed_media_slideshow/public/3rd%20King%20Family%20Home.JPG?itok=8NxNj-H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2108" y="646138"/>
            <a:ext cx="3014608" cy="2263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0F791C-579E-40A1-B5C3-F90175334F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4486" y="2070266"/>
            <a:ext cx="2064163" cy="20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86482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Confounding Expectations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6391437" y="6265138"/>
            <a:ext cx="4511181" cy="0"/>
          </a:xfrm>
          <a:prstGeom prst="line">
            <a:avLst/>
          </a:prstGeom>
          <a:ln w="12700">
            <a:solidFill>
              <a:srgbClr val="D6D6D6"/>
            </a:solidFill>
          </a:ln>
          <a:effectLst>
            <a:outerShdw blurRad="25400" dist="12700" dir="5400000" algn="t" rotWithShape="0">
              <a:prstClr val="black">
                <a:alpha val="24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375268" y="1910282"/>
            <a:ext cx="0" cy="1189777"/>
          </a:xfrm>
          <a:prstGeom prst="line">
            <a:avLst/>
          </a:prstGeom>
          <a:ln w="12700">
            <a:solidFill>
              <a:srgbClr val="D6D6D6"/>
            </a:solidFill>
          </a:ln>
          <a:effectLst>
            <a:outerShdw blurRad="25400" dist="12700" dir="5400000" algn="t" rotWithShape="0">
              <a:prstClr val="black">
                <a:alpha val="24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5603086" y="1451542"/>
            <a:ext cx="672471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en-US" b="1" dirty="0"/>
          </a:p>
          <a:p>
            <a:r>
              <a:rPr lang="en-US" sz="4800" dirty="0">
                <a:solidFill>
                  <a:srgbClr val="0539A6"/>
                </a:solidFill>
              </a:rPr>
              <a:t>STEM Degrees Conferred</a:t>
            </a:r>
          </a:p>
          <a:p>
            <a:r>
              <a:rPr lang="en-US" sz="4800" dirty="0">
                <a:solidFill>
                  <a:srgbClr val="0539A6"/>
                </a:solidFill>
              </a:rPr>
              <a:t>    Since 2011 </a:t>
            </a:r>
            <a:r>
              <a:rPr lang="en-US" sz="2000" dirty="0">
                <a:solidFill>
                  <a:srgbClr val="0539A6"/>
                </a:solidFill>
              </a:rPr>
              <a:t>(with enrollment change)</a:t>
            </a:r>
          </a:p>
          <a:p>
            <a:endParaRPr lang="en-US" dirty="0">
              <a:solidFill>
                <a:srgbClr val="5B6772"/>
              </a:solidFill>
            </a:endParaRPr>
          </a:p>
          <a:p>
            <a:r>
              <a:rPr lang="en-US" sz="4800" dirty="0">
                <a:solidFill>
                  <a:srgbClr val="5B6772"/>
                </a:solidFill>
              </a:rPr>
              <a:t>Black			</a:t>
            </a:r>
            <a:r>
              <a:rPr lang="en-US" sz="4800" b="1" dirty="0">
                <a:solidFill>
                  <a:srgbClr val="D81E00"/>
                </a:solidFill>
              </a:rPr>
              <a:t>+167% </a:t>
            </a:r>
            <a:r>
              <a:rPr lang="en-US" sz="2000" dirty="0">
                <a:solidFill>
                  <a:srgbClr val="0539A6"/>
                </a:solidFill>
              </a:rPr>
              <a:t>(50%)</a:t>
            </a:r>
            <a:endParaRPr lang="en-US" sz="2000" b="1" dirty="0">
              <a:solidFill>
                <a:srgbClr val="D81E00"/>
              </a:solidFill>
            </a:endParaRPr>
          </a:p>
          <a:p>
            <a:endParaRPr lang="en-US" sz="1400" b="1" dirty="0">
              <a:solidFill>
                <a:srgbClr val="D81E00"/>
              </a:solidFill>
            </a:endParaRPr>
          </a:p>
          <a:p>
            <a:r>
              <a:rPr lang="en-US" sz="4800" dirty="0">
                <a:solidFill>
                  <a:srgbClr val="5B6772"/>
                </a:solidFill>
              </a:rPr>
              <a:t>Black Male 	</a:t>
            </a:r>
            <a:r>
              <a:rPr lang="en-US" sz="4800" b="1" dirty="0">
                <a:solidFill>
                  <a:srgbClr val="D81E00"/>
                </a:solidFill>
              </a:rPr>
              <a:t>+221% </a:t>
            </a:r>
            <a:r>
              <a:rPr lang="en-US" sz="2000" dirty="0">
                <a:solidFill>
                  <a:srgbClr val="0539A6"/>
                </a:solidFill>
              </a:rPr>
              <a:t>(54%)</a:t>
            </a:r>
            <a:endParaRPr lang="en-US" sz="2000" b="1" dirty="0">
              <a:solidFill>
                <a:srgbClr val="5B6772"/>
              </a:solidFill>
            </a:endParaRPr>
          </a:p>
          <a:p>
            <a:endParaRPr lang="en-US" sz="1400" b="1" dirty="0">
              <a:solidFill>
                <a:srgbClr val="D81E00"/>
              </a:solidFill>
            </a:endParaRPr>
          </a:p>
          <a:p>
            <a:r>
              <a:rPr lang="en-US" sz="4800" dirty="0">
                <a:solidFill>
                  <a:srgbClr val="5B6772"/>
                </a:solidFill>
              </a:rPr>
              <a:t>Hispanic   		</a:t>
            </a:r>
            <a:r>
              <a:rPr lang="en-US" sz="4800" b="1" dirty="0">
                <a:solidFill>
                  <a:srgbClr val="D81E00"/>
                </a:solidFill>
              </a:rPr>
              <a:t>+388% </a:t>
            </a:r>
            <a:r>
              <a:rPr lang="en-US" sz="2000" dirty="0">
                <a:solidFill>
                  <a:srgbClr val="0539A6"/>
                </a:solidFill>
              </a:rPr>
              <a:t>(118%)</a:t>
            </a:r>
            <a:endParaRPr lang="en-US" sz="2000" b="1" dirty="0">
              <a:solidFill>
                <a:srgbClr val="D81E00"/>
              </a:solidFill>
            </a:endParaRPr>
          </a:p>
          <a:p>
            <a:r>
              <a:rPr lang="en-US" sz="4800" dirty="0">
                <a:solidFill>
                  <a:srgbClr val="5B6772"/>
                </a:solidFill>
              </a:rPr>
              <a:t>	</a:t>
            </a:r>
          </a:p>
        </p:txBody>
      </p:sp>
      <p:pic>
        <p:nvPicPr>
          <p:cNvPr id="1028" name="Picture 4" descr="Image result for Georgia state university students in laboratory pi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23" y="1910282"/>
            <a:ext cx="4599305" cy="408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090921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91143" y="0"/>
            <a:ext cx="12416444" cy="6941127"/>
          </a:xfrm>
          <a:prstGeom prst="rect">
            <a:avLst/>
          </a:prstGeom>
          <a:solidFill>
            <a:srgbClr val="0539A6">
              <a:alpha val="96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4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160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Impacts</a:t>
            </a:r>
            <a:endParaRPr lang="en-US" sz="16000" dirty="0">
              <a:solidFill>
                <a:schemeClr val="bg1"/>
              </a:solidFill>
              <a:ea typeface="Century Gothic" charset="0"/>
              <a:cs typeface="Century Gothic" charset="0"/>
            </a:endParaRPr>
          </a:p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-914400" y="5067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cxnSp>
        <p:nvCxnSpPr>
          <p:cNvPr id="6" name="Straight Connector 5"/>
          <p:cNvCxnSpPr>
            <a:cxnSpLocks/>
          </p:cNvCxnSpPr>
          <p:nvPr/>
        </p:nvCxnSpPr>
        <p:spPr>
          <a:xfrm>
            <a:off x="2446421" y="4784728"/>
            <a:ext cx="7218947" cy="0"/>
          </a:xfrm>
          <a:prstGeom prst="line">
            <a:avLst/>
          </a:prstGeom>
          <a:ln w="28575">
            <a:solidFill>
              <a:srgbClr val="D81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012829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Overwhelming Choices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930" y="0"/>
            <a:ext cx="1143994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01066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Overwhelming Choices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74" y="0"/>
            <a:ext cx="120362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95068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Growing Recognition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70"/>
          <a:stretch/>
        </p:blipFill>
        <p:spPr>
          <a:xfrm>
            <a:off x="12855677" y="5707310"/>
            <a:ext cx="5508561" cy="8564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9" r="19086" b="7923"/>
          <a:stretch/>
        </p:blipFill>
        <p:spPr>
          <a:xfrm>
            <a:off x="6736119" y="3715138"/>
            <a:ext cx="3950881" cy="28486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44" t="10286" r="21685" b="7910"/>
          <a:stretch/>
        </p:blipFill>
        <p:spPr>
          <a:xfrm rot="5400000">
            <a:off x="1391121" y="1289635"/>
            <a:ext cx="3803282" cy="54048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805" y="1090897"/>
            <a:ext cx="3564627" cy="2425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46308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15461" y="1658571"/>
            <a:ext cx="7672754" cy="4900639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dirty="0"/>
              <a:t>The Calculus of Student Success: </a:t>
            </a:r>
            <a:r>
              <a:rPr lang="en-US" dirty="0">
                <a:solidFill>
                  <a:srgbClr val="5B6772"/>
                </a:solidFill>
              </a:rPr>
              <a:t>ROI</a:t>
            </a:r>
          </a:p>
          <a:p>
            <a:pPr marL="0" lvl="0" indent="0">
              <a:buNone/>
            </a:pPr>
            <a:endParaRPr lang="de-DE" dirty="0"/>
          </a:p>
          <a:p>
            <a:pPr marL="914400" lvl="0" indent="0">
              <a:spcAft>
                <a:spcPts val="1800"/>
              </a:spcAft>
              <a:buNone/>
            </a:pPr>
            <a:r>
              <a:rPr lang="de-DE" sz="2400" dirty="0"/>
              <a:t>1-point increase in retention = </a:t>
            </a:r>
            <a:br>
              <a:rPr lang="de-DE" sz="2400" dirty="0"/>
            </a:br>
            <a:r>
              <a:rPr lang="de-DE" sz="3200" b="1" dirty="0">
                <a:solidFill>
                  <a:srgbClr val="5B6772"/>
                </a:solidFill>
              </a:rPr>
              <a:t>325 students</a:t>
            </a:r>
          </a:p>
          <a:p>
            <a:pPr marL="914400" lvl="0" indent="0">
              <a:spcAft>
                <a:spcPts val="1800"/>
              </a:spcAft>
              <a:buNone/>
            </a:pPr>
            <a:r>
              <a:rPr lang="en-US" sz="2400" dirty="0"/>
              <a:t>Average student tuition </a:t>
            </a:r>
            <a:br>
              <a:rPr lang="en-US" sz="2400" dirty="0"/>
            </a:br>
            <a:r>
              <a:rPr lang="en-US" sz="2400" dirty="0"/>
              <a:t>&amp; fees annually/student = </a:t>
            </a:r>
            <a:r>
              <a:rPr lang="en-US" sz="3200" b="1" dirty="0">
                <a:solidFill>
                  <a:srgbClr val="5B6772"/>
                </a:solidFill>
              </a:rPr>
              <a:t>$9,800</a:t>
            </a:r>
          </a:p>
          <a:p>
            <a:pPr marL="914400" lvl="0" indent="0">
              <a:buNone/>
            </a:pPr>
            <a:r>
              <a:rPr lang="en-US" sz="2400" dirty="0"/>
              <a:t>ROI for each 1-point increase  = </a:t>
            </a:r>
            <a:br>
              <a:rPr lang="en-US" sz="2200" dirty="0"/>
            </a:br>
            <a:r>
              <a:rPr lang="en-US" sz="4800" b="1" dirty="0">
                <a:solidFill>
                  <a:srgbClr val="D81E00"/>
                </a:solidFill>
              </a:rPr>
              <a:t>$3.18 </a:t>
            </a:r>
            <a:r>
              <a:rPr lang="en-US" sz="4800" dirty="0">
                <a:solidFill>
                  <a:srgbClr val="5B6772"/>
                </a:solidFill>
              </a:rPr>
              <a:t>million/year</a:t>
            </a:r>
          </a:p>
          <a:p>
            <a:pPr marL="155448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b="1" dirty="0">
              <a:solidFill>
                <a:srgbClr val="D81E00"/>
              </a:solidFill>
            </a:endParaRPr>
          </a:p>
          <a:p>
            <a:pPr marL="155448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>
              <a:solidFill>
                <a:srgbClr val="D81E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66712" y="369469"/>
            <a:ext cx="10515600" cy="620867"/>
          </a:xfrm>
        </p:spPr>
        <p:txBody>
          <a:bodyPr/>
          <a:lstStyle/>
          <a:p>
            <a:r>
              <a:rPr lang="en-US" dirty="0"/>
              <a:t>The Cost of Inaction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85"/>
          <a:stretch/>
        </p:blipFill>
        <p:spPr>
          <a:xfrm>
            <a:off x="7345110" y="5637164"/>
            <a:ext cx="362811" cy="7208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07"/>
          <a:stretch/>
        </p:blipFill>
        <p:spPr>
          <a:xfrm>
            <a:off x="738650" y="2527579"/>
            <a:ext cx="362649" cy="720899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1288605" y="2628900"/>
            <a:ext cx="0" cy="3860912"/>
          </a:xfrm>
          <a:prstGeom prst="line">
            <a:avLst/>
          </a:prstGeom>
          <a:ln w="12700">
            <a:solidFill>
              <a:srgbClr val="D6D6D6"/>
            </a:solidFill>
            <a:headEnd type="triangle"/>
          </a:ln>
          <a:effectLst>
            <a:outerShdw blurRad="25400" dist="12700" dir="5400000" algn="t" rotWithShape="0">
              <a:prstClr val="black">
                <a:alpha val="24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833480" y="6085211"/>
            <a:ext cx="6294149" cy="0"/>
          </a:xfrm>
          <a:prstGeom prst="line">
            <a:avLst/>
          </a:prstGeom>
          <a:ln w="12700">
            <a:solidFill>
              <a:srgbClr val="D6D6D6"/>
            </a:solidFill>
            <a:headEnd type="triangle"/>
          </a:ln>
          <a:effectLst>
            <a:outerShdw blurRad="25400" dist="12700" dir="5400000" algn="t" rotWithShape="0">
              <a:prstClr val="black">
                <a:alpha val="24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Peachtree and Aubur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5574" y="2123090"/>
            <a:ext cx="4600095" cy="356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32096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05862" y="290172"/>
            <a:ext cx="10515600" cy="62086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431B0"/>
                </a:solidFill>
              </a:rPr>
              <a:t>Georgia State Undergraduate Degrees Awarded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FDADAB6-FAF4-B94D-B777-8C536D6687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5490" y="2303619"/>
            <a:ext cx="5739449" cy="3612962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675313C-8483-CF4E-8F14-D25263B430D3}"/>
              </a:ext>
            </a:extLst>
          </p:cNvPr>
          <p:cNvCxnSpPr>
            <a:cxnSpLocks/>
          </p:cNvCxnSpPr>
          <p:nvPr/>
        </p:nvCxnSpPr>
        <p:spPr>
          <a:xfrm>
            <a:off x="5893316" y="3874842"/>
            <a:ext cx="4759444" cy="0"/>
          </a:xfrm>
          <a:prstGeom prst="line">
            <a:avLst/>
          </a:prstGeom>
          <a:ln w="12700">
            <a:solidFill>
              <a:srgbClr val="D6D6D6"/>
            </a:solidFill>
          </a:ln>
          <a:effectLst>
            <a:outerShdw blurRad="25400" dist="12700" dir="5400000" algn="t" rotWithShape="0">
              <a:prstClr val="black">
                <a:alpha val="24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D7099DD-A00B-1640-8964-8FF234A5ED1D}"/>
              </a:ext>
            </a:extLst>
          </p:cNvPr>
          <p:cNvCxnSpPr>
            <a:cxnSpLocks/>
          </p:cNvCxnSpPr>
          <p:nvPr/>
        </p:nvCxnSpPr>
        <p:spPr>
          <a:xfrm>
            <a:off x="8352077" y="2335132"/>
            <a:ext cx="0" cy="1231028"/>
          </a:xfrm>
          <a:prstGeom prst="line">
            <a:avLst/>
          </a:prstGeom>
          <a:ln w="12700">
            <a:solidFill>
              <a:srgbClr val="D6D6D6"/>
            </a:solidFill>
          </a:ln>
          <a:effectLst>
            <a:outerShdw blurRad="25400" dist="12700" dir="5400000" algn="t" rotWithShape="0">
              <a:prstClr val="black">
                <a:alpha val="24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C8D66FB9-0A07-4840-A25D-5F48089260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" r="36316"/>
          <a:stretch/>
        </p:blipFill>
        <p:spPr>
          <a:xfrm>
            <a:off x="818982" y="1619973"/>
            <a:ext cx="4094329" cy="485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84996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9874" y="213573"/>
            <a:ext cx="10515600" cy="620867"/>
          </a:xfrm>
        </p:spPr>
        <p:txBody>
          <a:bodyPr/>
          <a:lstStyle/>
          <a:p>
            <a:r>
              <a:rPr lang="en-US" dirty="0"/>
              <a:t>Bachelor’s Degrees Awarded by Group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717963" y="1155752"/>
          <a:ext cx="10671628" cy="2837515"/>
        </p:xfrm>
        <a:graphic>
          <a:graphicData uri="http://schemas.openxmlformats.org/drawingml/2006/table">
            <a:tbl>
              <a:tblPr firstCol="1" lastCol="1">
                <a:tableStyleId>{BC89EF96-8CEA-46FF-86C4-4CE0E7609802}</a:tableStyleId>
              </a:tblPr>
              <a:tblGrid>
                <a:gridCol w="24305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30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59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314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9060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48264">
                <a:tc>
                  <a:txBody>
                    <a:bodyPr/>
                    <a:lstStyle/>
                    <a:p>
                      <a:pPr algn="ctr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182880" marR="7620" marT="7620" marB="0" anchor="b">
                    <a:lnL w="12700" cmpd="sng">
                      <a:noFill/>
                    </a:lnL>
                    <a:lnR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9A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2009-10</a:t>
                      </a:r>
                    </a:p>
                  </a:txBody>
                  <a:tcPr marL="7620" marT="7620" marB="91440" anchor="b">
                    <a:lnL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9A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2018</a:t>
                      </a:r>
                      <a:r>
                        <a:rPr lang="en-US" sz="18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 - 19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20" marT="7620" marB="91440" anchor="b">
                    <a:lnL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9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Change</a:t>
                      </a:r>
                    </a:p>
                  </a:txBody>
                  <a:tcPr marL="7620" marT="7620" marB="91440" anchor="b">
                    <a:lnL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9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% Change</a:t>
                      </a:r>
                    </a:p>
                  </a:txBody>
                  <a:tcPr marL="7620" marR="7620" marT="7620" marB="91440" anchor="b">
                    <a:lnL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539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39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2642">
                <a:tc>
                  <a:txBody>
                    <a:bodyPr/>
                    <a:lstStyle/>
                    <a:p>
                      <a:pPr algn="l" fontAlgn="ctr">
                        <a:lnSpc>
                          <a:spcPts val="2380"/>
                        </a:lnSpc>
                      </a:pPr>
                      <a:r>
                        <a:rPr lang="en-US" sz="2400" b="0" u="none" strike="noStrike" dirty="0">
                          <a:solidFill>
                            <a:srgbClr val="0539A6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African American</a:t>
                      </a:r>
                      <a:endParaRPr lang="en-US" sz="2400" b="0" i="0" u="none" strike="noStrike" dirty="0">
                        <a:solidFill>
                          <a:srgbClr val="0539A6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182880" marR="7620" marT="7620" marB="0" anchor="ctr">
                    <a:lnL w="12700" cmpd="sng">
                      <a:noFill/>
                    </a:lnL>
                    <a:lnR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3600" b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1,001</a:t>
                      </a:r>
                    </a:p>
                  </a:txBody>
                  <a:tcPr marL="7620" marT="7620" marB="0" anchor="ctr">
                    <a:lnL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3600" b="0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2,241</a:t>
                      </a:r>
                    </a:p>
                  </a:txBody>
                  <a:tcPr marL="7620" marT="7620" marB="0" anchor="ctr">
                    <a:lnL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3600" b="1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+1,039</a:t>
                      </a:r>
                    </a:p>
                  </a:txBody>
                  <a:tcPr marL="7620" marT="7620" marB="0" anchor="ctr">
                    <a:lnL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36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+124%</a:t>
                      </a:r>
                    </a:p>
                  </a:txBody>
                  <a:tcPr marL="7620" marR="228600" marT="7620" marB="0" anchor="ctr">
                    <a:lnL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539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677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2137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u="none" strike="noStrike" dirty="0">
                          <a:solidFill>
                            <a:srgbClr val="0539A6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Pell</a:t>
                      </a:r>
                      <a:endParaRPr lang="en-US" sz="2400" b="0" i="0" u="none" strike="noStrike" dirty="0">
                        <a:solidFill>
                          <a:srgbClr val="0539A6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18288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3600" b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1,298</a:t>
                      </a:r>
                      <a:endParaRPr lang="en-US" sz="3600" b="0" i="0" u="none" strike="noStrike" dirty="0">
                        <a:solidFill>
                          <a:srgbClr val="5B6772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20" marT="7620" marB="0" anchor="ctr">
                    <a:lnL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3600" b="0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3,711</a:t>
                      </a:r>
                    </a:p>
                  </a:txBody>
                  <a:tcPr marL="7620" marT="7620" marB="0" anchor="ctr">
                    <a:lnL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3600" b="1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+1,659</a:t>
                      </a:r>
                    </a:p>
                  </a:txBody>
                  <a:tcPr marL="7620" marT="7620" marB="0" anchor="ctr">
                    <a:lnL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36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+186%</a:t>
                      </a:r>
                    </a:p>
                  </a:txBody>
                  <a:tcPr marL="7620" marR="228600" marT="7620" marB="0" anchor="ctr">
                    <a:lnL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677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4472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 dirty="0">
                          <a:solidFill>
                            <a:srgbClr val="0539A6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Hispanic</a:t>
                      </a:r>
                    </a:p>
                  </a:txBody>
                  <a:tcPr marL="18288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3600" b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196</a:t>
                      </a:r>
                      <a:endParaRPr lang="en-US" sz="3600" b="0" i="0" u="none" strike="noStrike" dirty="0">
                        <a:solidFill>
                          <a:srgbClr val="5B6772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7620" marT="7620" marB="0" anchor="ctr">
                    <a:lnL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3600" b="0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567</a:t>
                      </a:r>
                    </a:p>
                  </a:txBody>
                  <a:tcPr marL="7620" marT="7620" marB="0" anchor="ctr">
                    <a:lnL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3600" b="1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+313</a:t>
                      </a:r>
                    </a:p>
                  </a:txBody>
                  <a:tcPr marL="7620" marT="7620" marB="0" anchor="ctr">
                    <a:lnL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36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+189%</a:t>
                      </a:r>
                    </a:p>
                  </a:txBody>
                  <a:tcPr marL="7620" marR="228600" marT="7620" marB="0" anchor="ctr">
                    <a:lnL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677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028" name="Picture 4" descr="Image result for georgia state university graduation pic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911" y="4084479"/>
            <a:ext cx="4489539" cy="2642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Image result for georgia state university graduation pic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380" y="4067011"/>
            <a:ext cx="3707210" cy="2659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Image result for georgia state university graduation pic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963" y="4084479"/>
            <a:ext cx="4708917" cy="2642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015488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05862" y="365500"/>
            <a:ext cx="10847938" cy="620867"/>
          </a:xfrm>
        </p:spPr>
        <p:txBody>
          <a:bodyPr>
            <a:noAutofit/>
          </a:bodyPr>
          <a:lstStyle/>
          <a:p>
            <a:r>
              <a:rPr lang="en-US" dirty="0"/>
              <a:t>Graduation Rates by Race &amp; Ethnicity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0200-000004000000}"/>
              </a:ext>
            </a:extLst>
          </p:cNvPr>
          <p:cNvGraphicFramePr>
            <a:graphicFrameLocks/>
          </p:cNvGraphicFramePr>
          <p:nvPr/>
        </p:nvGraphicFramePr>
        <p:xfrm>
          <a:off x="751880" y="1143000"/>
          <a:ext cx="10847938" cy="5511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6648960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241425"/>
            <a:ext cx="10515600" cy="1044575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tx2"/>
                </a:solidFill>
              </a:rPr>
              <a:t>Top 100 Degree Producers: Non-Profit Universities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5B6772"/>
                </a:solidFill>
              </a:rPr>
              <a:t>2018 African-American Bachelor's - All Disciplines Combined</a:t>
            </a:r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#1 in Degrees Conferred to African Americans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35330" y="1948771"/>
          <a:ext cx="10492508" cy="4057919"/>
        </p:xfrm>
        <a:graphic>
          <a:graphicData uri="http://schemas.openxmlformats.org/drawingml/2006/table">
            <a:tbl>
              <a:tblPr/>
              <a:tblGrid>
                <a:gridCol w="19874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9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808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81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282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4829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382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236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77284"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rgbClr val="5B6772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rgbClr val="5B6772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Total</a:t>
                      </a:r>
                    </a:p>
                  </a:txBody>
                  <a:tcPr marL="0" marR="0" marT="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%Grads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%Chg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1" i="0" u="none" strike="noStrike" dirty="0">
                        <a:solidFill>
                          <a:srgbClr val="5B6772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6757"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rgbClr val="5B6772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rgbClr val="5B6772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Institutions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State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39A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39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5346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1" i="0" u="none" strike="noStrike" dirty="0">
                        <a:solidFill>
                          <a:srgbClr val="5B6772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D81E00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Georgia State University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D81E00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GA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D81E00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   1,930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D81E00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38%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D81E00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7%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2000" b="0" i="0" u="none" strike="noStrike" dirty="0">
                        <a:solidFill>
                          <a:srgbClr val="D81E00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9828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1" i="0" u="none" strike="noStrike" dirty="0">
                        <a:solidFill>
                          <a:srgbClr val="5B6772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FAMU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FL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1,477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95%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-7%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500" b="0" i="0" u="none" strike="noStrike" dirty="0">
                        <a:solidFill>
                          <a:srgbClr val="5B6772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9838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3</a:t>
                      </a:r>
                    </a:p>
                  </a:txBody>
                  <a:tcPr marL="0" marR="0" marT="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1" i="0" u="none" strike="noStrike" dirty="0">
                        <a:solidFill>
                          <a:srgbClr val="5B6772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University of Central Florida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FL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1,401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24%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-1%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500" b="0" i="0" u="none" strike="noStrike" dirty="0">
                        <a:solidFill>
                          <a:srgbClr val="5B6772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9838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1" i="0" u="none" strike="noStrike" dirty="0">
                        <a:solidFill>
                          <a:srgbClr val="5B6772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University of Maryland-University College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MD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1,443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11%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8%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500" b="0" i="0" u="none" strike="noStrike" dirty="0">
                        <a:solidFill>
                          <a:srgbClr val="5B6772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9838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1" i="0" u="none" strike="noStrike" dirty="0">
                        <a:solidFill>
                          <a:srgbClr val="5B6772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Howard University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D.C.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1,194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78%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500" b="0" i="0" u="none" strike="noStrike" dirty="0">
                        <a:solidFill>
                          <a:srgbClr val="5B6772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9838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1" i="0" u="none" strike="noStrike" dirty="0">
                        <a:solidFill>
                          <a:srgbClr val="5B6772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North Carolina A &amp; T State University</a:t>
                      </a:r>
                    </a:p>
                  </a:txBody>
                  <a:tcPr marL="0" marR="0" marT="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NC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1,227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91%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6%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500" b="0" i="0" u="none" strike="noStrike" dirty="0">
                        <a:solidFill>
                          <a:srgbClr val="5B6772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9838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1" i="0" u="none" strike="noStrike" dirty="0">
                        <a:solidFill>
                          <a:srgbClr val="5B6772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Florida International University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FL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1,087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19%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7%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500" b="0" i="0" u="none" strike="noStrike" dirty="0">
                        <a:solidFill>
                          <a:srgbClr val="5B6772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9838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1" i="0" u="none" strike="noStrike" dirty="0">
                        <a:solidFill>
                          <a:srgbClr val="5B6772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Florida Atlantic University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FL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1,054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11%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9%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500" b="0" i="0" u="none" strike="noStrike" dirty="0">
                        <a:solidFill>
                          <a:srgbClr val="5B6772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9838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1" i="0" u="none" strike="noStrike" dirty="0">
                        <a:solidFill>
                          <a:srgbClr val="5B6772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University of Memphis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TN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1,011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33%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3%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500" b="0" i="0" u="none" strike="noStrike" dirty="0">
                        <a:solidFill>
                          <a:srgbClr val="5B6772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9838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1" i="0" u="none" strike="noStrike" dirty="0">
                        <a:solidFill>
                          <a:srgbClr val="5B6772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The University of Texas at Arlington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TX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9</a:t>
                      </a:r>
                      <a:r>
                        <a:rPr lang="en-US" sz="1500" b="0" i="0" u="none" strike="noStrike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92</a:t>
                      </a:r>
                      <a:endParaRPr lang="en-US" sz="1500" b="0" i="0" u="none" strike="noStrike" dirty="0">
                        <a:solidFill>
                          <a:srgbClr val="5B6772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5B67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13%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 dirty="0">
                          <a:solidFill>
                            <a:srgbClr val="5B6772"/>
                          </a:solidFill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-7%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500" b="0" i="0" u="none" strike="noStrike" dirty="0">
                        <a:solidFill>
                          <a:srgbClr val="5B6772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6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5805384" y="6191356"/>
            <a:ext cx="63866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5B6772"/>
                </a:solidFill>
                <a:effectLst/>
                <a:uLnTx/>
                <a:uFillTx/>
                <a:latin typeface="Century Gothic" charset="0"/>
                <a:ea typeface="Century Gothic" charset="0"/>
                <a:cs typeface="Century Gothic" charset="0"/>
              </a:rPr>
              <a:t>Source: Diverse Issues in Higher Education, 2018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07116" y="3846916"/>
            <a:ext cx="3356388" cy="963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111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CDFD083-BBCB-4DD6-90FB-F2868A7342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35" r="13718" b="2"/>
          <a:stretch/>
        </p:blipFill>
        <p:spPr>
          <a:xfrm>
            <a:off x="20" y="1"/>
            <a:ext cx="6016469" cy="6858001"/>
          </a:xfrm>
          <a:custGeom>
            <a:avLst/>
            <a:gdLst>
              <a:gd name="connsiteX0" fmla="*/ 0 w 6016489"/>
              <a:gd name="connsiteY0" fmla="*/ 0 h 6858001"/>
              <a:gd name="connsiteX1" fmla="*/ 6016489 w 6016489"/>
              <a:gd name="connsiteY1" fmla="*/ 0 h 6858001"/>
              <a:gd name="connsiteX2" fmla="*/ 6016489 w 6016489"/>
              <a:gd name="connsiteY2" fmla="*/ 3 h 6858001"/>
              <a:gd name="connsiteX3" fmla="*/ 4217356 w 6016489"/>
              <a:gd name="connsiteY3" fmla="*/ 3 h 6858001"/>
              <a:gd name="connsiteX4" fmla="*/ 4429187 w 6016489"/>
              <a:gd name="connsiteY4" fmla="*/ 675864 h 6858001"/>
              <a:gd name="connsiteX5" fmla="*/ 4426326 w 6016489"/>
              <a:gd name="connsiteY5" fmla="*/ 675864 h 6858001"/>
              <a:gd name="connsiteX6" fmla="*/ 5659819 w 6016489"/>
              <a:gd name="connsiteY6" fmla="*/ 4611414 h 6858001"/>
              <a:gd name="connsiteX7" fmla="*/ 3962482 w 6016489"/>
              <a:gd name="connsiteY7" fmla="*/ 6858000 h 6858001"/>
              <a:gd name="connsiteX8" fmla="*/ 6016489 w 6016489"/>
              <a:gd name="connsiteY8" fmla="*/ 6858000 h 6858001"/>
              <a:gd name="connsiteX9" fmla="*/ 6016489 w 6016489"/>
              <a:gd name="connsiteY9" fmla="*/ 6858001 h 6858001"/>
              <a:gd name="connsiteX10" fmla="*/ 0 w 6016489"/>
              <a:gd name="connsiteY10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16489" h="6858001">
                <a:moveTo>
                  <a:pt x="0" y="0"/>
                </a:moveTo>
                <a:lnTo>
                  <a:pt x="6016489" y="0"/>
                </a:lnTo>
                <a:lnTo>
                  <a:pt x="6016489" y="3"/>
                </a:lnTo>
                <a:lnTo>
                  <a:pt x="4217356" y="3"/>
                </a:lnTo>
                <a:lnTo>
                  <a:pt x="4429187" y="675864"/>
                </a:lnTo>
                <a:lnTo>
                  <a:pt x="4426326" y="675864"/>
                </a:lnTo>
                <a:lnTo>
                  <a:pt x="5659819" y="4611414"/>
                </a:lnTo>
                <a:lnTo>
                  <a:pt x="3962482" y="6858000"/>
                </a:lnTo>
                <a:lnTo>
                  <a:pt x="6016489" y="6858000"/>
                </a:lnTo>
                <a:lnTo>
                  <a:pt x="6016489" y="6858001"/>
                </a:lnTo>
                <a:lnTo>
                  <a:pt x="0" y="6858001"/>
                </a:ln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21D178-2088-4EA3-A046-49042248E5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10" r="5648"/>
          <a:stretch/>
        </p:blipFill>
        <p:spPr>
          <a:xfrm>
            <a:off x="4307056" y="10"/>
            <a:ext cx="4831627" cy="4520001"/>
          </a:xfrm>
          <a:custGeom>
            <a:avLst/>
            <a:gdLst>
              <a:gd name="connsiteX0" fmla="*/ 0 w 4831627"/>
              <a:gd name="connsiteY0" fmla="*/ 0 h 4520011"/>
              <a:gd name="connsiteX1" fmla="*/ 4831627 w 4831627"/>
              <a:gd name="connsiteY1" fmla="*/ 0 h 4520011"/>
              <a:gd name="connsiteX2" fmla="*/ 1416677 w 4831627"/>
              <a:gd name="connsiteY2" fmla="*/ 4520011 h 4520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31627" h="4520011">
                <a:moveTo>
                  <a:pt x="0" y="0"/>
                </a:moveTo>
                <a:lnTo>
                  <a:pt x="4831627" y="0"/>
                </a:lnTo>
                <a:lnTo>
                  <a:pt x="1416677" y="4520011"/>
                </a:ln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FB5918D-F611-4D8C-9F31-D113F796FC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019" r="1" b="12444"/>
          <a:stretch/>
        </p:blipFill>
        <p:spPr>
          <a:xfrm>
            <a:off x="4068531" y="-1"/>
            <a:ext cx="8123469" cy="6858000"/>
          </a:xfrm>
          <a:custGeom>
            <a:avLst/>
            <a:gdLst>
              <a:gd name="connsiteX0" fmla="*/ 5181344 w 8123469"/>
              <a:gd name="connsiteY0" fmla="*/ 0 h 6858000"/>
              <a:gd name="connsiteX1" fmla="*/ 8123469 w 8123469"/>
              <a:gd name="connsiteY1" fmla="*/ 0 h 6858000"/>
              <a:gd name="connsiteX2" fmla="*/ 8123469 w 8123469"/>
              <a:gd name="connsiteY2" fmla="*/ 6858000 h 6858000"/>
              <a:gd name="connsiteX3" fmla="*/ 0 w 812346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23469" h="6858000">
                <a:moveTo>
                  <a:pt x="5181344" y="0"/>
                </a:moveTo>
                <a:lnTo>
                  <a:pt x="8123469" y="0"/>
                </a:lnTo>
                <a:lnTo>
                  <a:pt x="8123469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801412" y="6356350"/>
            <a:ext cx="155238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fld id="{0F113784-5F74-45F9-AF18-C3F72479ABD3}" type="slidenum">
              <a:rPr lang="en-US">
                <a:solidFill>
                  <a:srgbClr val="FFFFFF"/>
                </a:solidFill>
              </a:rPr>
              <a:pPr algn="r">
                <a:spcAft>
                  <a:spcPts val="600"/>
                </a:spcAft>
                <a:defRPr/>
              </a:pPr>
              <a:t>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AutoShape 10" descr="Image result for auburn Ave pics"/>
          <p:cNvSpPr>
            <a:spLocks noChangeAspect="1" noChangeArrowheads="1"/>
          </p:cNvSpPr>
          <p:nvPr/>
        </p:nvSpPr>
        <p:spPr bwMode="auto">
          <a:xfrm>
            <a:off x="1633388" y="-101575"/>
            <a:ext cx="214313" cy="21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4294" tIns="32147" rIns="64294" bIns="32147" numCol="1" anchor="t" anchorCtr="0" compatLnSpc="1">
            <a:prstTxWarp prst="textNoShape">
              <a:avLst/>
            </a:prstTxWarp>
          </a:bodyPr>
          <a:lstStyle/>
          <a:p>
            <a:endParaRPr lang="en-US" sz="1266"/>
          </a:p>
        </p:txBody>
      </p:sp>
    </p:spTree>
    <p:extLst>
      <p:ext uri="{BB962C8B-B14F-4D97-AF65-F5344CB8AC3E}">
        <p14:creationId xmlns:p14="http://schemas.microsoft.com/office/powerpoint/2010/main" val="326048538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91143" y="0"/>
            <a:ext cx="12416444" cy="6941127"/>
          </a:xfrm>
          <a:prstGeom prst="rect">
            <a:avLst/>
          </a:prstGeom>
          <a:solidFill>
            <a:srgbClr val="0539A6">
              <a:alpha val="96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4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140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Two Questions</a:t>
            </a:r>
            <a:endParaRPr lang="en-US" sz="14000" dirty="0">
              <a:solidFill>
                <a:schemeClr val="bg1"/>
              </a:solidFill>
              <a:ea typeface="Century Gothic" charset="0"/>
              <a:cs typeface="Century Gothic" charset="0"/>
            </a:endParaRPr>
          </a:p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-914400" y="5067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cxnSp>
        <p:nvCxnSpPr>
          <p:cNvPr id="6" name="Straight Connector 5"/>
          <p:cNvCxnSpPr>
            <a:cxnSpLocks/>
          </p:cNvCxnSpPr>
          <p:nvPr/>
        </p:nvCxnSpPr>
        <p:spPr>
          <a:xfrm>
            <a:off x="2486526" y="5914281"/>
            <a:ext cx="7218947" cy="0"/>
          </a:xfrm>
          <a:prstGeom prst="line">
            <a:avLst/>
          </a:prstGeom>
          <a:ln w="28575">
            <a:solidFill>
              <a:srgbClr val="D81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833739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48929" y="-47"/>
            <a:ext cx="5311296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3600" dirty="0">
                <a:solidFill>
                  <a:srgbClr val="5B6772"/>
                </a:solidFill>
                <a:latin typeface="Century Gothic" panose="020B0502020202020204" pitchFamily="34" charset="0"/>
                <a:ea typeface="+mj-ea"/>
                <a:cs typeface="+mj-cs"/>
              </a:rPr>
              <a:t>Social Mobility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B0DAFB-2AA5-4931-A360-FDB41D0F0D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694" y="1676509"/>
            <a:ext cx="5122025" cy="56046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Brookings Institution</a:t>
            </a:r>
          </a:p>
          <a:p>
            <a:pPr marL="0" indent="0">
              <a:buNone/>
            </a:pPr>
            <a:endParaRPr 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#25 in the United States</a:t>
            </a:r>
          </a:p>
          <a:p>
            <a:pPr marL="0" indent="0">
              <a:buNone/>
            </a:pP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4000" dirty="0">
                <a:solidFill>
                  <a:srgbClr val="5B67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US News and World Report</a:t>
            </a:r>
          </a:p>
          <a:p>
            <a:pPr marL="0" indent="0">
              <a:buNone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#8 in the United States</a:t>
            </a:r>
          </a:p>
          <a:p>
            <a:pPr marL="0" indent="0">
              <a:buNone/>
            </a:pPr>
            <a:endParaRPr lang="en-US" sz="3000" i="1" dirty="0">
              <a:solidFill>
                <a:srgbClr val="5B67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3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3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 descr="Image result for GSU students photos">
            <a:extLst>
              <a:ext uri="{FF2B5EF4-FFF2-40B4-BE49-F238E27FC236}">
                <a16:creationId xmlns:a16="http://schemas.microsoft.com/office/drawing/2014/main" id="{C410F349-6C76-4D70-8DB2-315211E72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954" y="645280"/>
            <a:ext cx="5686079" cy="5686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478285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Perimeter College 3-Year Graduation Rates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B54E4CC-DB6F-4078-A4FD-53203538EB4B}"/>
              </a:ext>
            </a:extLst>
          </p:cNvPr>
          <p:cNvSpPr/>
          <p:nvPr/>
        </p:nvSpPr>
        <p:spPr>
          <a:xfrm>
            <a:off x="2486867" y="5088722"/>
            <a:ext cx="806458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1D2737"/>
                </a:solidFill>
              </a:rPr>
              <a:t>2019 Completed, Transferred, Still Enrolled:     </a:t>
            </a:r>
            <a:r>
              <a:rPr lang="en-US" sz="4000" b="1" dirty="0">
                <a:solidFill>
                  <a:srgbClr val="0535BB"/>
                </a:solidFill>
              </a:rPr>
              <a:t>83%*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FF89291B-BE3D-433E-8ABE-A96BD660ADF8}"/>
              </a:ext>
            </a:extLst>
          </p:cNvPr>
          <p:cNvGraphicFramePr>
            <a:graphicFrameLocks/>
          </p:cNvGraphicFramePr>
          <p:nvPr/>
        </p:nvGraphicFramePr>
        <p:xfrm>
          <a:off x="325655" y="625098"/>
          <a:ext cx="11540691" cy="57372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E22BE3D-F1F7-44CA-A3BF-511C508E5CC1}"/>
              </a:ext>
            </a:extLst>
          </p:cNvPr>
          <p:cNvSpPr txBox="1"/>
          <p:nvPr/>
        </p:nvSpPr>
        <p:spPr>
          <a:xfrm>
            <a:off x="325655" y="6460478"/>
            <a:ext cx="34265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solidFill>
                  <a:srgbClr val="1D2737"/>
                </a:solidFill>
              </a:rPr>
              <a:t>*</a:t>
            </a:r>
            <a:r>
              <a:rPr lang="en-US" sz="1050" i="1">
                <a:solidFill>
                  <a:srgbClr val="1D2737"/>
                </a:solidFill>
              </a:rPr>
              <a:t>Chronicle of Higher Education</a:t>
            </a:r>
            <a:r>
              <a:rPr lang="en-US" sz="1050">
                <a:solidFill>
                  <a:srgbClr val="1D2737"/>
                </a:solidFill>
              </a:rPr>
              <a:t>, January 2020</a:t>
            </a:r>
          </a:p>
        </p:txBody>
      </p:sp>
    </p:spTree>
    <p:extLst>
      <p:ext uri="{BB962C8B-B14F-4D97-AF65-F5344CB8AC3E}">
        <p14:creationId xmlns:p14="http://schemas.microsoft.com/office/powerpoint/2010/main" val="251728167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5" t="29737" r="13432" b="2199"/>
          <a:stretch/>
        </p:blipFill>
        <p:spPr>
          <a:xfrm>
            <a:off x="-412852" y="-128337"/>
            <a:ext cx="12741209" cy="70015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914400" y="5067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D8E50FE-2EBF-431E-909F-135F3FCB42BA}"/>
              </a:ext>
            </a:extLst>
          </p:cNvPr>
          <p:cNvSpPr/>
          <p:nvPr/>
        </p:nvSpPr>
        <p:spPr>
          <a:xfrm>
            <a:off x="387159" y="5562360"/>
            <a:ext cx="47323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http://success.gsu.edu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15AE06F-3FD1-4520-BF5A-E4C6DA5E4BD6}"/>
              </a:ext>
            </a:extLst>
          </p:cNvPr>
          <p:cNvSpPr/>
          <p:nvPr/>
        </p:nvSpPr>
        <p:spPr>
          <a:xfrm>
            <a:off x="7625163" y="5562359"/>
            <a:ext cx="39629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twitter: @</a:t>
            </a:r>
            <a:r>
              <a:rPr lang="en-US" sz="3200" b="1" dirty="0" err="1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tim_renick</a:t>
            </a:r>
            <a:endParaRPr lang="en-US" sz="3200" b="1" dirty="0">
              <a:solidFill>
                <a:srgbClr val="FFFFFF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34778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Graduation Rates by Race &amp; Ethnicity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697077" y="770449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245254" y="5423023"/>
            <a:ext cx="11769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No FLC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793397" y="5423023"/>
            <a:ext cx="11769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FLC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260872" y="5423023"/>
            <a:ext cx="11769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No FLC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809015" y="5423023"/>
            <a:ext cx="11769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FLC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25847" y="1508805"/>
            <a:ext cx="8476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539A6"/>
                </a:solidFill>
                <a:latin typeface="Century Gothic" charset="0"/>
                <a:ea typeface="Century Gothic" charset="0"/>
                <a:cs typeface="Century Gothic" charset="0"/>
                <a:sym typeface="Verdana" pitchFamily="34" charset="0"/>
              </a:rPr>
              <a:t>Where we were: </a:t>
            </a:r>
            <a:r>
              <a:rPr lang="en-US" sz="2800" dirty="0">
                <a:solidFill>
                  <a:srgbClr val="5B6772"/>
                </a:solidFill>
                <a:latin typeface="Century Gothic" charset="0"/>
                <a:ea typeface="Century Gothic" charset="0"/>
                <a:cs typeface="Century Gothic" charset="0"/>
                <a:sym typeface="Verdana" pitchFamily="34" charset="0"/>
              </a:rPr>
              <a:t>2003</a:t>
            </a:r>
            <a:endParaRPr lang="en-US" sz="2800" dirty="0">
              <a:solidFill>
                <a:srgbClr val="0539A6"/>
              </a:solidFill>
              <a:latin typeface="Century Gothic" charset="0"/>
              <a:ea typeface="Century Gothic" charset="0"/>
              <a:cs typeface="Century Gothic" charset="0"/>
              <a:sym typeface="Verdana" pitchFamily="34" charset="0"/>
            </a:endParaRPr>
          </a:p>
        </p:txBody>
      </p:sp>
      <p:graphicFrame>
        <p:nvGraphicFramePr>
          <p:cNvPr id="18" name="Content Placeholder 13"/>
          <p:cNvGraphicFramePr>
            <a:graphicFrameLocks noGrp="1"/>
          </p:cNvGraphicFramePr>
          <p:nvPr>
            <p:ph idx="1"/>
          </p:nvPr>
        </p:nvGraphicFramePr>
        <p:xfrm>
          <a:off x="1215157" y="2048354"/>
          <a:ext cx="9708654" cy="4465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9" name="Straight Connector 18"/>
          <p:cNvCxnSpPr/>
          <p:nvPr/>
        </p:nvCxnSpPr>
        <p:spPr>
          <a:xfrm>
            <a:off x="3918857" y="4572000"/>
            <a:ext cx="0" cy="424543"/>
          </a:xfrm>
          <a:prstGeom prst="line">
            <a:avLst/>
          </a:prstGeom>
          <a:ln>
            <a:solidFill>
              <a:srgbClr val="0539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074228" y="4572000"/>
            <a:ext cx="0" cy="424543"/>
          </a:xfrm>
          <a:prstGeom prst="line">
            <a:avLst/>
          </a:prstGeom>
          <a:ln>
            <a:solidFill>
              <a:srgbClr val="5B67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8180613" y="4572000"/>
            <a:ext cx="0" cy="620486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544783" y="5053691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WHITE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340096" y="4965192"/>
            <a:ext cx="1548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AFRICAN</a:t>
            </a:r>
          </a:p>
          <a:p>
            <a:pPr algn="ctr"/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AMERICAN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609936" y="5148612"/>
            <a:ext cx="1229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Century Gothic" charset="0"/>
                <a:ea typeface="Century Gothic" charset="0"/>
                <a:cs typeface="Century Gothic" charset="0"/>
              </a:rPr>
              <a:t>HISPANIC</a:t>
            </a:r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18153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00039" y="1703154"/>
          <a:ext cx="7512874" cy="44628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Changing Demographics: Race &amp; Ethnicity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3" r="27452"/>
          <a:stretch/>
        </p:blipFill>
        <p:spPr>
          <a:xfrm>
            <a:off x="8074152" y="1794116"/>
            <a:ext cx="3483864" cy="4371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5757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505862" y="1825625"/>
          <a:ext cx="7310377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Low-Income Students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272" y="1810634"/>
            <a:ext cx="3493063" cy="4366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0763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3">
      <a:dk1>
        <a:srgbClr val="BBE4FF"/>
      </a:dk1>
      <a:lt1>
        <a:srgbClr val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latin typeface="Century Gothic" charset="0"/>
            <a:ea typeface="Century Gothic" charset="0"/>
            <a:cs typeface="Century Gothic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4686C6"/>
    </a:accent1>
    <a:accent2>
      <a:srgbClr val="333399"/>
    </a:accent2>
    <a:accent3>
      <a:srgbClr val="FFFFFF"/>
    </a:accent3>
    <a:accent4>
      <a:srgbClr val="000000"/>
    </a:accent4>
    <a:accent5>
      <a:srgbClr val="B0C3DF"/>
    </a:accent5>
    <a:accent6>
      <a:srgbClr val="2D2D8A"/>
    </a:accent6>
    <a:hlink>
      <a:srgbClr val="009999"/>
    </a:hlink>
    <a:folHlink>
      <a:srgbClr val="99CC00"/>
    </a:folHlink>
  </a:clrScheme>
  <a:fontScheme name="Default - Title Slide">
    <a:majorFont>
      <a:latin typeface="Tahoma"/>
      <a:ea typeface="ヒラギノ角ゴ ProN W3"/>
      <a:cs typeface="ヒラギノ角ゴ ProN W3"/>
    </a:majorFont>
    <a:minorFont>
      <a:latin typeface="Arial"/>
      <a:ea typeface="ヒラギノ角ゴ ProN W3"/>
      <a:cs typeface="ヒラギノ角ゴ ProN W3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C2B3A0A705A1448B4D56E1872853500" ma:contentTypeVersion="14" ma:contentTypeDescription="Create a new document." ma:contentTypeScope="" ma:versionID="9d13e13e42d2b74bd54694beba022cd9">
  <xsd:schema xmlns:xsd="http://www.w3.org/2001/XMLSchema" xmlns:xs="http://www.w3.org/2001/XMLSchema" xmlns:p="http://schemas.microsoft.com/office/2006/metadata/properties" xmlns:ns1="http://schemas.microsoft.com/sharepoint/v3" xmlns:ns3="3cb4f0e4-f6f1-4e0c-ab62-d57680662f26" xmlns:ns4="a894d62f-297f-42a4-beef-9dfe13d8ee2b" targetNamespace="http://schemas.microsoft.com/office/2006/metadata/properties" ma:root="true" ma:fieldsID="30c046029adc9ebccc638c1b6066d24e" ns1:_="" ns3:_="" ns4:_="">
    <xsd:import namespace="http://schemas.microsoft.com/sharepoint/v3"/>
    <xsd:import namespace="3cb4f0e4-f6f1-4e0c-ab62-d57680662f26"/>
    <xsd:import namespace="a894d62f-297f-42a4-beef-9dfe13d8ee2b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EventHashCode" minOccurs="0"/>
                <xsd:element ref="ns4:MediaServiceGenerationTime" minOccurs="0"/>
                <xsd:element ref="ns1:_ip_UnifiedCompliancePolicyProperties" minOccurs="0"/>
                <xsd:element ref="ns1:_ip_UnifiedCompliancePolicyUIAction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b4f0e4-f6f1-4e0c-ab62-d57680662f2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94d62f-297f-42a4-beef-9dfe13d8ee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9564D87-A5E7-49D6-9FAB-4C57A76F4697}">
  <ds:schemaRefs>
    <ds:schemaRef ds:uri="3cb4f0e4-f6f1-4e0c-ab62-d57680662f26"/>
    <ds:schemaRef ds:uri="http://purl.org/dc/terms/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http://purl.org/dc/elements/1.1/"/>
    <ds:schemaRef ds:uri="a894d62f-297f-42a4-beef-9dfe13d8ee2b"/>
    <ds:schemaRef ds:uri="http://schemas.microsoft.com/office/2006/documentManagement/types"/>
    <ds:schemaRef ds:uri="http://schemas.microsoft.com/sharepoint/v3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6D75471-7CE9-4FF7-8EFB-E318275544C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3cb4f0e4-f6f1-4e0c-ab62-d57680662f26"/>
    <ds:schemaRef ds:uri="a894d62f-297f-42a4-beef-9dfe13d8ee2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B07468D-BA9F-432D-8F5E-6D88B6FDFFE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105186</TotalTime>
  <Words>1518</Words>
  <Application>Microsoft Office PowerPoint</Application>
  <PresentationFormat>Widescreen</PresentationFormat>
  <Paragraphs>529</Paragraphs>
  <Slides>63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1" baseType="lpstr">
      <vt:lpstr>Arial</vt:lpstr>
      <vt:lpstr>Calibri</vt:lpstr>
      <vt:lpstr>Calibri Light</vt:lpstr>
      <vt:lpstr>Century</vt:lpstr>
      <vt:lpstr>Century Gothic</vt:lpstr>
      <vt:lpstr>Symbol</vt:lpstr>
      <vt:lpstr>Verdana</vt:lpstr>
      <vt:lpstr>Office Theme</vt:lpstr>
      <vt:lpstr>PowerPoint Presentation</vt:lpstr>
      <vt:lpstr>The Challenge in Front of Us</vt:lpstr>
      <vt:lpstr>Changing Demographics</vt:lpstr>
      <vt:lpstr>PowerPoint Presentation</vt:lpstr>
      <vt:lpstr>PowerPoint Presentation</vt:lpstr>
      <vt:lpstr>PowerPoint Presentation</vt:lpstr>
      <vt:lpstr>Graduation Rates by Race &amp; Ethnicity</vt:lpstr>
      <vt:lpstr>Changing Demographics: Race &amp; Ethnicity</vt:lpstr>
      <vt:lpstr>Low-Income Students</vt:lpstr>
      <vt:lpstr>PowerPoint Presentation</vt:lpstr>
      <vt:lpstr>PowerPoint Presentation</vt:lpstr>
      <vt:lpstr>PowerPoint Presentation</vt:lpstr>
      <vt:lpstr>PowerPoint Presentation</vt:lpstr>
      <vt:lpstr>Summer Melt</vt:lpstr>
      <vt:lpstr>The Hidden Obstacles to Enrollment</vt:lpstr>
      <vt:lpstr>Personalized Interactions Before Enrollment     Source: EAB</vt:lpstr>
      <vt:lpstr>PowerPoint Presentation</vt:lpstr>
      <vt:lpstr>A.I.-enhanced Chatbot: 24/7 Help</vt:lpstr>
      <vt:lpstr>Guided Conversations</vt:lpstr>
      <vt:lpstr>Guided Conversations</vt:lpstr>
      <vt:lpstr>PowerPoint Presentation</vt:lpstr>
      <vt:lpstr>PowerPoint Presentation</vt:lpstr>
      <vt:lpstr>PowerPoint Presentation</vt:lpstr>
      <vt:lpstr>PowerPoint Presentation</vt:lpstr>
      <vt:lpstr>Overwhelming Choices</vt:lpstr>
      <vt:lpstr>Freshman Learning Communities &amp; Meta Majors</vt:lpstr>
      <vt:lpstr>PowerPoint Presentation</vt:lpstr>
      <vt:lpstr>Academic Guides with Live Job Data</vt:lpstr>
      <vt:lpstr>PowerPoint Presentation</vt:lpstr>
      <vt:lpstr>My GSU Experience</vt:lpstr>
      <vt:lpstr>Meetings of Pre-Seniors with Career Counselors </vt:lpstr>
      <vt:lpstr>PowerPoint Presentation</vt:lpstr>
      <vt:lpstr>PowerPoint Presentation</vt:lpstr>
      <vt:lpstr>Strengthening Math Pathways</vt:lpstr>
      <vt:lpstr>Adaptive Learning at Scale</vt:lpstr>
      <vt:lpstr>Adaptive Learning in the Social Sciences</vt:lpstr>
      <vt:lpstr>Referrals: Supplemental Instructions and Tutoring</vt:lpstr>
      <vt:lpstr>PowerPoint Presentation</vt:lpstr>
      <vt:lpstr>Who were we dropping  </vt:lpstr>
      <vt:lpstr>Panther Retention Grants  </vt:lpstr>
      <vt:lpstr>PowerPoint Presentation</vt:lpstr>
      <vt:lpstr>PowerPoint Presentation</vt:lpstr>
      <vt:lpstr>Advisement: GPS Advising</vt:lpstr>
      <vt:lpstr>Registration Tracking and Academic Maps</vt:lpstr>
      <vt:lpstr>Performance in ‘Marker’ Courses</vt:lpstr>
      <vt:lpstr>PowerPoint Presentation</vt:lpstr>
      <vt:lpstr>Results: Increased Retention</vt:lpstr>
      <vt:lpstr>Results: Decline in Time to Degree</vt:lpstr>
      <vt:lpstr>PowerPoint Presentation</vt:lpstr>
      <vt:lpstr>Confounding Expectations</vt:lpstr>
      <vt:lpstr>PowerPoint Presentation</vt:lpstr>
      <vt:lpstr>Overwhelming Choices</vt:lpstr>
      <vt:lpstr>Overwhelming Choices</vt:lpstr>
      <vt:lpstr>Growing Recognition</vt:lpstr>
      <vt:lpstr>The Cost of Inaction</vt:lpstr>
      <vt:lpstr>Georgia State Undergraduate Degrees Awarded</vt:lpstr>
      <vt:lpstr>Bachelor’s Degrees Awarded by Group</vt:lpstr>
      <vt:lpstr>Graduation Rates by Race &amp; Ethnicity</vt:lpstr>
      <vt:lpstr>#1 in Degrees Conferred to African Americans</vt:lpstr>
      <vt:lpstr>PowerPoint Presentation</vt:lpstr>
      <vt:lpstr>Social Mobility </vt:lpstr>
      <vt:lpstr>Perimeter College 3-Year Graduation Rates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Timothy M Renick</cp:lastModifiedBy>
  <cp:revision>739</cp:revision>
  <cp:lastPrinted>2019-09-11T14:17:46Z</cp:lastPrinted>
  <dcterms:created xsi:type="dcterms:W3CDTF">2016-06-21T19:07:53Z</dcterms:created>
  <dcterms:modified xsi:type="dcterms:W3CDTF">2020-04-07T15:59:27Z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0x0101009C2B3A0A705A1448B4D56E1872853500</vt:lpwstr>
  </property>
</Properties>
</file>