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84" r:id="rId3"/>
    <p:sldId id="280" r:id="rId4"/>
    <p:sldId id="259" r:id="rId5"/>
    <p:sldId id="281" r:id="rId6"/>
    <p:sldId id="262" r:id="rId7"/>
    <p:sldId id="260" r:id="rId8"/>
    <p:sldId id="261" r:id="rId9"/>
    <p:sldId id="263" r:id="rId10"/>
    <p:sldId id="265" r:id="rId11"/>
    <p:sldId id="266" r:id="rId12"/>
    <p:sldId id="267" r:id="rId13"/>
    <p:sldId id="283" r:id="rId14"/>
    <p:sldId id="264" r:id="rId15"/>
    <p:sldId id="285" r:id="rId16"/>
    <p:sldId id="272" r:id="rId17"/>
    <p:sldId id="270" r:id="rId18"/>
    <p:sldId id="274" r:id="rId19"/>
    <p:sldId id="275" r:id="rId20"/>
    <p:sldId id="277" r:id="rId21"/>
  </p:sldIdLst>
  <p:sldSz cx="9144000" cy="5143500" type="screen16x9"/>
  <p:notesSz cx="7010400" cy="9296400"/>
  <p:embeddedFontLst>
    <p:embeddedFont>
      <p:font typeface="Barlow" panose="020B0604020202020204" charset="0"/>
      <p:regular r:id="rId24"/>
      <p:bold r:id="rId25"/>
      <p:italic r:id="rId26"/>
      <p:boldItalic r:id="rId27"/>
    </p:embeddedFont>
    <p:embeddedFont>
      <p:font typeface="Barlow Black" panose="020B0604020202020204" charset="0"/>
      <p:bold r:id="rId28"/>
      <p:boldItalic r:id="rId29"/>
    </p:embeddedFont>
    <p:embeddedFont>
      <p:font typeface="Barlow ExtraBold" panose="020B0604020202020204" charset="0"/>
      <p:bold r:id="rId30"/>
      <p:boldItalic r:id="rId31"/>
    </p:embeddedFont>
    <p:embeddedFont>
      <p:font typeface="Barlow Light" panose="020B0604020202020204" charset="0"/>
      <p:regular r:id="rId32"/>
      <p:bold r:id="rId33"/>
      <p:italic r:id="rId34"/>
      <p:boldItalic r:id="rId35"/>
    </p:embeddedFont>
    <p:embeddedFont>
      <p:font typeface="Barlow Medium" panose="020B0604020202020204" charset="0"/>
      <p:regular r:id="rId36"/>
      <p:bold r:id="rId37"/>
      <p:italic r:id="rId38"/>
      <p:boldItalic r:id="rId39"/>
    </p:embeddedFont>
    <p:embeddedFont>
      <p:font typeface="Barlow SemiBold" panose="020B0604020202020204" charset="0"/>
      <p:regular r:id="rId40"/>
      <p:bold r:id="rId41"/>
      <p:italic r:id="rId42"/>
      <p:boldItalic r:id="rId43"/>
    </p:embeddedFont>
    <p:embeddedFont>
      <p:font typeface="Merriweather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92">
          <p15:clr>
            <a:srgbClr val="747775"/>
          </p15:clr>
        </p15:guide>
        <p15:guide id="2" pos="2904" userDrawn="1">
          <p15:clr>
            <a:srgbClr val="747775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jGo+w2FuCtl2klosVnbtPdqAwuq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ittany Van Eck" initials="" lastIdx="2" clrIdx="0"/>
  <p:cmAuthor id="1" name="Jazmyn K. Curtiss" initials="JKC" lastIdx="6" clrIdx="1">
    <p:extLst>
      <p:ext uri="{19B8F6BF-5375-455C-9EA6-DF929625EA0E}">
        <p15:presenceInfo xmlns:p15="http://schemas.microsoft.com/office/powerpoint/2012/main" userId="S-1-5-21-1214440339-1390067357-725345543-1191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C278AB0-23A1-4132-8C33-00B2F1670F06}">
  <a:tblStyle styleId="{3C278AB0-23A1-4132-8C33-00B2F1670F06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lt1"/>
          </a:solidFill>
        </a:fill>
      </a:tcStyle>
    </a:wholeTbl>
    <a:band1H>
      <a:tcTxStyle b="off" i="off"/>
      <a:tcStyle>
        <a:tcBdr/>
        <a:fill>
          <a:solidFill>
            <a:srgbClr val="E7EAEE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7EAEE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lt1"/>
          </a:solidFill>
        </a:fill>
      </a:tcStyle>
    </a:lastRow>
    <a:se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eCell>
    <a:swCell>
      <a:tcTxStyle b="on" i="off">
        <a:font>
          <a:latin typeface="Arial"/>
          <a:ea typeface="Arial"/>
          <a:cs typeface="Arial"/>
        </a:font>
        <a:schemeClr val="dk1"/>
      </a:tcTxStyle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43C7DB50-5DAA-49B9-9A2C-6A5141B5FF6C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7EAEE"/>
          </a:solidFill>
        </a:fill>
      </a:tcStyle>
    </a:wholeTbl>
    <a:band1H>
      <a:tcTxStyle b="off" i="off"/>
      <a:tcStyle>
        <a:tcBdr/>
        <a:fill>
          <a:solidFill>
            <a:srgbClr val="CBD1D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BD1D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dk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dk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D4CC2B52-7C72-427F-BC86-9D2560A95A3A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6E6"/>
          </a:solidFill>
        </a:fill>
      </a:tcStyle>
    </a:wholeTbl>
    <a:band1H>
      <a:tcTxStyle b="off" i="off"/>
      <a:tcStyle>
        <a:tcBdr/>
        <a:fill>
          <a:solidFill>
            <a:srgbClr val="FFEDC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FFEDC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15" autoAdjust="0"/>
  </p:normalViewPr>
  <p:slideViewPr>
    <p:cSldViewPr snapToGrid="0">
      <p:cViewPr varScale="1">
        <p:scale>
          <a:sx n="126" d="100"/>
          <a:sy n="126" d="100"/>
        </p:scale>
        <p:origin x="1194" y="120"/>
      </p:cViewPr>
      <p:guideLst>
        <p:guide orient="horz" pos="2892"/>
        <p:guide pos="290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40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2049E56-587B-4810-8182-8F6E9E1F9A6C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6AE1248-5B74-452B-837D-327F5D778C7C}">
      <dgm:prSet custT="1"/>
      <dgm:spPr>
        <a:solidFill>
          <a:schemeClr val="tx1"/>
        </a:solidFill>
      </dgm:spPr>
      <dgm:t>
        <a:bodyPr/>
        <a:lstStyle/>
        <a:p>
          <a:r>
            <a:rPr lang="en-US" sz="1200" b="0" i="0" dirty="0">
              <a:latin typeface="Barlow Medium" panose="020B0604020202020204" charset="0"/>
            </a:rPr>
            <a:t>Chancellor</a:t>
          </a:r>
          <a:endParaRPr lang="en-US" sz="1400" b="0" i="0" dirty="0">
            <a:latin typeface="Barlow Medium" panose="020B0604020202020204" charset="0"/>
          </a:endParaRPr>
        </a:p>
        <a:p>
          <a:r>
            <a:rPr lang="en-US" sz="1000" b="0" i="0" dirty="0">
              <a:solidFill>
                <a:schemeClr val="accent1"/>
              </a:solidFill>
              <a:latin typeface="Barlow Medium" panose="020B0604020202020204" charset="0"/>
            </a:rPr>
            <a:t>Mike Sfraga</a:t>
          </a:r>
          <a:endParaRPr lang="en-US" sz="1000" dirty="0">
            <a:solidFill>
              <a:schemeClr val="accent1"/>
            </a:solidFill>
            <a:latin typeface="Barlow Medium" panose="020B0604020202020204" charset="0"/>
          </a:endParaRPr>
        </a:p>
      </dgm:t>
    </dgm:pt>
    <dgm:pt modelId="{8D893340-6289-4A2B-840A-839F2C18D1F1}" type="parTrans" cxnId="{3A38DE87-F007-4204-B26C-4D8D078B99F6}">
      <dgm:prSet/>
      <dgm:spPr/>
      <dgm:t>
        <a:bodyPr/>
        <a:lstStyle/>
        <a:p>
          <a:endParaRPr lang="en-US"/>
        </a:p>
      </dgm:t>
    </dgm:pt>
    <dgm:pt modelId="{A69BC41D-89C3-449F-9D97-14A7DEBA94FB}" type="sibTrans" cxnId="{3A38DE87-F007-4204-B26C-4D8D078B99F6}">
      <dgm:prSet/>
      <dgm:spPr/>
      <dgm:t>
        <a:bodyPr/>
        <a:lstStyle/>
        <a:p>
          <a:pPr algn="ctr"/>
          <a:endParaRPr lang="en-US" dirty="0"/>
        </a:p>
      </dgm:t>
    </dgm:pt>
    <dgm:pt modelId="{CCA320CF-665B-4D24-9DD0-70AEF99EBF15}">
      <dgm:prSet custT="1"/>
      <dgm:spPr>
        <a:solidFill>
          <a:schemeClr val="tx1"/>
        </a:solidFill>
      </dgm:spPr>
      <dgm:t>
        <a:bodyPr/>
        <a:lstStyle/>
        <a:p>
          <a:r>
            <a:rPr lang="en-US" sz="1200" b="0" i="0" dirty="0">
              <a:latin typeface="Barlow Medium" panose="020B0604020202020204" charset="0"/>
            </a:rPr>
            <a:t>Vice Chancellor</a:t>
          </a:r>
        </a:p>
        <a:p>
          <a:r>
            <a:rPr lang="en-US" sz="1000" b="0" i="0" dirty="0">
              <a:latin typeface="Barlow Medium" panose="020B0604020202020204" charset="0"/>
            </a:rPr>
            <a:t>Administrative Services</a:t>
          </a:r>
        </a:p>
        <a:p>
          <a:r>
            <a:rPr lang="en-US" sz="1000" b="0" i="0" dirty="0">
              <a:solidFill>
                <a:schemeClr val="accent1"/>
              </a:solidFill>
              <a:latin typeface="Barlow Medium" panose="020B0604020202020204" charset="0"/>
            </a:rPr>
            <a:t>Julie Queen</a:t>
          </a:r>
          <a:endParaRPr lang="en-US" sz="1000" dirty="0">
            <a:solidFill>
              <a:schemeClr val="accent1"/>
            </a:solidFill>
            <a:latin typeface="Barlow Medium" panose="020B0604020202020204" charset="0"/>
          </a:endParaRPr>
        </a:p>
      </dgm:t>
    </dgm:pt>
    <dgm:pt modelId="{F4D42E62-FF18-4E01-B2EF-B4CA833C6D7B}" type="parTrans" cxnId="{EABDFF5A-6527-4D50-AC7D-F6821AC1C0FC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A599F175-FD00-47B3-BE76-F3D964152FB5}" type="sibTrans" cxnId="{EABDFF5A-6527-4D50-AC7D-F6821AC1C0FC}">
      <dgm:prSet/>
      <dgm:spPr/>
      <dgm:t>
        <a:bodyPr/>
        <a:lstStyle/>
        <a:p>
          <a:endParaRPr lang="en-US"/>
        </a:p>
      </dgm:t>
    </dgm:pt>
    <dgm:pt modelId="{069ED243-6F7B-49B8-9591-3EB0F15BB702}">
      <dgm:prSet custT="1"/>
      <dgm:spPr>
        <a:solidFill>
          <a:schemeClr val="tx1"/>
        </a:solidFill>
      </dgm:spPr>
      <dgm:t>
        <a:bodyPr/>
        <a:lstStyle/>
        <a:p>
          <a:pPr>
            <a:buClr>
              <a:srgbClr val="000000"/>
            </a:buClr>
            <a:buSzPts val="1000"/>
            <a:buFont typeface="Arial"/>
            <a:buNone/>
          </a:pPr>
          <a:r>
            <a:rPr lang="en-US" sz="1200" b="0" i="0" u="none" strike="noStrike" cap="none" dirty="0">
              <a:solidFill>
                <a:schemeClr val="lt2"/>
              </a:solidFill>
              <a:latin typeface="Barlow Medium" panose="020B0604020202020204" charset="0"/>
              <a:ea typeface="Barlow Medium"/>
              <a:cs typeface="Barlow Medium"/>
              <a:sym typeface="Barlow Medium"/>
            </a:rPr>
            <a:t>Associate Vice Chancellor</a:t>
          </a:r>
        </a:p>
        <a:p>
          <a:pPr>
            <a:buClr>
              <a:srgbClr val="000000"/>
            </a:buClr>
            <a:buSzPts val="1000"/>
            <a:buFont typeface="Arial"/>
            <a:buNone/>
          </a:pPr>
          <a:r>
            <a:rPr lang="en-US" sz="1000" b="0" i="0" u="none" strike="noStrike" cap="none" dirty="0">
              <a:solidFill>
                <a:schemeClr val="lt2"/>
              </a:solidFill>
              <a:latin typeface="Barlow Medium" panose="020B0604020202020204" charset="0"/>
              <a:ea typeface="Barlow Medium"/>
              <a:cs typeface="Barlow Medium"/>
              <a:sym typeface="Barlow Medium"/>
            </a:rPr>
            <a:t>Facilities Services </a:t>
          </a:r>
          <a:endParaRPr lang="en-US" sz="1000" b="0" i="0" u="none" strike="noStrike" cap="none" dirty="0">
            <a:solidFill>
              <a:schemeClr val="lt2"/>
            </a:solidFill>
            <a:latin typeface="Barlow Medium" panose="020B0604020202020204" charset="0"/>
            <a:sym typeface="Barlow Medium"/>
          </a:endParaRPr>
        </a:p>
        <a:p>
          <a:pPr>
            <a:buClr>
              <a:srgbClr val="000000"/>
            </a:buClr>
            <a:buSzPts val="1000"/>
            <a:buFont typeface="Arial"/>
            <a:buNone/>
          </a:pPr>
          <a:r>
            <a:rPr lang="en-US" sz="1000" b="0" i="0" u="none" strike="noStrike" cap="none" dirty="0">
              <a:solidFill>
                <a:schemeClr val="accent1"/>
              </a:solidFill>
              <a:latin typeface="Barlow Medium" panose="020B0604020202020204" charset="0"/>
              <a:sym typeface="Barlow Medium"/>
            </a:rPr>
            <a:t>Kellie Fritze</a:t>
          </a:r>
          <a:endParaRPr lang="en-US" sz="1000" dirty="0">
            <a:solidFill>
              <a:schemeClr val="accent1"/>
            </a:solidFill>
            <a:latin typeface="Barlow Medium" panose="020B0604020202020204" charset="0"/>
          </a:endParaRPr>
        </a:p>
      </dgm:t>
    </dgm:pt>
    <dgm:pt modelId="{340B756B-8496-469F-AAA1-E1DAC85025FD}" type="parTrans" cxnId="{23E81324-7B7E-4EA1-98EE-60D94825823B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3A5972A3-410C-4FCA-832F-79CE6DBDE36D}" type="sibTrans" cxnId="{23E81324-7B7E-4EA1-98EE-60D94825823B}">
      <dgm:prSet/>
      <dgm:spPr/>
      <dgm:t>
        <a:bodyPr/>
        <a:lstStyle/>
        <a:p>
          <a:endParaRPr lang="en-US"/>
        </a:p>
      </dgm:t>
    </dgm:pt>
    <dgm:pt modelId="{C8AC5722-1F94-46DC-B8B3-321C419E87A4}">
      <dgm:prSet custT="1"/>
      <dgm:spPr>
        <a:solidFill>
          <a:schemeClr val="tx1"/>
        </a:solidFill>
      </dgm:spPr>
      <dgm:t>
        <a:bodyPr/>
        <a:lstStyle/>
        <a:p>
          <a:r>
            <a:rPr lang="en-US" sz="1000" b="1" i="0" dirty="0">
              <a:latin typeface="Barlow Medium" panose="020B0604020202020204" charset="0"/>
            </a:rPr>
            <a:t>Maintenance</a:t>
          </a:r>
        </a:p>
        <a:p>
          <a:r>
            <a:rPr lang="en-US" sz="1000" b="0" i="0" dirty="0">
              <a:solidFill>
                <a:schemeClr val="accent1"/>
              </a:solidFill>
              <a:latin typeface="Barlow Medium" panose="020B0604020202020204" charset="0"/>
            </a:rPr>
            <a:t>Nathan Platt</a:t>
          </a:r>
        </a:p>
      </dgm:t>
    </dgm:pt>
    <dgm:pt modelId="{B2F85257-865B-4176-8A19-63FEF6076423}" type="parTrans" cxnId="{C89FA5BA-6162-4C52-B6FA-D58DDE418EF5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463649D5-F3B9-4F5C-88DF-60CB97A06ADD}" type="sibTrans" cxnId="{C89FA5BA-6162-4C52-B6FA-D58DDE418EF5}">
      <dgm:prSet/>
      <dgm:spPr/>
      <dgm:t>
        <a:bodyPr/>
        <a:lstStyle/>
        <a:p>
          <a:endParaRPr lang="en-US"/>
        </a:p>
      </dgm:t>
    </dgm:pt>
    <dgm:pt modelId="{8A526EDB-8496-4861-8199-67F8B04BCC1C}">
      <dgm:prSet custT="1"/>
      <dgm:spPr>
        <a:solidFill>
          <a:schemeClr val="tx1"/>
        </a:solidFill>
      </dgm:spPr>
      <dgm:t>
        <a:bodyPr/>
        <a:lstStyle/>
        <a:p>
          <a:r>
            <a:rPr lang="en-US" sz="1000" b="1" i="0" dirty="0">
              <a:latin typeface="Barlow Medium" panose="020B0604020202020204" charset="0"/>
            </a:rPr>
            <a:t>Utilities</a:t>
          </a:r>
        </a:p>
        <a:p>
          <a:r>
            <a:rPr lang="en-US" sz="1000" b="0" i="0" dirty="0">
              <a:solidFill>
                <a:schemeClr val="accent1"/>
              </a:solidFill>
              <a:latin typeface="Barlow Medium" panose="020B0604020202020204" charset="0"/>
            </a:rPr>
            <a:t>Kurt Knitter</a:t>
          </a:r>
          <a:endParaRPr lang="en-US" sz="1000" b="0" dirty="0">
            <a:solidFill>
              <a:schemeClr val="accent1"/>
            </a:solidFill>
            <a:latin typeface="Barlow Medium" panose="020B0604020202020204" charset="0"/>
          </a:endParaRPr>
        </a:p>
      </dgm:t>
    </dgm:pt>
    <dgm:pt modelId="{1D35EDE8-2AF6-4F47-B8A3-2255BE054939}" type="parTrans" cxnId="{6916AECC-CF4E-434B-9BC7-4669C1BD9DAD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34396624-89DA-4967-B3D1-138D526DFC91}" type="sibTrans" cxnId="{6916AECC-CF4E-434B-9BC7-4669C1BD9DAD}">
      <dgm:prSet/>
      <dgm:spPr/>
      <dgm:t>
        <a:bodyPr/>
        <a:lstStyle/>
        <a:p>
          <a:endParaRPr lang="en-US"/>
        </a:p>
      </dgm:t>
    </dgm:pt>
    <dgm:pt modelId="{4A0C97E4-7865-401A-AFAC-0E810148ACFC}">
      <dgm:prSet custT="1"/>
      <dgm:spPr>
        <a:solidFill>
          <a:schemeClr val="tx1"/>
        </a:solidFill>
      </dgm:spPr>
      <dgm:t>
        <a:bodyPr/>
        <a:lstStyle/>
        <a:p>
          <a:r>
            <a:rPr lang="en-US" sz="1000" b="1" dirty="0">
              <a:latin typeface="Barlow Medium" panose="020B0604020202020204" charset="0"/>
            </a:rPr>
            <a:t>Space Planning and Leasing</a:t>
          </a:r>
        </a:p>
        <a:p>
          <a:r>
            <a:rPr lang="en-US" sz="1000" b="0" dirty="0">
              <a:solidFill>
                <a:schemeClr val="accent1"/>
              </a:solidFill>
              <a:latin typeface="Barlow Medium" panose="020B0604020202020204" charset="0"/>
            </a:rPr>
            <a:t>Brittany Van Eck</a:t>
          </a:r>
        </a:p>
      </dgm:t>
    </dgm:pt>
    <dgm:pt modelId="{26EE1A36-E305-4427-A877-E8031C906E3A}" type="parTrans" cxnId="{FB9A93D9-199D-458E-91DE-2C4E1B64441A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C362959A-BE54-4467-9872-2FD133A92334}" type="sibTrans" cxnId="{FB9A93D9-199D-458E-91DE-2C4E1B64441A}">
      <dgm:prSet/>
      <dgm:spPr/>
      <dgm:t>
        <a:bodyPr/>
        <a:lstStyle/>
        <a:p>
          <a:endParaRPr lang="en-US"/>
        </a:p>
      </dgm:t>
    </dgm:pt>
    <dgm:pt modelId="{D580ACAF-521E-4F98-AD77-7A6440892A7E}">
      <dgm:prSet custT="1"/>
      <dgm:spPr>
        <a:solidFill>
          <a:schemeClr val="tx1"/>
        </a:solidFill>
      </dgm:spPr>
      <dgm:t>
        <a:bodyPr/>
        <a:lstStyle/>
        <a:p>
          <a:r>
            <a:rPr lang="en-US" sz="1000" b="1" dirty="0">
              <a:latin typeface="Barlow Medium" panose="020B0604020202020204" charset="0"/>
            </a:rPr>
            <a:t>Design and Construction</a:t>
          </a:r>
        </a:p>
        <a:p>
          <a:r>
            <a:rPr lang="en-US" sz="1000" b="0" dirty="0">
              <a:solidFill>
                <a:schemeClr val="accent1"/>
              </a:solidFill>
              <a:latin typeface="Barlow Medium" panose="020B0604020202020204" charset="0"/>
            </a:rPr>
            <a:t>Cameron Wohlford</a:t>
          </a:r>
        </a:p>
      </dgm:t>
    </dgm:pt>
    <dgm:pt modelId="{579C34E9-0A76-49DF-A8BC-3E3975350054}" type="parTrans" cxnId="{A655F5A9-3719-478C-B635-92F89117E60F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9D951D31-3782-4759-A872-11750210369B}" type="sibTrans" cxnId="{A655F5A9-3719-478C-B635-92F89117E60F}">
      <dgm:prSet/>
      <dgm:spPr/>
      <dgm:t>
        <a:bodyPr/>
        <a:lstStyle/>
        <a:p>
          <a:endParaRPr lang="en-US"/>
        </a:p>
      </dgm:t>
    </dgm:pt>
    <dgm:pt modelId="{2709CB1F-DEE6-45E3-94D4-152F82E88EEA}">
      <dgm:prSet custT="1"/>
      <dgm:spPr>
        <a:solidFill>
          <a:schemeClr val="tx1"/>
        </a:solidFill>
      </dgm:spPr>
      <dgm:t>
        <a:bodyPr/>
        <a:lstStyle/>
        <a:p>
          <a:r>
            <a:rPr lang="en-US" sz="1000" b="1" dirty="0">
              <a:latin typeface="Barlow Medium" panose="020B0604020202020204" charset="0"/>
            </a:rPr>
            <a:t>Operations</a:t>
          </a:r>
        </a:p>
        <a:p>
          <a:r>
            <a:rPr lang="en-US" sz="1000" b="0" dirty="0">
              <a:solidFill>
                <a:schemeClr val="accent1"/>
              </a:solidFill>
              <a:latin typeface="Barlow Medium" panose="020B0604020202020204" charset="0"/>
            </a:rPr>
            <a:t>Darrin “Bear” Edson</a:t>
          </a:r>
        </a:p>
      </dgm:t>
    </dgm:pt>
    <dgm:pt modelId="{C514EC7A-F496-483B-AC20-C0AFBBB43075}" type="sibTrans" cxnId="{46E66336-73F5-45E1-8C26-CD3D271229D1}">
      <dgm:prSet/>
      <dgm:spPr/>
      <dgm:t>
        <a:bodyPr/>
        <a:lstStyle/>
        <a:p>
          <a:endParaRPr lang="en-US"/>
        </a:p>
      </dgm:t>
    </dgm:pt>
    <dgm:pt modelId="{C1909057-7BDF-4A70-88FD-4B4A79C75FC8}" type="parTrans" cxnId="{46E66336-73F5-45E1-8C26-CD3D271229D1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00738351-E565-4FAD-885D-F18276C14B64}">
      <dgm:prSet custT="1"/>
      <dgm:spPr>
        <a:solidFill>
          <a:schemeClr val="tx1"/>
        </a:solidFill>
      </dgm:spPr>
      <dgm:t>
        <a:bodyPr/>
        <a:lstStyle/>
        <a:p>
          <a:r>
            <a:rPr lang="en-US" sz="1000" b="1" dirty="0">
              <a:latin typeface="Barlow Medium" panose="020B0604020202020204" charset="0"/>
            </a:rPr>
            <a:t>Business Operations</a:t>
          </a:r>
        </a:p>
        <a:p>
          <a:r>
            <a:rPr lang="en-US" sz="1000" b="0" dirty="0">
              <a:solidFill>
                <a:schemeClr val="accent1"/>
              </a:solidFill>
              <a:latin typeface="Barlow Medium" panose="020B0604020202020204" charset="0"/>
            </a:rPr>
            <a:t>Karen Mallette</a:t>
          </a:r>
        </a:p>
      </dgm:t>
    </dgm:pt>
    <dgm:pt modelId="{8EEB4CAB-DA91-4DEA-86EE-A40FF5C731D2}" type="parTrans" cxnId="{4BD05EC1-2E01-47CD-B7D7-6043958E03CD}">
      <dgm:prSet/>
      <dgm:spPr>
        <a:ln>
          <a:solidFill>
            <a:schemeClr val="bg2"/>
          </a:solidFill>
        </a:ln>
      </dgm:spPr>
      <dgm:t>
        <a:bodyPr/>
        <a:lstStyle/>
        <a:p>
          <a:endParaRPr lang="en-US"/>
        </a:p>
      </dgm:t>
    </dgm:pt>
    <dgm:pt modelId="{0F8E676A-A617-4B7D-8319-3E77ADEC8C07}" type="sibTrans" cxnId="{4BD05EC1-2E01-47CD-B7D7-6043958E03CD}">
      <dgm:prSet/>
      <dgm:spPr/>
      <dgm:t>
        <a:bodyPr/>
        <a:lstStyle/>
        <a:p>
          <a:endParaRPr lang="en-US"/>
        </a:p>
      </dgm:t>
    </dgm:pt>
    <dgm:pt modelId="{8461E4F4-9BEC-487B-B6F9-A1F226C249BF}" type="pres">
      <dgm:prSet presAssocID="{12049E56-587B-4810-8182-8F6E9E1F9A6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C97FB72C-850A-4180-96B0-01C259DC5E4F}" type="pres">
      <dgm:prSet presAssocID="{76AE1248-5B74-452B-837D-327F5D778C7C}" presName="hierRoot1" presStyleCnt="0">
        <dgm:presLayoutVars>
          <dgm:hierBranch val="init"/>
        </dgm:presLayoutVars>
      </dgm:prSet>
      <dgm:spPr/>
    </dgm:pt>
    <dgm:pt modelId="{7C51B63D-A22E-4395-8DC8-2C4519C1C38B}" type="pres">
      <dgm:prSet presAssocID="{76AE1248-5B74-452B-837D-327F5D778C7C}" presName="rootComposite1" presStyleCnt="0"/>
      <dgm:spPr/>
    </dgm:pt>
    <dgm:pt modelId="{6EA07272-D09A-49A9-9266-EF8610A5A171}" type="pres">
      <dgm:prSet presAssocID="{76AE1248-5B74-452B-837D-327F5D778C7C}" presName="rootText1" presStyleLbl="node0" presStyleIdx="0" presStyleCnt="1" custScaleX="185926" custScaleY="591349" custLinFactNeighborX="-22327">
        <dgm:presLayoutVars>
          <dgm:chPref val="3"/>
        </dgm:presLayoutVars>
      </dgm:prSet>
      <dgm:spPr/>
    </dgm:pt>
    <dgm:pt modelId="{4B16F96A-F6A6-4977-A661-AE700957EC97}" type="pres">
      <dgm:prSet presAssocID="{76AE1248-5B74-452B-837D-327F5D778C7C}" presName="rootConnector1" presStyleLbl="node1" presStyleIdx="0" presStyleCnt="0"/>
      <dgm:spPr/>
    </dgm:pt>
    <dgm:pt modelId="{85317613-06D7-4324-9A31-933FC87F900E}" type="pres">
      <dgm:prSet presAssocID="{76AE1248-5B74-452B-837D-327F5D778C7C}" presName="hierChild2" presStyleCnt="0"/>
      <dgm:spPr/>
    </dgm:pt>
    <dgm:pt modelId="{8BC53E9C-2D38-4730-AF8A-15C43E6FB5D5}" type="pres">
      <dgm:prSet presAssocID="{F4D42E62-FF18-4E01-B2EF-B4CA833C6D7B}" presName="Name64" presStyleLbl="parChTrans1D2" presStyleIdx="0" presStyleCnt="1"/>
      <dgm:spPr/>
    </dgm:pt>
    <dgm:pt modelId="{10B62E75-8CF1-4107-A6A5-879226390E36}" type="pres">
      <dgm:prSet presAssocID="{CCA320CF-665B-4D24-9DD0-70AEF99EBF15}" presName="hierRoot2" presStyleCnt="0">
        <dgm:presLayoutVars>
          <dgm:hierBranch val="init"/>
        </dgm:presLayoutVars>
      </dgm:prSet>
      <dgm:spPr/>
    </dgm:pt>
    <dgm:pt modelId="{3203DE2B-3486-46F4-9ABE-1F7A6D9DCBCD}" type="pres">
      <dgm:prSet presAssocID="{CCA320CF-665B-4D24-9DD0-70AEF99EBF15}" presName="rootComposite" presStyleCnt="0"/>
      <dgm:spPr/>
    </dgm:pt>
    <dgm:pt modelId="{6D2737E4-724F-4697-9353-5740EDC5F294}" type="pres">
      <dgm:prSet presAssocID="{CCA320CF-665B-4D24-9DD0-70AEF99EBF15}" presName="rootText" presStyleLbl="node2" presStyleIdx="0" presStyleCnt="1" custScaleX="187468" custScaleY="591349" custLinFactNeighborX="-23684">
        <dgm:presLayoutVars>
          <dgm:chPref val="3"/>
        </dgm:presLayoutVars>
      </dgm:prSet>
      <dgm:spPr/>
    </dgm:pt>
    <dgm:pt modelId="{195BB45D-8703-4827-A6FF-53E76600D780}" type="pres">
      <dgm:prSet presAssocID="{CCA320CF-665B-4D24-9DD0-70AEF99EBF15}" presName="rootConnector" presStyleLbl="node2" presStyleIdx="0" presStyleCnt="1"/>
      <dgm:spPr/>
    </dgm:pt>
    <dgm:pt modelId="{61F6C112-D4BD-40E6-A078-3EF74E2425B2}" type="pres">
      <dgm:prSet presAssocID="{CCA320CF-665B-4D24-9DD0-70AEF99EBF15}" presName="hierChild4" presStyleCnt="0"/>
      <dgm:spPr/>
    </dgm:pt>
    <dgm:pt modelId="{509FE1AD-574F-4E82-B02B-B652D5B09765}" type="pres">
      <dgm:prSet presAssocID="{340B756B-8496-469F-AAA1-E1DAC85025FD}" presName="Name64" presStyleLbl="parChTrans1D3" presStyleIdx="0" presStyleCnt="1"/>
      <dgm:spPr/>
    </dgm:pt>
    <dgm:pt modelId="{CE9581FB-F3B3-4776-AE74-FA84BA84C058}" type="pres">
      <dgm:prSet presAssocID="{069ED243-6F7B-49B8-9591-3EB0F15BB702}" presName="hierRoot2" presStyleCnt="0">
        <dgm:presLayoutVars>
          <dgm:hierBranch val="init"/>
        </dgm:presLayoutVars>
      </dgm:prSet>
      <dgm:spPr/>
    </dgm:pt>
    <dgm:pt modelId="{9A74E163-34AB-4577-9BB0-1EFC3D437BC4}" type="pres">
      <dgm:prSet presAssocID="{069ED243-6F7B-49B8-9591-3EB0F15BB702}" presName="rootComposite" presStyleCnt="0"/>
      <dgm:spPr/>
    </dgm:pt>
    <dgm:pt modelId="{61AE2D78-72EC-41C6-BBB7-35D305F030F0}" type="pres">
      <dgm:prSet presAssocID="{069ED243-6F7B-49B8-9591-3EB0F15BB702}" presName="rootText" presStyleLbl="node3" presStyleIdx="0" presStyleCnt="1" custScaleX="226566" custScaleY="591349" custLinFactNeighborX="-24017" custLinFactNeighborY="-1">
        <dgm:presLayoutVars>
          <dgm:chPref val="3"/>
        </dgm:presLayoutVars>
      </dgm:prSet>
      <dgm:spPr/>
    </dgm:pt>
    <dgm:pt modelId="{CCBCBEB2-8936-4A60-8E0A-E296728BB64D}" type="pres">
      <dgm:prSet presAssocID="{069ED243-6F7B-49B8-9591-3EB0F15BB702}" presName="rootConnector" presStyleLbl="node3" presStyleIdx="0" presStyleCnt="1"/>
      <dgm:spPr/>
    </dgm:pt>
    <dgm:pt modelId="{0EDBD03F-1EF1-4043-AA25-406CFB363613}" type="pres">
      <dgm:prSet presAssocID="{069ED243-6F7B-49B8-9591-3EB0F15BB702}" presName="hierChild4" presStyleCnt="0"/>
      <dgm:spPr/>
    </dgm:pt>
    <dgm:pt modelId="{8995EAE8-B519-4E5A-B1DF-DB42B9EEA922}" type="pres">
      <dgm:prSet presAssocID="{B2F85257-865B-4176-8A19-63FEF6076423}" presName="Name64" presStyleLbl="parChTrans1D4" presStyleIdx="0" presStyleCnt="6"/>
      <dgm:spPr/>
    </dgm:pt>
    <dgm:pt modelId="{5539F5FA-0FC5-4CE1-B065-6F8203041323}" type="pres">
      <dgm:prSet presAssocID="{C8AC5722-1F94-46DC-B8B3-321C419E87A4}" presName="hierRoot2" presStyleCnt="0">
        <dgm:presLayoutVars>
          <dgm:hierBranch val="init"/>
        </dgm:presLayoutVars>
      </dgm:prSet>
      <dgm:spPr/>
    </dgm:pt>
    <dgm:pt modelId="{AC4AA680-644E-4D46-99BC-F98C2618A138}" type="pres">
      <dgm:prSet presAssocID="{C8AC5722-1F94-46DC-B8B3-321C419E87A4}" presName="rootComposite" presStyleCnt="0"/>
      <dgm:spPr/>
    </dgm:pt>
    <dgm:pt modelId="{B6A25818-0AC7-4397-BC24-BDF97064F288}" type="pres">
      <dgm:prSet presAssocID="{C8AC5722-1F94-46DC-B8B3-321C419E87A4}" presName="rootText" presStyleLbl="node4" presStyleIdx="0" presStyleCnt="6" custScaleX="317055" custScaleY="210041" custLinFactNeighborX="26857" custLinFactNeighborY="4936">
        <dgm:presLayoutVars>
          <dgm:chPref val="3"/>
        </dgm:presLayoutVars>
      </dgm:prSet>
      <dgm:spPr/>
    </dgm:pt>
    <dgm:pt modelId="{94EB8F52-EB11-4181-A49E-B5F9B0421E7E}" type="pres">
      <dgm:prSet presAssocID="{C8AC5722-1F94-46DC-B8B3-321C419E87A4}" presName="rootConnector" presStyleLbl="node4" presStyleIdx="0" presStyleCnt="6"/>
      <dgm:spPr/>
    </dgm:pt>
    <dgm:pt modelId="{175E968C-A237-456E-926F-0B850CFDA42E}" type="pres">
      <dgm:prSet presAssocID="{C8AC5722-1F94-46DC-B8B3-321C419E87A4}" presName="hierChild4" presStyleCnt="0"/>
      <dgm:spPr/>
    </dgm:pt>
    <dgm:pt modelId="{2B6BD147-EF62-4ECC-A827-D487C8D769E4}" type="pres">
      <dgm:prSet presAssocID="{C8AC5722-1F94-46DC-B8B3-321C419E87A4}" presName="hierChild5" presStyleCnt="0"/>
      <dgm:spPr/>
    </dgm:pt>
    <dgm:pt modelId="{1646ECF4-01B6-447C-8A58-B55BB68FA48F}" type="pres">
      <dgm:prSet presAssocID="{26EE1A36-E305-4427-A877-E8031C906E3A}" presName="Name64" presStyleLbl="parChTrans1D4" presStyleIdx="1" presStyleCnt="6"/>
      <dgm:spPr/>
    </dgm:pt>
    <dgm:pt modelId="{15C781B8-BAB9-47BE-B13B-52E6AEC4D858}" type="pres">
      <dgm:prSet presAssocID="{4A0C97E4-7865-401A-AFAC-0E810148ACFC}" presName="hierRoot2" presStyleCnt="0">
        <dgm:presLayoutVars>
          <dgm:hierBranch val="init"/>
        </dgm:presLayoutVars>
      </dgm:prSet>
      <dgm:spPr/>
    </dgm:pt>
    <dgm:pt modelId="{89FD7033-ED4C-490E-A5DD-9CBEE717FEF3}" type="pres">
      <dgm:prSet presAssocID="{4A0C97E4-7865-401A-AFAC-0E810148ACFC}" presName="rootComposite" presStyleCnt="0"/>
      <dgm:spPr/>
    </dgm:pt>
    <dgm:pt modelId="{20E93AF4-0EB1-4BBE-8776-091635A24E17}" type="pres">
      <dgm:prSet presAssocID="{4A0C97E4-7865-401A-AFAC-0E810148ACFC}" presName="rootText" presStyleLbl="node4" presStyleIdx="1" presStyleCnt="6" custScaleX="316207" custScaleY="207905" custLinFactNeighborX="26857" custLinFactNeighborY="4936">
        <dgm:presLayoutVars>
          <dgm:chPref val="3"/>
        </dgm:presLayoutVars>
      </dgm:prSet>
      <dgm:spPr/>
    </dgm:pt>
    <dgm:pt modelId="{5B161EFF-2CE0-4016-8342-DB65C2859707}" type="pres">
      <dgm:prSet presAssocID="{4A0C97E4-7865-401A-AFAC-0E810148ACFC}" presName="rootConnector" presStyleLbl="node4" presStyleIdx="1" presStyleCnt="6"/>
      <dgm:spPr/>
    </dgm:pt>
    <dgm:pt modelId="{2F7004D0-C1BB-4DB6-BA85-BD218A1C39DC}" type="pres">
      <dgm:prSet presAssocID="{4A0C97E4-7865-401A-AFAC-0E810148ACFC}" presName="hierChild4" presStyleCnt="0"/>
      <dgm:spPr/>
    </dgm:pt>
    <dgm:pt modelId="{AD5563A4-0060-400F-B816-82C603448FFC}" type="pres">
      <dgm:prSet presAssocID="{4A0C97E4-7865-401A-AFAC-0E810148ACFC}" presName="hierChild5" presStyleCnt="0"/>
      <dgm:spPr/>
    </dgm:pt>
    <dgm:pt modelId="{44BE84F5-94F3-4EA5-A183-AB98A1A2CE18}" type="pres">
      <dgm:prSet presAssocID="{579C34E9-0A76-49DF-A8BC-3E3975350054}" presName="Name64" presStyleLbl="parChTrans1D4" presStyleIdx="2" presStyleCnt="6"/>
      <dgm:spPr/>
    </dgm:pt>
    <dgm:pt modelId="{7E60317A-9053-4EA4-9912-CAEAA13A1C65}" type="pres">
      <dgm:prSet presAssocID="{D580ACAF-521E-4F98-AD77-7A6440892A7E}" presName="hierRoot2" presStyleCnt="0">
        <dgm:presLayoutVars>
          <dgm:hierBranch val="init"/>
        </dgm:presLayoutVars>
      </dgm:prSet>
      <dgm:spPr/>
    </dgm:pt>
    <dgm:pt modelId="{E68498A7-CC45-4454-98C3-B23EDFE1DF9E}" type="pres">
      <dgm:prSet presAssocID="{D580ACAF-521E-4F98-AD77-7A6440892A7E}" presName="rootComposite" presStyleCnt="0"/>
      <dgm:spPr/>
    </dgm:pt>
    <dgm:pt modelId="{84F270A6-A024-462B-9E02-A8C014A49568}" type="pres">
      <dgm:prSet presAssocID="{D580ACAF-521E-4F98-AD77-7A6440892A7E}" presName="rootText" presStyleLbl="node4" presStyleIdx="2" presStyleCnt="6" custScaleX="317055" custScaleY="210041" custLinFactNeighborX="26857" custLinFactNeighborY="4936">
        <dgm:presLayoutVars>
          <dgm:chPref val="3"/>
        </dgm:presLayoutVars>
      </dgm:prSet>
      <dgm:spPr/>
    </dgm:pt>
    <dgm:pt modelId="{7BA1B731-B1C9-4070-99EA-F3F1E2065060}" type="pres">
      <dgm:prSet presAssocID="{D580ACAF-521E-4F98-AD77-7A6440892A7E}" presName="rootConnector" presStyleLbl="node4" presStyleIdx="2" presStyleCnt="6"/>
      <dgm:spPr/>
    </dgm:pt>
    <dgm:pt modelId="{BE2BE4EC-484E-4456-896C-BB83168077DE}" type="pres">
      <dgm:prSet presAssocID="{D580ACAF-521E-4F98-AD77-7A6440892A7E}" presName="hierChild4" presStyleCnt="0"/>
      <dgm:spPr/>
    </dgm:pt>
    <dgm:pt modelId="{5678C3FF-3D39-44E4-8679-5243B73E6204}" type="pres">
      <dgm:prSet presAssocID="{D580ACAF-521E-4F98-AD77-7A6440892A7E}" presName="hierChild5" presStyleCnt="0"/>
      <dgm:spPr/>
    </dgm:pt>
    <dgm:pt modelId="{F4A53DFB-5768-4DC2-88A4-DBB94169BB97}" type="pres">
      <dgm:prSet presAssocID="{8EEB4CAB-DA91-4DEA-86EE-A40FF5C731D2}" presName="Name64" presStyleLbl="parChTrans1D4" presStyleIdx="3" presStyleCnt="6"/>
      <dgm:spPr/>
    </dgm:pt>
    <dgm:pt modelId="{D9927263-4ADA-4010-9C8E-782490E5CBFE}" type="pres">
      <dgm:prSet presAssocID="{00738351-E565-4FAD-885D-F18276C14B64}" presName="hierRoot2" presStyleCnt="0">
        <dgm:presLayoutVars>
          <dgm:hierBranch val="init"/>
        </dgm:presLayoutVars>
      </dgm:prSet>
      <dgm:spPr/>
    </dgm:pt>
    <dgm:pt modelId="{6912E832-C2EE-43E6-BB84-D874C348A824}" type="pres">
      <dgm:prSet presAssocID="{00738351-E565-4FAD-885D-F18276C14B64}" presName="rootComposite" presStyleCnt="0"/>
      <dgm:spPr/>
    </dgm:pt>
    <dgm:pt modelId="{1A724D34-9365-473A-88C8-9848A7C081EC}" type="pres">
      <dgm:prSet presAssocID="{00738351-E565-4FAD-885D-F18276C14B64}" presName="rootText" presStyleLbl="node4" presStyleIdx="3" presStyleCnt="6" custScaleX="317055" custScaleY="210041" custLinFactNeighborX="26857" custLinFactNeighborY="4936">
        <dgm:presLayoutVars>
          <dgm:chPref val="3"/>
        </dgm:presLayoutVars>
      </dgm:prSet>
      <dgm:spPr/>
    </dgm:pt>
    <dgm:pt modelId="{033B0035-BB74-49CA-93AD-A0D7F70CA82E}" type="pres">
      <dgm:prSet presAssocID="{00738351-E565-4FAD-885D-F18276C14B64}" presName="rootConnector" presStyleLbl="node4" presStyleIdx="3" presStyleCnt="6"/>
      <dgm:spPr/>
    </dgm:pt>
    <dgm:pt modelId="{69B9E7BB-43AE-491E-A4A8-5B0D04E17841}" type="pres">
      <dgm:prSet presAssocID="{00738351-E565-4FAD-885D-F18276C14B64}" presName="hierChild4" presStyleCnt="0"/>
      <dgm:spPr/>
    </dgm:pt>
    <dgm:pt modelId="{3BF02E54-896C-48D7-84BC-3C3F5F6E434B}" type="pres">
      <dgm:prSet presAssocID="{00738351-E565-4FAD-885D-F18276C14B64}" presName="hierChild5" presStyleCnt="0"/>
      <dgm:spPr/>
    </dgm:pt>
    <dgm:pt modelId="{355B36A2-1455-4A58-B1E7-E774FFBFD44C}" type="pres">
      <dgm:prSet presAssocID="{1D35EDE8-2AF6-4F47-B8A3-2255BE054939}" presName="Name64" presStyleLbl="parChTrans1D4" presStyleIdx="4" presStyleCnt="6"/>
      <dgm:spPr/>
    </dgm:pt>
    <dgm:pt modelId="{08C68451-CC8D-4B54-A2E3-668C93112968}" type="pres">
      <dgm:prSet presAssocID="{8A526EDB-8496-4861-8199-67F8B04BCC1C}" presName="hierRoot2" presStyleCnt="0">
        <dgm:presLayoutVars>
          <dgm:hierBranch val="init"/>
        </dgm:presLayoutVars>
      </dgm:prSet>
      <dgm:spPr/>
    </dgm:pt>
    <dgm:pt modelId="{731F8B67-0C90-47A0-8518-A619F746BB98}" type="pres">
      <dgm:prSet presAssocID="{8A526EDB-8496-4861-8199-67F8B04BCC1C}" presName="rootComposite" presStyleCnt="0"/>
      <dgm:spPr/>
    </dgm:pt>
    <dgm:pt modelId="{5D4F50A1-B4DE-479E-81FD-461B07CEC5FE}" type="pres">
      <dgm:prSet presAssocID="{8A526EDB-8496-4861-8199-67F8B04BCC1C}" presName="rootText" presStyleLbl="node4" presStyleIdx="4" presStyleCnt="6" custScaleX="317055" custScaleY="210041" custLinFactNeighborX="26857" custLinFactNeighborY="4936">
        <dgm:presLayoutVars>
          <dgm:chPref val="3"/>
        </dgm:presLayoutVars>
      </dgm:prSet>
      <dgm:spPr/>
    </dgm:pt>
    <dgm:pt modelId="{DF73187C-BB17-4F50-8655-D29248AA7450}" type="pres">
      <dgm:prSet presAssocID="{8A526EDB-8496-4861-8199-67F8B04BCC1C}" presName="rootConnector" presStyleLbl="node4" presStyleIdx="4" presStyleCnt="6"/>
      <dgm:spPr/>
    </dgm:pt>
    <dgm:pt modelId="{03AC2838-ED1E-414F-8599-3A77F05CF745}" type="pres">
      <dgm:prSet presAssocID="{8A526EDB-8496-4861-8199-67F8B04BCC1C}" presName="hierChild4" presStyleCnt="0"/>
      <dgm:spPr/>
    </dgm:pt>
    <dgm:pt modelId="{7106F233-4628-496B-ABA6-526822E07339}" type="pres">
      <dgm:prSet presAssocID="{8A526EDB-8496-4861-8199-67F8B04BCC1C}" presName="hierChild5" presStyleCnt="0"/>
      <dgm:spPr/>
    </dgm:pt>
    <dgm:pt modelId="{ECB2FF01-9FE9-43B5-8790-994AC0157DB5}" type="pres">
      <dgm:prSet presAssocID="{C1909057-7BDF-4A70-88FD-4B4A79C75FC8}" presName="Name64" presStyleLbl="parChTrans1D4" presStyleIdx="5" presStyleCnt="6"/>
      <dgm:spPr/>
    </dgm:pt>
    <dgm:pt modelId="{491AF7EC-1565-447F-BE26-BADE97219EC1}" type="pres">
      <dgm:prSet presAssocID="{2709CB1F-DEE6-45E3-94D4-152F82E88EEA}" presName="hierRoot2" presStyleCnt="0">
        <dgm:presLayoutVars>
          <dgm:hierBranch val="init"/>
        </dgm:presLayoutVars>
      </dgm:prSet>
      <dgm:spPr/>
    </dgm:pt>
    <dgm:pt modelId="{F992D20C-2749-4549-85D1-67FAF7AD9538}" type="pres">
      <dgm:prSet presAssocID="{2709CB1F-DEE6-45E3-94D4-152F82E88EEA}" presName="rootComposite" presStyleCnt="0"/>
      <dgm:spPr/>
    </dgm:pt>
    <dgm:pt modelId="{63C52965-A28E-4DD3-923E-D1975805B066}" type="pres">
      <dgm:prSet presAssocID="{2709CB1F-DEE6-45E3-94D4-152F82E88EEA}" presName="rootText" presStyleLbl="node4" presStyleIdx="5" presStyleCnt="6" custScaleX="317055" custScaleY="210041" custLinFactNeighborX="26857" custLinFactNeighborY="4936">
        <dgm:presLayoutVars>
          <dgm:chPref val="3"/>
        </dgm:presLayoutVars>
      </dgm:prSet>
      <dgm:spPr/>
    </dgm:pt>
    <dgm:pt modelId="{CF16D211-4DA7-4CE7-A592-9736EED7FCF7}" type="pres">
      <dgm:prSet presAssocID="{2709CB1F-DEE6-45E3-94D4-152F82E88EEA}" presName="rootConnector" presStyleLbl="node4" presStyleIdx="5" presStyleCnt="6"/>
      <dgm:spPr/>
    </dgm:pt>
    <dgm:pt modelId="{BF108AAD-9B78-4BFB-90CF-FBE63A722535}" type="pres">
      <dgm:prSet presAssocID="{2709CB1F-DEE6-45E3-94D4-152F82E88EEA}" presName="hierChild4" presStyleCnt="0"/>
      <dgm:spPr/>
    </dgm:pt>
    <dgm:pt modelId="{D19875ED-4C1D-44A7-886E-77035015F7E2}" type="pres">
      <dgm:prSet presAssocID="{2709CB1F-DEE6-45E3-94D4-152F82E88EEA}" presName="hierChild5" presStyleCnt="0"/>
      <dgm:spPr/>
    </dgm:pt>
    <dgm:pt modelId="{8AA458D2-F003-4C1A-B5F6-595C987BD63A}" type="pres">
      <dgm:prSet presAssocID="{069ED243-6F7B-49B8-9591-3EB0F15BB702}" presName="hierChild5" presStyleCnt="0"/>
      <dgm:spPr/>
    </dgm:pt>
    <dgm:pt modelId="{2037C394-64CC-4F75-AFB2-1D3A002CE631}" type="pres">
      <dgm:prSet presAssocID="{CCA320CF-665B-4D24-9DD0-70AEF99EBF15}" presName="hierChild5" presStyleCnt="0"/>
      <dgm:spPr/>
    </dgm:pt>
    <dgm:pt modelId="{6EA7D42E-8A4C-404C-AAA1-7D382839AFA3}" type="pres">
      <dgm:prSet presAssocID="{76AE1248-5B74-452B-837D-327F5D778C7C}" presName="hierChild3" presStyleCnt="0"/>
      <dgm:spPr/>
    </dgm:pt>
  </dgm:ptLst>
  <dgm:cxnLst>
    <dgm:cxn modelId="{0D292402-8E70-4F9F-9C78-4D869F86EA87}" type="presOf" srcId="{CCA320CF-665B-4D24-9DD0-70AEF99EBF15}" destId="{6D2737E4-724F-4697-9353-5740EDC5F294}" srcOrd="0" destOrd="0" presId="urn:microsoft.com/office/officeart/2009/3/layout/HorizontalOrganizationChart"/>
    <dgm:cxn modelId="{AF828F07-1D12-4924-8A3D-29BF34D23526}" type="presOf" srcId="{D580ACAF-521E-4F98-AD77-7A6440892A7E}" destId="{84F270A6-A024-462B-9E02-A8C014A49568}" srcOrd="0" destOrd="0" presId="urn:microsoft.com/office/officeart/2009/3/layout/HorizontalOrganizationChart"/>
    <dgm:cxn modelId="{D919561D-9A53-4F78-B606-F8FEA4D8E0C9}" type="presOf" srcId="{76AE1248-5B74-452B-837D-327F5D778C7C}" destId="{4B16F96A-F6A6-4977-A661-AE700957EC97}" srcOrd="1" destOrd="0" presId="urn:microsoft.com/office/officeart/2009/3/layout/HorizontalOrganizationChart"/>
    <dgm:cxn modelId="{23E81324-7B7E-4EA1-98EE-60D94825823B}" srcId="{CCA320CF-665B-4D24-9DD0-70AEF99EBF15}" destId="{069ED243-6F7B-49B8-9591-3EB0F15BB702}" srcOrd="0" destOrd="0" parTransId="{340B756B-8496-469F-AAA1-E1DAC85025FD}" sibTransId="{3A5972A3-410C-4FCA-832F-79CE6DBDE36D}"/>
    <dgm:cxn modelId="{1D1BEF2B-60DC-4B09-B2FB-EBAF92FA93DE}" type="presOf" srcId="{8A526EDB-8496-4861-8199-67F8B04BCC1C}" destId="{DF73187C-BB17-4F50-8655-D29248AA7450}" srcOrd="1" destOrd="0" presId="urn:microsoft.com/office/officeart/2009/3/layout/HorizontalOrganizationChart"/>
    <dgm:cxn modelId="{7478062E-41A4-4693-B775-48EB30B911DA}" type="presOf" srcId="{069ED243-6F7B-49B8-9591-3EB0F15BB702}" destId="{CCBCBEB2-8936-4A60-8E0A-E296728BB64D}" srcOrd="1" destOrd="0" presId="urn:microsoft.com/office/officeart/2009/3/layout/HorizontalOrganizationChart"/>
    <dgm:cxn modelId="{39803931-8D47-4951-9B47-95BAD1551DFA}" type="presOf" srcId="{2709CB1F-DEE6-45E3-94D4-152F82E88EEA}" destId="{CF16D211-4DA7-4CE7-A592-9736EED7FCF7}" srcOrd="1" destOrd="0" presId="urn:microsoft.com/office/officeart/2009/3/layout/HorizontalOrganizationChart"/>
    <dgm:cxn modelId="{46E66336-73F5-45E1-8C26-CD3D271229D1}" srcId="{069ED243-6F7B-49B8-9591-3EB0F15BB702}" destId="{2709CB1F-DEE6-45E3-94D4-152F82E88EEA}" srcOrd="5" destOrd="0" parTransId="{C1909057-7BDF-4A70-88FD-4B4A79C75FC8}" sibTransId="{C514EC7A-F496-483B-AC20-C0AFBBB43075}"/>
    <dgm:cxn modelId="{A447C437-4C43-477C-A382-943313FD90F6}" type="presOf" srcId="{76AE1248-5B74-452B-837D-327F5D778C7C}" destId="{6EA07272-D09A-49A9-9266-EF8610A5A171}" srcOrd="0" destOrd="0" presId="urn:microsoft.com/office/officeart/2009/3/layout/HorizontalOrganizationChart"/>
    <dgm:cxn modelId="{D421E33E-AC09-4F18-BF6F-E69FD14A5B3D}" type="presOf" srcId="{C8AC5722-1F94-46DC-B8B3-321C419E87A4}" destId="{94EB8F52-EB11-4181-A49E-B5F9B0421E7E}" srcOrd="1" destOrd="0" presId="urn:microsoft.com/office/officeart/2009/3/layout/HorizontalOrganizationChart"/>
    <dgm:cxn modelId="{A8D89661-D7D9-4600-A28A-20E7FAB29D71}" type="presOf" srcId="{340B756B-8496-469F-AAA1-E1DAC85025FD}" destId="{509FE1AD-574F-4E82-B02B-B652D5B09765}" srcOrd="0" destOrd="0" presId="urn:microsoft.com/office/officeart/2009/3/layout/HorizontalOrganizationChart"/>
    <dgm:cxn modelId="{83FDBF6C-53EC-415E-A974-9D40265750A4}" type="presOf" srcId="{CCA320CF-665B-4D24-9DD0-70AEF99EBF15}" destId="{195BB45D-8703-4827-A6FF-53E76600D780}" srcOrd="1" destOrd="0" presId="urn:microsoft.com/office/officeart/2009/3/layout/HorizontalOrganizationChart"/>
    <dgm:cxn modelId="{B3BE7B55-BB8E-4E80-8572-AA50342A4F82}" type="presOf" srcId="{4A0C97E4-7865-401A-AFAC-0E810148ACFC}" destId="{20E93AF4-0EB1-4BBE-8776-091635A24E17}" srcOrd="0" destOrd="0" presId="urn:microsoft.com/office/officeart/2009/3/layout/HorizontalOrganizationChart"/>
    <dgm:cxn modelId="{EABDFF5A-6527-4D50-AC7D-F6821AC1C0FC}" srcId="{76AE1248-5B74-452B-837D-327F5D778C7C}" destId="{CCA320CF-665B-4D24-9DD0-70AEF99EBF15}" srcOrd="0" destOrd="0" parTransId="{F4D42E62-FF18-4E01-B2EF-B4CA833C6D7B}" sibTransId="{A599F175-FD00-47B3-BE76-F3D964152FB5}"/>
    <dgm:cxn modelId="{8D0D0C80-DFA7-4E7E-BA84-CD7AE0839DCC}" type="presOf" srcId="{D580ACAF-521E-4F98-AD77-7A6440892A7E}" destId="{7BA1B731-B1C9-4070-99EA-F3F1E2065060}" srcOrd="1" destOrd="0" presId="urn:microsoft.com/office/officeart/2009/3/layout/HorizontalOrganizationChart"/>
    <dgm:cxn modelId="{49893780-1E34-4FAC-B3C6-0F224EB8FA22}" type="presOf" srcId="{B2F85257-865B-4176-8A19-63FEF6076423}" destId="{8995EAE8-B519-4E5A-B1DF-DB42B9EEA922}" srcOrd="0" destOrd="0" presId="urn:microsoft.com/office/officeart/2009/3/layout/HorizontalOrganizationChart"/>
    <dgm:cxn modelId="{D7E21182-40C6-43FD-8EFA-BA099F0D0E6C}" type="presOf" srcId="{26EE1A36-E305-4427-A877-E8031C906E3A}" destId="{1646ECF4-01B6-447C-8A58-B55BB68FA48F}" srcOrd="0" destOrd="0" presId="urn:microsoft.com/office/officeart/2009/3/layout/HorizontalOrganizationChart"/>
    <dgm:cxn modelId="{467C4882-304A-4014-A46C-1DF154D40CF2}" type="presOf" srcId="{069ED243-6F7B-49B8-9591-3EB0F15BB702}" destId="{61AE2D78-72EC-41C6-BBB7-35D305F030F0}" srcOrd="0" destOrd="0" presId="urn:microsoft.com/office/officeart/2009/3/layout/HorizontalOrganizationChart"/>
    <dgm:cxn modelId="{3A38DE87-F007-4204-B26C-4D8D078B99F6}" srcId="{12049E56-587B-4810-8182-8F6E9E1F9A6C}" destId="{76AE1248-5B74-452B-837D-327F5D778C7C}" srcOrd="0" destOrd="0" parTransId="{8D893340-6289-4A2B-840A-839F2C18D1F1}" sibTransId="{A69BC41D-89C3-449F-9D97-14A7DEBA94FB}"/>
    <dgm:cxn modelId="{FB1C848D-371C-426B-9296-EE0C0E563B9B}" type="presOf" srcId="{C8AC5722-1F94-46DC-B8B3-321C419E87A4}" destId="{B6A25818-0AC7-4397-BC24-BDF97064F288}" srcOrd="0" destOrd="0" presId="urn:microsoft.com/office/officeart/2009/3/layout/HorizontalOrganizationChart"/>
    <dgm:cxn modelId="{96275692-C6A5-4EB2-BE27-ACF211D8215B}" type="presOf" srcId="{4A0C97E4-7865-401A-AFAC-0E810148ACFC}" destId="{5B161EFF-2CE0-4016-8342-DB65C2859707}" srcOrd="1" destOrd="0" presId="urn:microsoft.com/office/officeart/2009/3/layout/HorizontalOrganizationChart"/>
    <dgm:cxn modelId="{6A953797-78B3-4288-B69E-05384729F54A}" type="presOf" srcId="{8EEB4CAB-DA91-4DEA-86EE-A40FF5C731D2}" destId="{F4A53DFB-5768-4DC2-88A4-DBB94169BB97}" srcOrd="0" destOrd="0" presId="urn:microsoft.com/office/officeart/2009/3/layout/HorizontalOrganizationChart"/>
    <dgm:cxn modelId="{7B1E4A98-AF9A-4AC2-B2EE-8B57CD3BD91D}" type="presOf" srcId="{1D35EDE8-2AF6-4F47-B8A3-2255BE054939}" destId="{355B36A2-1455-4A58-B1E7-E774FFBFD44C}" srcOrd="0" destOrd="0" presId="urn:microsoft.com/office/officeart/2009/3/layout/HorizontalOrganizationChart"/>
    <dgm:cxn modelId="{F2CB5899-0C2D-41EE-BD23-C9821AC7A43F}" type="presOf" srcId="{12049E56-587B-4810-8182-8F6E9E1F9A6C}" destId="{8461E4F4-9BEC-487B-B6F9-A1F226C249BF}" srcOrd="0" destOrd="0" presId="urn:microsoft.com/office/officeart/2009/3/layout/HorizontalOrganizationChart"/>
    <dgm:cxn modelId="{F4388099-6338-498E-A4B8-CBA9CC13BD87}" type="presOf" srcId="{C1909057-7BDF-4A70-88FD-4B4A79C75FC8}" destId="{ECB2FF01-9FE9-43B5-8790-994AC0157DB5}" srcOrd="0" destOrd="0" presId="urn:microsoft.com/office/officeart/2009/3/layout/HorizontalOrganizationChart"/>
    <dgm:cxn modelId="{EBF5A5A0-377E-4AF5-9653-96CA05182739}" type="presOf" srcId="{2709CB1F-DEE6-45E3-94D4-152F82E88EEA}" destId="{63C52965-A28E-4DD3-923E-D1975805B066}" srcOrd="0" destOrd="0" presId="urn:microsoft.com/office/officeart/2009/3/layout/HorizontalOrganizationChart"/>
    <dgm:cxn modelId="{697E6FA5-0566-4E73-B142-4B65D3B6403D}" type="presOf" srcId="{00738351-E565-4FAD-885D-F18276C14B64}" destId="{033B0035-BB74-49CA-93AD-A0D7F70CA82E}" srcOrd="1" destOrd="0" presId="urn:microsoft.com/office/officeart/2009/3/layout/HorizontalOrganizationChart"/>
    <dgm:cxn modelId="{A655F5A9-3719-478C-B635-92F89117E60F}" srcId="{069ED243-6F7B-49B8-9591-3EB0F15BB702}" destId="{D580ACAF-521E-4F98-AD77-7A6440892A7E}" srcOrd="2" destOrd="0" parTransId="{579C34E9-0A76-49DF-A8BC-3E3975350054}" sibTransId="{9D951D31-3782-4759-A872-11750210369B}"/>
    <dgm:cxn modelId="{C89FA5BA-6162-4C52-B6FA-D58DDE418EF5}" srcId="{069ED243-6F7B-49B8-9591-3EB0F15BB702}" destId="{C8AC5722-1F94-46DC-B8B3-321C419E87A4}" srcOrd="0" destOrd="0" parTransId="{B2F85257-865B-4176-8A19-63FEF6076423}" sibTransId="{463649D5-F3B9-4F5C-88DF-60CB97A06ADD}"/>
    <dgm:cxn modelId="{4BD05EC1-2E01-47CD-B7D7-6043958E03CD}" srcId="{069ED243-6F7B-49B8-9591-3EB0F15BB702}" destId="{00738351-E565-4FAD-885D-F18276C14B64}" srcOrd="3" destOrd="0" parTransId="{8EEB4CAB-DA91-4DEA-86EE-A40FF5C731D2}" sibTransId="{0F8E676A-A617-4B7D-8319-3E77ADEC8C07}"/>
    <dgm:cxn modelId="{93C933C6-11ED-45C8-BDE4-94AE094FD69A}" type="presOf" srcId="{8A526EDB-8496-4861-8199-67F8B04BCC1C}" destId="{5D4F50A1-B4DE-479E-81FD-461B07CEC5FE}" srcOrd="0" destOrd="0" presId="urn:microsoft.com/office/officeart/2009/3/layout/HorizontalOrganizationChart"/>
    <dgm:cxn modelId="{6916AECC-CF4E-434B-9BC7-4669C1BD9DAD}" srcId="{069ED243-6F7B-49B8-9591-3EB0F15BB702}" destId="{8A526EDB-8496-4861-8199-67F8B04BCC1C}" srcOrd="4" destOrd="0" parTransId="{1D35EDE8-2AF6-4F47-B8A3-2255BE054939}" sibTransId="{34396624-89DA-4967-B3D1-138D526DFC91}"/>
    <dgm:cxn modelId="{E5A484CE-A06F-469C-8C17-9002764B2B59}" type="presOf" srcId="{F4D42E62-FF18-4E01-B2EF-B4CA833C6D7B}" destId="{8BC53E9C-2D38-4730-AF8A-15C43E6FB5D5}" srcOrd="0" destOrd="0" presId="urn:microsoft.com/office/officeart/2009/3/layout/HorizontalOrganizationChart"/>
    <dgm:cxn modelId="{D789FED8-C097-442A-B900-D72990BDDFEE}" type="presOf" srcId="{579C34E9-0A76-49DF-A8BC-3E3975350054}" destId="{44BE84F5-94F3-4EA5-A183-AB98A1A2CE18}" srcOrd="0" destOrd="0" presId="urn:microsoft.com/office/officeart/2009/3/layout/HorizontalOrganizationChart"/>
    <dgm:cxn modelId="{FB9A93D9-199D-458E-91DE-2C4E1B64441A}" srcId="{069ED243-6F7B-49B8-9591-3EB0F15BB702}" destId="{4A0C97E4-7865-401A-AFAC-0E810148ACFC}" srcOrd="1" destOrd="0" parTransId="{26EE1A36-E305-4427-A877-E8031C906E3A}" sibTransId="{C362959A-BE54-4467-9872-2FD133A92334}"/>
    <dgm:cxn modelId="{2A217DE8-22DF-4443-B0A3-589B091ABF4D}" type="presOf" srcId="{00738351-E565-4FAD-885D-F18276C14B64}" destId="{1A724D34-9365-473A-88C8-9848A7C081EC}" srcOrd="0" destOrd="0" presId="urn:microsoft.com/office/officeart/2009/3/layout/HorizontalOrganizationChart"/>
    <dgm:cxn modelId="{6F1B4CEE-3B29-45D8-A263-A58E42139946}" type="presParOf" srcId="{8461E4F4-9BEC-487B-B6F9-A1F226C249BF}" destId="{C97FB72C-850A-4180-96B0-01C259DC5E4F}" srcOrd="0" destOrd="0" presId="urn:microsoft.com/office/officeart/2009/3/layout/HorizontalOrganizationChart"/>
    <dgm:cxn modelId="{80509543-55D8-4A02-BF68-B712540FEF87}" type="presParOf" srcId="{C97FB72C-850A-4180-96B0-01C259DC5E4F}" destId="{7C51B63D-A22E-4395-8DC8-2C4519C1C38B}" srcOrd="0" destOrd="0" presId="urn:microsoft.com/office/officeart/2009/3/layout/HorizontalOrganizationChart"/>
    <dgm:cxn modelId="{2F389EA4-1E89-4B43-BF9F-5C730D298237}" type="presParOf" srcId="{7C51B63D-A22E-4395-8DC8-2C4519C1C38B}" destId="{6EA07272-D09A-49A9-9266-EF8610A5A171}" srcOrd="0" destOrd="0" presId="urn:microsoft.com/office/officeart/2009/3/layout/HorizontalOrganizationChart"/>
    <dgm:cxn modelId="{24A8BB8B-54B5-4030-BA41-C21B4F3A5D53}" type="presParOf" srcId="{7C51B63D-A22E-4395-8DC8-2C4519C1C38B}" destId="{4B16F96A-F6A6-4977-A661-AE700957EC97}" srcOrd="1" destOrd="0" presId="urn:microsoft.com/office/officeart/2009/3/layout/HorizontalOrganizationChart"/>
    <dgm:cxn modelId="{6B08F8D3-C003-4A49-BE9B-8C6DB872C5E7}" type="presParOf" srcId="{C97FB72C-850A-4180-96B0-01C259DC5E4F}" destId="{85317613-06D7-4324-9A31-933FC87F900E}" srcOrd="1" destOrd="0" presId="urn:microsoft.com/office/officeart/2009/3/layout/HorizontalOrganizationChart"/>
    <dgm:cxn modelId="{0E7810FE-8C95-4933-8885-F25C20F28810}" type="presParOf" srcId="{85317613-06D7-4324-9A31-933FC87F900E}" destId="{8BC53E9C-2D38-4730-AF8A-15C43E6FB5D5}" srcOrd="0" destOrd="0" presId="urn:microsoft.com/office/officeart/2009/3/layout/HorizontalOrganizationChart"/>
    <dgm:cxn modelId="{DA4E90E1-3004-4955-9469-EDBBF8D49E2E}" type="presParOf" srcId="{85317613-06D7-4324-9A31-933FC87F900E}" destId="{10B62E75-8CF1-4107-A6A5-879226390E36}" srcOrd="1" destOrd="0" presId="urn:microsoft.com/office/officeart/2009/3/layout/HorizontalOrganizationChart"/>
    <dgm:cxn modelId="{1EE8689C-5785-41BE-AE86-C94BC592AD81}" type="presParOf" srcId="{10B62E75-8CF1-4107-A6A5-879226390E36}" destId="{3203DE2B-3486-46F4-9ABE-1F7A6D9DCBCD}" srcOrd="0" destOrd="0" presId="urn:microsoft.com/office/officeart/2009/3/layout/HorizontalOrganizationChart"/>
    <dgm:cxn modelId="{7F23747B-71B4-47B2-8300-EC199D4C1E61}" type="presParOf" srcId="{3203DE2B-3486-46F4-9ABE-1F7A6D9DCBCD}" destId="{6D2737E4-724F-4697-9353-5740EDC5F294}" srcOrd="0" destOrd="0" presId="urn:microsoft.com/office/officeart/2009/3/layout/HorizontalOrganizationChart"/>
    <dgm:cxn modelId="{740764FB-FBFD-49F6-AAE8-7ECB398BC207}" type="presParOf" srcId="{3203DE2B-3486-46F4-9ABE-1F7A6D9DCBCD}" destId="{195BB45D-8703-4827-A6FF-53E76600D780}" srcOrd="1" destOrd="0" presId="urn:microsoft.com/office/officeart/2009/3/layout/HorizontalOrganizationChart"/>
    <dgm:cxn modelId="{30BE0F4D-B031-4393-8B1E-3B3C5E1B5B6F}" type="presParOf" srcId="{10B62E75-8CF1-4107-A6A5-879226390E36}" destId="{61F6C112-D4BD-40E6-A078-3EF74E2425B2}" srcOrd="1" destOrd="0" presId="urn:microsoft.com/office/officeart/2009/3/layout/HorizontalOrganizationChart"/>
    <dgm:cxn modelId="{77D458FD-2C9E-4621-AE86-8DC33ACCF1DF}" type="presParOf" srcId="{61F6C112-D4BD-40E6-A078-3EF74E2425B2}" destId="{509FE1AD-574F-4E82-B02B-B652D5B09765}" srcOrd="0" destOrd="0" presId="urn:microsoft.com/office/officeart/2009/3/layout/HorizontalOrganizationChart"/>
    <dgm:cxn modelId="{C5C84F35-FE11-44F9-A24D-CF4DF73BECDC}" type="presParOf" srcId="{61F6C112-D4BD-40E6-A078-3EF74E2425B2}" destId="{CE9581FB-F3B3-4776-AE74-FA84BA84C058}" srcOrd="1" destOrd="0" presId="urn:microsoft.com/office/officeart/2009/3/layout/HorizontalOrganizationChart"/>
    <dgm:cxn modelId="{7D95C035-6BE7-415E-922F-2CE5AC3DDAC7}" type="presParOf" srcId="{CE9581FB-F3B3-4776-AE74-FA84BA84C058}" destId="{9A74E163-34AB-4577-9BB0-1EFC3D437BC4}" srcOrd="0" destOrd="0" presId="urn:microsoft.com/office/officeart/2009/3/layout/HorizontalOrganizationChart"/>
    <dgm:cxn modelId="{F5E07765-3462-4B2F-B71E-9EB47B4CC44B}" type="presParOf" srcId="{9A74E163-34AB-4577-9BB0-1EFC3D437BC4}" destId="{61AE2D78-72EC-41C6-BBB7-35D305F030F0}" srcOrd="0" destOrd="0" presId="urn:microsoft.com/office/officeart/2009/3/layout/HorizontalOrganizationChart"/>
    <dgm:cxn modelId="{A88A89FB-166A-40E3-A117-67B9373EA4B3}" type="presParOf" srcId="{9A74E163-34AB-4577-9BB0-1EFC3D437BC4}" destId="{CCBCBEB2-8936-4A60-8E0A-E296728BB64D}" srcOrd="1" destOrd="0" presId="urn:microsoft.com/office/officeart/2009/3/layout/HorizontalOrganizationChart"/>
    <dgm:cxn modelId="{6B2BA3A8-8B10-4C72-BAB5-D70BF5F618E0}" type="presParOf" srcId="{CE9581FB-F3B3-4776-AE74-FA84BA84C058}" destId="{0EDBD03F-1EF1-4043-AA25-406CFB363613}" srcOrd="1" destOrd="0" presId="urn:microsoft.com/office/officeart/2009/3/layout/HorizontalOrganizationChart"/>
    <dgm:cxn modelId="{D0DA7C17-71ED-4552-84B4-013078AB6403}" type="presParOf" srcId="{0EDBD03F-1EF1-4043-AA25-406CFB363613}" destId="{8995EAE8-B519-4E5A-B1DF-DB42B9EEA922}" srcOrd="0" destOrd="0" presId="urn:microsoft.com/office/officeart/2009/3/layout/HorizontalOrganizationChart"/>
    <dgm:cxn modelId="{755451F4-0FF4-496D-BD83-0F1FFAE8B90A}" type="presParOf" srcId="{0EDBD03F-1EF1-4043-AA25-406CFB363613}" destId="{5539F5FA-0FC5-4CE1-B065-6F8203041323}" srcOrd="1" destOrd="0" presId="urn:microsoft.com/office/officeart/2009/3/layout/HorizontalOrganizationChart"/>
    <dgm:cxn modelId="{C2D44676-9195-4152-82C1-E7DE26319267}" type="presParOf" srcId="{5539F5FA-0FC5-4CE1-B065-6F8203041323}" destId="{AC4AA680-644E-4D46-99BC-F98C2618A138}" srcOrd="0" destOrd="0" presId="urn:microsoft.com/office/officeart/2009/3/layout/HorizontalOrganizationChart"/>
    <dgm:cxn modelId="{EF384AAF-5D77-468A-9638-BDC60F33B784}" type="presParOf" srcId="{AC4AA680-644E-4D46-99BC-F98C2618A138}" destId="{B6A25818-0AC7-4397-BC24-BDF97064F288}" srcOrd="0" destOrd="0" presId="urn:microsoft.com/office/officeart/2009/3/layout/HorizontalOrganizationChart"/>
    <dgm:cxn modelId="{0309A806-BAA3-4AF1-A648-1757A20A92A4}" type="presParOf" srcId="{AC4AA680-644E-4D46-99BC-F98C2618A138}" destId="{94EB8F52-EB11-4181-A49E-B5F9B0421E7E}" srcOrd="1" destOrd="0" presId="urn:microsoft.com/office/officeart/2009/3/layout/HorizontalOrganizationChart"/>
    <dgm:cxn modelId="{AAB4EF4E-2B1C-4D17-8B5E-B5EFDD9E66E7}" type="presParOf" srcId="{5539F5FA-0FC5-4CE1-B065-6F8203041323}" destId="{175E968C-A237-456E-926F-0B850CFDA42E}" srcOrd="1" destOrd="0" presId="urn:microsoft.com/office/officeart/2009/3/layout/HorizontalOrganizationChart"/>
    <dgm:cxn modelId="{D9984D68-5932-4EAE-960A-294250788719}" type="presParOf" srcId="{5539F5FA-0FC5-4CE1-B065-6F8203041323}" destId="{2B6BD147-EF62-4ECC-A827-D487C8D769E4}" srcOrd="2" destOrd="0" presId="urn:microsoft.com/office/officeart/2009/3/layout/HorizontalOrganizationChart"/>
    <dgm:cxn modelId="{5F46D217-CD6B-4F6C-A555-2CB83E6B06D5}" type="presParOf" srcId="{0EDBD03F-1EF1-4043-AA25-406CFB363613}" destId="{1646ECF4-01B6-447C-8A58-B55BB68FA48F}" srcOrd="2" destOrd="0" presId="urn:microsoft.com/office/officeart/2009/3/layout/HorizontalOrganizationChart"/>
    <dgm:cxn modelId="{FAE46774-9B8E-428E-984C-C56FADAC9AE0}" type="presParOf" srcId="{0EDBD03F-1EF1-4043-AA25-406CFB363613}" destId="{15C781B8-BAB9-47BE-B13B-52E6AEC4D858}" srcOrd="3" destOrd="0" presId="urn:microsoft.com/office/officeart/2009/3/layout/HorizontalOrganizationChart"/>
    <dgm:cxn modelId="{BFA44BDB-E553-4F44-A48D-36FA2D9E6359}" type="presParOf" srcId="{15C781B8-BAB9-47BE-B13B-52E6AEC4D858}" destId="{89FD7033-ED4C-490E-A5DD-9CBEE717FEF3}" srcOrd="0" destOrd="0" presId="urn:microsoft.com/office/officeart/2009/3/layout/HorizontalOrganizationChart"/>
    <dgm:cxn modelId="{4DB02087-B3BF-46CC-8054-3767E7908268}" type="presParOf" srcId="{89FD7033-ED4C-490E-A5DD-9CBEE717FEF3}" destId="{20E93AF4-0EB1-4BBE-8776-091635A24E17}" srcOrd="0" destOrd="0" presId="urn:microsoft.com/office/officeart/2009/3/layout/HorizontalOrganizationChart"/>
    <dgm:cxn modelId="{81C14346-0A66-4CA7-9F6A-120EBCD0EC04}" type="presParOf" srcId="{89FD7033-ED4C-490E-A5DD-9CBEE717FEF3}" destId="{5B161EFF-2CE0-4016-8342-DB65C2859707}" srcOrd="1" destOrd="0" presId="urn:microsoft.com/office/officeart/2009/3/layout/HorizontalOrganizationChart"/>
    <dgm:cxn modelId="{DAEAAD27-E217-4E1D-BB91-960C4644AD6A}" type="presParOf" srcId="{15C781B8-BAB9-47BE-B13B-52E6AEC4D858}" destId="{2F7004D0-C1BB-4DB6-BA85-BD218A1C39DC}" srcOrd="1" destOrd="0" presId="urn:microsoft.com/office/officeart/2009/3/layout/HorizontalOrganizationChart"/>
    <dgm:cxn modelId="{4E40ADF8-CD88-49F4-BFAE-815BF55954E3}" type="presParOf" srcId="{15C781B8-BAB9-47BE-B13B-52E6AEC4D858}" destId="{AD5563A4-0060-400F-B816-82C603448FFC}" srcOrd="2" destOrd="0" presId="urn:microsoft.com/office/officeart/2009/3/layout/HorizontalOrganizationChart"/>
    <dgm:cxn modelId="{1CF7B52F-5D97-4226-A7B8-5B5EEA4E0F64}" type="presParOf" srcId="{0EDBD03F-1EF1-4043-AA25-406CFB363613}" destId="{44BE84F5-94F3-4EA5-A183-AB98A1A2CE18}" srcOrd="4" destOrd="0" presId="urn:microsoft.com/office/officeart/2009/3/layout/HorizontalOrganizationChart"/>
    <dgm:cxn modelId="{952DC95C-7F0E-4F06-A034-ACAA184647FF}" type="presParOf" srcId="{0EDBD03F-1EF1-4043-AA25-406CFB363613}" destId="{7E60317A-9053-4EA4-9912-CAEAA13A1C65}" srcOrd="5" destOrd="0" presId="urn:microsoft.com/office/officeart/2009/3/layout/HorizontalOrganizationChart"/>
    <dgm:cxn modelId="{3AE34CFA-A7E8-4F31-A7DD-E6D73B41B151}" type="presParOf" srcId="{7E60317A-9053-4EA4-9912-CAEAA13A1C65}" destId="{E68498A7-CC45-4454-98C3-B23EDFE1DF9E}" srcOrd="0" destOrd="0" presId="urn:microsoft.com/office/officeart/2009/3/layout/HorizontalOrganizationChart"/>
    <dgm:cxn modelId="{F98A89C2-6CFB-4B87-AA50-0A9693B30E68}" type="presParOf" srcId="{E68498A7-CC45-4454-98C3-B23EDFE1DF9E}" destId="{84F270A6-A024-462B-9E02-A8C014A49568}" srcOrd="0" destOrd="0" presId="urn:microsoft.com/office/officeart/2009/3/layout/HorizontalOrganizationChart"/>
    <dgm:cxn modelId="{FB770768-F3A8-404C-BD89-5436EE57E825}" type="presParOf" srcId="{E68498A7-CC45-4454-98C3-B23EDFE1DF9E}" destId="{7BA1B731-B1C9-4070-99EA-F3F1E2065060}" srcOrd="1" destOrd="0" presId="urn:microsoft.com/office/officeart/2009/3/layout/HorizontalOrganizationChart"/>
    <dgm:cxn modelId="{3BEA7FCF-CC5D-4145-A4D2-A8CB1A81FABB}" type="presParOf" srcId="{7E60317A-9053-4EA4-9912-CAEAA13A1C65}" destId="{BE2BE4EC-484E-4456-896C-BB83168077DE}" srcOrd="1" destOrd="0" presId="urn:microsoft.com/office/officeart/2009/3/layout/HorizontalOrganizationChart"/>
    <dgm:cxn modelId="{F7BF5117-1872-46F1-AC25-E27DA48C1468}" type="presParOf" srcId="{7E60317A-9053-4EA4-9912-CAEAA13A1C65}" destId="{5678C3FF-3D39-44E4-8679-5243B73E6204}" srcOrd="2" destOrd="0" presId="urn:microsoft.com/office/officeart/2009/3/layout/HorizontalOrganizationChart"/>
    <dgm:cxn modelId="{32D94C4C-2B7B-412F-84CF-15C7CAE459D7}" type="presParOf" srcId="{0EDBD03F-1EF1-4043-AA25-406CFB363613}" destId="{F4A53DFB-5768-4DC2-88A4-DBB94169BB97}" srcOrd="6" destOrd="0" presId="urn:microsoft.com/office/officeart/2009/3/layout/HorizontalOrganizationChart"/>
    <dgm:cxn modelId="{1AC2B9A6-C78E-448C-9025-8AEAFC489CB4}" type="presParOf" srcId="{0EDBD03F-1EF1-4043-AA25-406CFB363613}" destId="{D9927263-4ADA-4010-9C8E-782490E5CBFE}" srcOrd="7" destOrd="0" presId="urn:microsoft.com/office/officeart/2009/3/layout/HorizontalOrganizationChart"/>
    <dgm:cxn modelId="{70889803-2A59-490A-A04C-D19D02BFAC5A}" type="presParOf" srcId="{D9927263-4ADA-4010-9C8E-782490E5CBFE}" destId="{6912E832-C2EE-43E6-BB84-D874C348A824}" srcOrd="0" destOrd="0" presId="urn:microsoft.com/office/officeart/2009/3/layout/HorizontalOrganizationChart"/>
    <dgm:cxn modelId="{BD2352C3-29FB-45C8-8E9D-ADAA30FB98D9}" type="presParOf" srcId="{6912E832-C2EE-43E6-BB84-D874C348A824}" destId="{1A724D34-9365-473A-88C8-9848A7C081EC}" srcOrd="0" destOrd="0" presId="urn:microsoft.com/office/officeart/2009/3/layout/HorizontalOrganizationChart"/>
    <dgm:cxn modelId="{0000D345-52BA-4761-9076-ED97EA5F13A2}" type="presParOf" srcId="{6912E832-C2EE-43E6-BB84-D874C348A824}" destId="{033B0035-BB74-49CA-93AD-A0D7F70CA82E}" srcOrd="1" destOrd="0" presId="urn:microsoft.com/office/officeart/2009/3/layout/HorizontalOrganizationChart"/>
    <dgm:cxn modelId="{E51071A5-E396-4864-ACAD-5248B6F05780}" type="presParOf" srcId="{D9927263-4ADA-4010-9C8E-782490E5CBFE}" destId="{69B9E7BB-43AE-491E-A4A8-5B0D04E17841}" srcOrd="1" destOrd="0" presId="urn:microsoft.com/office/officeart/2009/3/layout/HorizontalOrganizationChart"/>
    <dgm:cxn modelId="{3853C645-23EE-482F-9506-20208BBE8E55}" type="presParOf" srcId="{D9927263-4ADA-4010-9C8E-782490E5CBFE}" destId="{3BF02E54-896C-48D7-84BC-3C3F5F6E434B}" srcOrd="2" destOrd="0" presId="urn:microsoft.com/office/officeart/2009/3/layout/HorizontalOrganizationChart"/>
    <dgm:cxn modelId="{3557914C-E904-48A3-91FD-19B8CA425BD9}" type="presParOf" srcId="{0EDBD03F-1EF1-4043-AA25-406CFB363613}" destId="{355B36A2-1455-4A58-B1E7-E774FFBFD44C}" srcOrd="8" destOrd="0" presId="urn:microsoft.com/office/officeart/2009/3/layout/HorizontalOrganizationChart"/>
    <dgm:cxn modelId="{2D5DC442-5774-4991-B1A4-1574EA715914}" type="presParOf" srcId="{0EDBD03F-1EF1-4043-AA25-406CFB363613}" destId="{08C68451-CC8D-4B54-A2E3-668C93112968}" srcOrd="9" destOrd="0" presId="urn:microsoft.com/office/officeart/2009/3/layout/HorizontalOrganizationChart"/>
    <dgm:cxn modelId="{4FD5E816-34B1-4BF9-AF7E-DDD07CDBC3E7}" type="presParOf" srcId="{08C68451-CC8D-4B54-A2E3-668C93112968}" destId="{731F8B67-0C90-47A0-8518-A619F746BB98}" srcOrd="0" destOrd="0" presId="urn:microsoft.com/office/officeart/2009/3/layout/HorizontalOrganizationChart"/>
    <dgm:cxn modelId="{D7DEB064-E586-41A6-9178-4B684BDF3CD5}" type="presParOf" srcId="{731F8B67-0C90-47A0-8518-A619F746BB98}" destId="{5D4F50A1-B4DE-479E-81FD-461B07CEC5FE}" srcOrd="0" destOrd="0" presId="urn:microsoft.com/office/officeart/2009/3/layout/HorizontalOrganizationChart"/>
    <dgm:cxn modelId="{3F90588F-A62E-4A09-9C13-80658C784C78}" type="presParOf" srcId="{731F8B67-0C90-47A0-8518-A619F746BB98}" destId="{DF73187C-BB17-4F50-8655-D29248AA7450}" srcOrd="1" destOrd="0" presId="urn:microsoft.com/office/officeart/2009/3/layout/HorizontalOrganizationChart"/>
    <dgm:cxn modelId="{1E2B0794-13B8-43F9-A9EE-79FD009B058D}" type="presParOf" srcId="{08C68451-CC8D-4B54-A2E3-668C93112968}" destId="{03AC2838-ED1E-414F-8599-3A77F05CF745}" srcOrd="1" destOrd="0" presId="urn:microsoft.com/office/officeart/2009/3/layout/HorizontalOrganizationChart"/>
    <dgm:cxn modelId="{67D4EEF7-9E14-4C8F-942B-8210215BC784}" type="presParOf" srcId="{08C68451-CC8D-4B54-A2E3-668C93112968}" destId="{7106F233-4628-496B-ABA6-526822E07339}" srcOrd="2" destOrd="0" presId="urn:microsoft.com/office/officeart/2009/3/layout/HorizontalOrganizationChart"/>
    <dgm:cxn modelId="{B277CC91-6D18-4067-A6A6-B58D0F487ADA}" type="presParOf" srcId="{0EDBD03F-1EF1-4043-AA25-406CFB363613}" destId="{ECB2FF01-9FE9-43B5-8790-994AC0157DB5}" srcOrd="10" destOrd="0" presId="urn:microsoft.com/office/officeart/2009/3/layout/HorizontalOrganizationChart"/>
    <dgm:cxn modelId="{1AEC12A6-24C7-47B7-9AF9-11D8FEFB95CA}" type="presParOf" srcId="{0EDBD03F-1EF1-4043-AA25-406CFB363613}" destId="{491AF7EC-1565-447F-BE26-BADE97219EC1}" srcOrd="11" destOrd="0" presId="urn:microsoft.com/office/officeart/2009/3/layout/HorizontalOrganizationChart"/>
    <dgm:cxn modelId="{256B30DF-053A-4F3E-9099-C89A1FBC20D6}" type="presParOf" srcId="{491AF7EC-1565-447F-BE26-BADE97219EC1}" destId="{F992D20C-2749-4549-85D1-67FAF7AD9538}" srcOrd="0" destOrd="0" presId="urn:microsoft.com/office/officeart/2009/3/layout/HorizontalOrganizationChart"/>
    <dgm:cxn modelId="{E8B10121-325E-479C-BF23-B95F490C82DB}" type="presParOf" srcId="{F992D20C-2749-4549-85D1-67FAF7AD9538}" destId="{63C52965-A28E-4DD3-923E-D1975805B066}" srcOrd="0" destOrd="0" presId="urn:microsoft.com/office/officeart/2009/3/layout/HorizontalOrganizationChart"/>
    <dgm:cxn modelId="{87D2332B-B9D7-44CE-92CF-0D295C4FAE5A}" type="presParOf" srcId="{F992D20C-2749-4549-85D1-67FAF7AD9538}" destId="{CF16D211-4DA7-4CE7-A592-9736EED7FCF7}" srcOrd="1" destOrd="0" presId="urn:microsoft.com/office/officeart/2009/3/layout/HorizontalOrganizationChart"/>
    <dgm:cxn modelId="{8AD89050-A897-4F77-8AD1-BC8D1EB0B923}" type="presParOf" srcId="{491AF7EC-1565-447F-BE26-BADE97219EC1}" destId="{BF108AAD-9B78-4BFB-90CF-FBE63A722535}" srcOrd="1" destOrd="0" presId="urn:microsoft.com/office/officeart/2009/3/layout/HorizontalOrganizationChart"/>
    <dgm:cxn modelId="{8187599B-64BB-42B1-A2C0-8A7DD6060DAD}" type="presParOf" srcId="{491AF7EC-1565-447F-BE26-BADE97219EC1}" destId="{D19875ED-4C1D-44A7-886E-77035015F7E2}" srcOrd="2" destOrd="0" presId="urn:microsoft.com/office/officeart/2009/3/layout/HorizontalOrganizationChart"/>
    <dgm:cxn modelId="{82465C7A-4B31-478E-A53F-43E339348937}" type="presParOf" srcId="{CE9581FB-F3B3-4776-AE74-FA84BA84C058}" destId="{8AA458D2-F003-4C1A-B5F6-595C987BD63A}" srcOrd="2" destOrd="0" presId="urn:microsoft.com/office/officeart/2009/3/layout/HorizontalOrganizationChart"/>
    <dgm:cxn modelId="{1FA14365-D55F-4FA9-B892-6AB106699183}" type="presParOf" srcId="{10B62E75-8CF1-4107-A6A5-879226390E36}" destId="{2037C394-64CC-4F75-AFB2-1D3A002CE631}" srcOrd="2" destOrd="0" presId="urn:microsoft.com/office/officeart/2009/3/layout/HorizontalOrganizationChart"/>
    <dgm:cxn modelId="{ED6B7422-5966-49B3-A78F-9A04CFE77A4C}" type="presParOf" srcId="{C97FB72C-850A-4180-96B0-01C259DC5E4F}" destId="{6EA7D42E-8A4C-404C-AAA1-7D382839AFA3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B2FF01-9FE9-43B5-8790-994AC0157DB5}">
      <dsp:nvSpPr>
        <dsp:cNvPr id="0" name=""/>
        <dsp:cNvSpPr/>
      </dsp:nvSpPr>
      <dsp:spPr>
        <a:xfrm>
          <a:off x="4603042" y="1327244"/>
          <a:ext cx="421283" cy="113685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1842" y="0"/>
              </a:lnTo>
              <a:lnTo>
                <a:pt x="361842" y="1136850"/>
              </a:lnTo>
              <a:lnTo>
                <a:pt x="421283" y="113685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5B36A2-1455-4A58-B1E7-E774FFBFD44C}">
      <dsp:nvSpPr>
        <dsp:cNvPr id="0" name=""/>
        <dsp:cNvSpPr/>
      </dsp:nvSpPr>
      <dsp:spPr>
        <a:xfrm>
          <a:off x="4603042" y="1327244"/>
          <a:ext cx="421283" cy="689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1842" y="0"/>
              </a:lnTo>
              <a:lnTo>
                <a:pt x="361842" y="689660"/>
              </a:lnTo>
              <a:lnTo>
                <a:pt x="421283" y="68966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A53DFB-5768-4DC2-88A4-DBB94169BB97}">
      <dsp:nvSpPr>
        <dsp:cNvPr id="0" name=""/>
        <dsp:cNvSpPr/>
      </dsp:nvSpPr>
      <dsp:spPr>
        <a:xfrm>
          <a:off x="4603042" y="1327244"/>
          <a:ext cx="421283" cy="2345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1842" y="0"/>
              </a:lnTo>
              <a:lnTo>
                <a:pt x="361842" y="234562"/>
              </a:lnTo>
              <a:lnTo>
                <a:pt x="421283" y="234562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BE84F5-94F3-4EA5-A183-AB98A1A2CE18}">
      <dsp:nvSpPr>
        <dsp:cNvPr id="0" name=""/>
        <dsp:cNvSpPr/>
      </dsp:nvSpPr>
      <dsp:spPr>
        <a:xfrm>
          <a:off x="4603042" y="1106709"/>
          <a:ext cx="421283" cy="220534"/>
        </a:xfrm>
        <a:custGeom>
          <a:avLst/>
          <a:gdLst/>
          <a:ahLst/>
          <a:cxnLst/>
          <a:rect l="0" t="0" r="0" b="0"/>
          <a:pathLst>
            <a:path>
              <a:moveTo>
                <a:pt x="0" y="220534"/>
              </a:moveTo>
              <a:lnTo>
                <a:pt x="361842" y="220534"/>
              </a:lnTo>
              <a:lnTo>
                <a:pt x="361842" y="0"/>
              </a:lnTo>
              <a:lnTo>
                <a:pt x="421283" y="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46ECF4-01B6-447C-8A58-B55BB68FA48F}">
      <dsp:nvSpPr>
        <dsp:cNvPr id="0" name=""/>
        <dsp:cNvSpPr/>
      </dsp:nvSpPr>
      <dsp:spPr>
        <a:xfrm>
          <a:off x="4603042" y="653549"/>
          <a:ext cx="421283" cy="673695"/>
        </a:xfrm>
        <a:custGeom>
          <a:avLst/>
          <a:gdLst/>
          <a:ahLst/>
          <a:cxnLst/>
          <a:rect l="0" t="0" r="0" b="0"/>
          <a:pathLst>
            <a:path>
              <a:moveTo>
                <a:pt x="0" y="673695"/>
              </a:moveTo>
              <a:lnTo>
                <a:pt x="361842" y="673695"/>
              </a:lnTo>
              <a:lnTo>
                <a:pt x="361842" y="0"/>
              </a:lnTo>
              <a:lnTo>
                <a:pt x="421283" y="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95EAE8-B519-4E5A-B1DF-DB42B9EEA922}">
      <dsp:nvSpPr>
        <dsp:cNvPr id="0" name=""/>
        <dsp:cNvSpPr/>
      </dsp:nvSpPr>
      <dsp:spPr>
        <a:xfrm>
          <a:off x="4603042" y="200388"/>
          <a:ext cx="421283" cy="1126856"/>
        </a:xfrm>
        <a:custGeom>
          <a:avLst/>
          <a:gdLst/>
          <a:ahLst/>
          <a:cxnLst/>
          <a:rect l="0" t="0" r="0" b="0"/>
          <a:pathLst>
            <a:path>
              <a:moveTo>
                <a:pt x="0" y="1126856"/>
              </a:moveTo>
              <a:lnTo>
                <a:pt x="361842" y="1126856"/>
              </a:lnTo>
              <a:lnTo>
                <a:pt x="361842" y="0"/>
              </a:lnTo>
              <a:lnTo>
                <a:pt x="421283" y="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9FE1AD-574F-4E82-B02B-B652D5B09765}">
      <dsp:nvSpPr>
        <dsp:cNvPr id="0" name=""/>
        <dsp:cNvSpPr/>
      </dsp:nvSpPr>
      <dsp:spPr>
        <a:xfrm>
          <a:off x="3139402" y="1281524"/>
          <a:ext cx="11690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1"/>
              </a:moveTo>
              <a:lnTo>
                <a:pt x="57461" y="45721"/>
              </a:lnTo>
              <a:lnTo>
                <a:pt x="57461" y="45720"/>
              </a:lnTo>
              <a:lnTo>
                <a:pt x="116903" y="4572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53E9C-2D38-4730-AF8A-15C43E6FB5D5}">
      <dsp:nvSpPr>
        <dsp:cNvPr id="0" name=""/>
        <dsp:cNvSpPr/>
      </dsp:nvSpPr>
      <dsp:spPr>
        <a:xfrm>
          <a:off x="1914253" y="1281525"/>
          <a:ext cx="11081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110816" y="45720"/>
              </a:lnTo>
            </a:path>
          </a:pathLst>
        </a:custGeom>
        <a:noFill/>
        <a:ln w="25400" cap="flat" cmpd="sng" algn="ctr">
          <a:solidFill>
            <a:schemeClr val="bg2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A07272-D09A-49A9-9266-EF8610A5A171}">
      <dsp:nvSpPr>
        <dsp:cNvPr id="0" name=""/>
        <dsp:cNvSpPr/>
      </dsp:nvSpPr>
      <dsp:spPr>
        <a:xfrm>
          <a:off x="809085" y="791200"/>
          <a:ext cx="1105167" cy="1072091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Barlow Medium" panose="020B0604020202020204" charset="0"/>
            </a:rPr>
            <a:t>Chancellor</a:t>
          </a:r>
          <a:endParaRPr lang="en-US" sz="1400" b="0" i="0" kern="1200" dirty="0">
            <a:latin typeface="Barlow Medium" panose="020B060402020202020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accent1"/>
              </a:solidFill>
              <a:latin typeface="Barlow Medium" panose="020B0604020202020204" charset="0"/>
            </a:rPr>
            <a:t>Mike Sfraga</a:t>
          </a:r>
          <a:endParaRPr lang="en-US" sz="1000" kern="1200" dirty="0">
            <a:solidFill>
              <a:schemeClr val="accent1"/>
            </a:solidFill>
            <a:latin typeface="Barlow Medium" panose="020B0604020202020204" charset="0"/>
          </a:endParaRPr>
        </a:p>
      </dsp:txBody>
      <dsp:txXfrm>
        <a:off x="809085" y="791200"/>
        <a:ext cx="1105167" cy="1072091"/>
      </dsp:txXfrm>
    </dsp:sp>
    <dsp:sp modelId="{6D2737E4-724F-4697-9353-5740EDC5F294}">
      <dsp:nvSpPr>
        <dsp:cNvPr id="0" name=""/>
        <dsp:cNvSpPr/>
      </dsp:nvSpPr>
      <dsp:spPr>
        <a:xfrm>
          <a:off x="2025069" y="791200"/>
          <a:ext cx="1114333" cy="1072091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i="0" kern="1200" dirty="0">
              <a:latin typeface="Barlow Medium" panose="020B0604020202020204" charset="0"/>
            </a:rPr>
            <a:t>Vice Chancellor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latin typeface="Barlow Medium" panose="020B0604020202020204" charset="0"/>
            </a:rPr>
            <a:t>Administrative Services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accent1"/>
              </a:solidFill>
              <a:latin typeface="Barlow Medium" panose="020B0604020202020204" charset="0"/>
            </a:rPr>
            <a:t>Julie Queen</a:t>
          </a:r>
          <a:endParaRPr lang="en-US" sz="1000" kern="1200" dirty="0">
            <a:solidFill>
              <a:schemeClr val="accent1"/>
            </a:solidFill>
            <a:latin typeface="Barlow Medium" panose="020B0604020202020204" charset="0"/>
          </a:endParaRPr>
        </a:p>
      </dsp:txBody>
      <dsp:txXfrm>
        <a:off x="2025069" y="791200"/>
        <a:ext cx="1114333" cy="1072091"/>
      </dsp:txXfrm>
    </dsp:sp>
    <dsp:sp modelId="{61AE2D78-72EC-41C6-BBB7-35D305F030F0}">
      <dsp:nvSpPr>
        <dsp:cNvPr id="0" name=""/>
        <dsp:cNvSpPr/>
      </dsp:nvSpPr>
      <dsp:spPr>
        <a:xfrm>
          <a:off x="3256305" y="791198"/>
          <a:ext cx="1346736" cy="1072091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000"/>
            <a:buFont typeface="Arial"/>
            <a:buNone/>
          </a:pPr>
          <a:r>
            <a:rPr lang="en-US" sz="1200" b="0" i="0" u="none" strike="noStrike" kern="1200" cap="none" dirty="0">
              <a:solidFill>
                <a:schemeClr val="lt2"/>
              </a:solidFill>
              <a:latin typeface="Barlow Medium" panose="020B0604020202020204" charset="0"/>
              <a:ea typeface="Barlow Medium"/>
              <a:cs typeface="Barlow Medium"/>
              <a:sym typeface="Barlow Medium"/>
            </a:rPr>
            <a:t>Associate Vice Chancellor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000"/>
            <a:buFont typeface="Arial"/>
            <a:buNone/>
          </a:pPr>
          <a:r>
            <a:rPr lang="en-US" sz="1000" b="0" i="0" u="none" strike="noStrike" kern="1200" cap="none" dirty="0">
              <a:solidFill>
                <a:schemeClr val="lt2"/>
              </a:solidFill>
              <a:latin typeface="Barlow Medium" panose="020B0604020202020204" charset="0"/>
              <a:ea typeface="Barlow Medium"/>
              <a:cs typeface="Barlow Medium"/>
              <a:sym typeface="Barlow Medium"/>
            </a:rPr>
            <a:t>Facilities Services </a:t>
          </a:r>
          <a:endParaRPr lang="en-US" sz="1000" b="0" i="0" u="none" strike="noStrike" kern="1200" cap="none" dirty="0">
            <a:solidFill>
              <a:schemeClr val="lt2"/>
            </a:solidFill>
            <a:latin typeface="Barlow Medium" panose="020B0604020202020204" charset="0"/>
            <a:sym typeface="Barlow Medium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rgbClr val="000000"/>
            </a:buClr>
            <a:buSzPts val="1000"/>
            <a:buFont typeface="Arial"/>
            <a:buNone/>
          </a:pPr>
          <a:r>
            <a:rPr lang="en-US" sz="1000" b="0" i="0" u="none" strike="noStrike" kern="1200" cap="none" dirty="0">
              <a:solidFill>
                <a:schemeClr val="accent1"/>
              </a:solidFill>
              <a:latin typeface="Barlow Medium" panose="020B0604020202020204" charset="0"/>
              <a:sym typeface="Barlow Medium"/>
            </a:rPr>
            <a:t>Kellie Fritze</a:t>
          </a:r>
          <a:endParaRPr lang="en-US" sz="1000" kern="1200" dirty="0">
            <a:solidFill>
              <a:schemeClr val="accent1"/>
            </a:solidFill>
            <a:latin typeface="Barlow Medium" panose="020B0604020202020204" charset="0"/>
          </a:endParaRPr>
        </a:p>
      </dsp:txBody>
      <dsp:txXfrm>
        <a:off x="3256305" y="791198"/>
        <a:ext cx="1346736" cy="1072091"/>
      </dsp:txXfrm>
    </dsp:sp>
    <dsp:sp modelId="{B6A25818-0AC7-4397-BC24-BDF97064F288}">
      <dsp:nvSpPr>
        <dsp:cNvPr id="0" name=""/>
        <dsp:cNvSpPr/>
      </dsp:nvSpPr>
      <dsp:spPr>
        <a:xfrm>
          <a:off x="5024326" y="9990"/>
          <a:ext cx="1884614" cy="380795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Barlow Medium" panose="020B0604020202020204" charset="0"/>
            </a:rPr>
            <a:t>Maintenance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accent1"/>
              </a:solidFill>
              <a:latin typeface="Barlow Medium" panose="020B0604020202020204" charset="0"/>
            </a:rPr>
            <a:t>Nathan Platt</a:t>
          </a:r>
        </a:p>
      </dsp:txBody>
      <dsp:txXfrm>
        <a:off x="5024326" y="9990"/>
        <a:ext cx="1884614" cy="380795"/>
      </dsp:txXfrm>
    </dsp:sp>
    <dsp:sp modelId="{20E93AF4-0EB1-4BBE-8776-091635A24E17}">
      <dsp:nvSpPr>
        <dsp:cNvPr id="0" name=""/>
        <dsp:cNvSpPr/>
      </dsp:nvSpPr>
      <dsp:spPr>
        <a:xfrm>
          <a:off x="5024326" y="465087"/>
          <a:ext cx="1879574" cy="376923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Barlow Medium" panose="020B0604020202020204" charset="0"/>
            </a:rPr>
            <a:t>Space Planning and Leasing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accent1"/>
              </a:solidFill>
              <a:latin typeface="Barlow Medium" panose="020B0604020202020204" charset="0"/>
            </a:rPr>
            <a:t>Brittany Van Eck</a:t>
          </a:r>
        </a:p>
      </dsp:txBody>
      <dsp:txXfrm>
        <a:off x="5024326" y="465087"/>
        <a:ext cx="1879574" cy="376923"/>
      </dsp:txXfrm>
    </dsp:sp>
    <dsp:sp modelId="{84F270A6-A024-462B-9E02-A8C014A49568}">
      <dsp:nvSpPr>
        <dsp:cNvPr id="0" name=""/>
        <dsp:cNvSpPr/>
      </dsp:nvSpPr>
      <dsp:spPr>
        <a:xfrm>
          <a:off x="5024326" y="916312"/>
          <a:ext cx="1884614" cy="380795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Barlow Medium" panose="020B0604020202020204" charset="0"/>
            </a:rPr>
            <a:t>Design and Construction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accent1"/>
              </a:solidFill>
              <a:latin typeface="Barlow Medium" panose="020B0604020202020204" charset="0"/>
            </a:rPr>
            <a:t>Cameron Wohlford</a:t>
          </a:r>
        </a:p>
      </dsp:txBody>
      <dsp:txXfrm>
        <a:off x="5024326" y="916312"/>
        <a:ext cx="1884614" cy="380795"/>
      </dsp:txXfrm>
    </dsp:sp>
    <dsp:sp modelId="{1A724D34-9365-473A-88C8-9848A7C081EC}">
      <dsp:nvSpPr>
        <dsp:cNvPr id="0" name=""/>
        <dsp:cNvSpPr/>
      </dsp:nvSpPr>
      <dsp:spPr>
        <a:xfrm>
          <a:off x="5024326" y="1371409"/>
          <a:ext cx="1884614" cy="380795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Barlow Medium" panose="020B0604020202020204" charset="0"/>
            </a:rPr>
            <a:t>Business Operations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accent1"/>
              </a:solidFill>
              <a:latin typeface="Barlow Medium" panose="020B0604020202020204" charset="0"/>
            </a:rPr>
            <a:t>Karen Mallette</a:t>
          </a:r>
        </a:p>
      </dsp:txBody>
      <dsp:txXfrm>
        <a:off x="5024326" y="1371409"/>
        <a:ext cx="1884614" cy="380795"/>
      </dsp:txXfrm>
    </dsp:sp>
    <dsp:sp modelId="{5D4F50A1-B4DE-479E-81FD-461B07CEC5FE}">
      <dsp:nvSpPr>
        <dsp:cNvPr id="0" name=""/>
        <dsp:cNvSpPr/>
      </dsp:nvSpPr>
      <dsp:spPr>
        <a:xfrm>
          <a:off x="5024326" y="1826506"/>
          <a:ext cx="1884614" cy="380795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i="0" kern="1200" dirty="0">
              <a:latin typeface="Barlow Medium" panose="020B0604020202020204" charset="0"/>
            </a:rPr>
            <a:t>Utilities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i="0" kern="1200" dirty="0">
              <a:solidFill>
                <a:schemeClr val="accent1"/>
              </a:solidFill>
              <a:latin typeface="Barlow Medium" panose="020B0604020202020204" charset="0"/>
            </a:rPr>
            <a:t>Kurt Knitter</a:t>
          </a:r>
          <a:endParaRPr lang="en-US" sz="1000" b="0" kern="1200" dirty="0">
            <a:solidFill>
              <a:schemeClr val="accent1"/>
            </a:solidFill>
            <a:latin typeface="Barlow Medium" panose="020B0604020202020204" charset="0"/>
          </a:endParaRPr>
        </a:p>
      </dsp:txBody>
      <dsp:txXfrm>
        <a:off x="5024326" y="1826506"/>
        <a:ext cx="1884614" cy="380795"/>
      </dsp:txXfrm>
    </dsp:sp>
    <dsp:sp modelId="{63C52965-A28E-4DD3-923E-D1975805B066}">
      <dsp:nvSpPr>
        <dsp:cNvPr id="0" name=""/>
        <dsp:cNvSpPr/>
      </dsp:nvSpPr>
      <dsp:spPr>
        <a:xfrm>
          <a:off x="5024326" y="2273696"/>
          <a:ext cx="1884614" cy="380795"/>
        </a:xfrm>
        <a:prstGeom prst="rect">
          <a:avLst/>
        </a:prstGeom>
        <a:solidFill>
          <a:schemeClr val="tx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>
              <a:latin typeface="Barlow Medium" panose="020B0604020202020204" charset="0"/>
            </a:rPr>
            <a:t>Operations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0" kern="1200" dirty="0">
              <a:solidFill>
                <a:schemeClr val="accent1"/>
              </a:solidFill>
              <a:latin typeface="Barlow Medium" panose="020B0604020202020204" charset="0"/>
            </a:rPr>
            <a:t>Darrin “Bear” Edson</a:t>
          </a:r>
        </a:p>
      </dsp:txBody>
      <dsp:txXfrm>
        <a:off x="5024326" y="2273696"/>
        <a:ext cx="1884614" cy="3807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3C458ED-ACAD-44D0-8475-2F8B3D739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F2A90-DF8D-41C8-8D25-EFFCEEF6E78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1D9818-8329-4DBB-A1BB-FBFCFE1475F4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8EA5F3-621C-495B-AF12-9FC48E2A89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2EBBB-BCF1-4C2E-A1F7-7F1A80A7B8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AE23AF-9505-4994-AD6C-4503AEA752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3866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4708" indent="-174708"/>
            <a:endParaRPr dirty="0"/>
          </a:p>
          <a:p>
            <a:pPr marL="0" indent="0">
              <a:buNone/>
            </a:pP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19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Value Added: </a:t>
            </a:r>
            <a:endParaRPr dirty="0"/>
          </a:p>
          <a:p>
            <a:pPr marL="0" indent="0">
              <a:buNone/>
            </a:pPr>
            <a:r>
              <a:rPr lang="en-US" dirty="0"/>
              <a:t>HBO Schedule, between 20 and -20 on one hour off one hour. Below -25, always on</a:t>
            </a:r>
            <a:endParaRPr dirty="0"/>
          </a:p>
          <a:p>
            <a:pPr marL="0" indent="0">
              <a:buNone/>
            </a:pP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33de23c18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7" name="Google Shape;377;g33de23c1861_0_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  <a:p>
            <a:pPr marL="465887" indent="-323533">
              <a:buClr>
                <a:srgbClr val="236192"/>
              </a:buClr>
              <a:buSzPts val="1400"/>
              <a:buFont typeface="Barlow"/>
              <a:buChar char="●"/>
            </a:pPr>
            <a:r>
              <a:rPr lang="en-US" sz="14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National Weather Services leases space in Akasofu</a:t>
            </a:r>
          </a:p>
          <a:p>
            <a:pPr marL="465887" indent="-323533">
              <a:buClr>
                <a:srgbClr val="236192"/>
              </a:buClr>
              <a:buSzPts val="1400"/>
              <a:buFont typeface="Barlow"/>
              <a:buChar char="●"/>
            </a:pPr>
            <a:r>
              <a:rPr lang="en-US" sz="14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GCI leases space for cell towers on Moore Hall</a:t>
            </a:r>
            <a:endParaRPr sz="14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358daaf3d2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3" name="Google Shape;393;g358daaf3d2e_0_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47885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0" name="Google Shape;330;p1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3724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4708" indent="-174708">
              <a:buClr>
                <a:schemeClr val="dk1"/>
              </a:buClr>
              <a:buFont typeface="Arial"/>
              <a:buChar char="•"/>
            </a:pPr>
            <a:endParaRPr lang="en-US" dirty="0">
              <a:solidFill>
                <a:srgbClr val="236192"/>
              </a:solidFill>
              <a:latin typeface="Barlow"/>
              <a:sym typeface="Barlow"/>
            </a:endParaRPr>
          </a:p>
          <a:p>
            <a:pPr marL="0" indent="0">
              <a:buClr>
                <a:schemeClr val="dk1"/>
              </a:buClr>
              <a:buNone/>
            </a:pPr>
            <a:r>
              <a:rPr lang="en-US" b="1" dirty="0">
                <a:solidFill>
                  <a:srgbClr val="236192"/>
                </a:solidFill>
                <a:latin typeface="Barlow"/>
                <a:sym typeface="Barlow"/>
              </a:rPr>
              <a:t>When a work order becomes a Facmod</a:t>
            </a:r>
          </a:p>
          <a:p>
            <a:pPr marL="291179" indent="-291179">
              <a:buClr>
                <a:schemeClr val="dk1"/>
              </a:buClr>
              <a:buFont typeface="Arial"/>
              <a:buChar char="•"/>
            </a:pPr>
            <a:r>
              <a:rPr lang="en-US" sz="11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Change in Size or Access to the room</a:t>
            </a:r>
            <a:endParaRPr lang="en-US" sz="1200" dirty="0"/>
          </a:p>
          <a:p>
            <a:pPr marL="291179" indent="-291179">
              <a:buClr>
                <a:schemeClr val="dk1"/>
              </a:buClr>
              <a:buFont typeface="Arial"/>
              <a:buChar char="•"/>
            </a:pPr>
            <a:r>
              <a:rPr lang="en-US" sz="11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Change in department assignment</a:t>
            </a:r>
            <a:endParaRPr lang="en-US" sz="1200" dirty="0"/>
          </a:p>
          <a:p>
            <a:pPr marL="291179" indent="-291179">
              <a:buClr>
                <a:schemeClr val="dk1"/>
              </a:buClr>
              <a:buFont typeface="Arial"/>
              <a:buChar char="•"/>
            </a:pPr>
            <a:r>
              <a:rPr lang="en-US" sz="11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Change in use of the room</a:t>
            </a:r>
            <a:endParaRPr lang="en-US" sz="1200" dirty="0"/>
          </a:p>
          <a:p>
            <a:pPr marL="291179" indent="-291179">
              <a:buClr>
                <a:schemeClr val="dk1"/>
              </a:buClr>
              <a:buFont typeface="Arial"/>
              <a:buChar char="•"/>
            </a:pPr>
            <a:r>
              <a:rPr lang="en-US" sz="11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New Equipment being installed</a:t>
            </a:r>
            <a:endParaRPr lang="en-US" sz="1200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3" name="Google Shape;423;p2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Clr>
                <a:schemeClr val="dk1"/>
              </a:buClr>
              <a:buNone/>
            </a:pPr>
            <a:endParaRPr lang="en-US" sz="1200" dirty="0"/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4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SzPts val="900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  <p:sp>
        <p:nvSpPr>
          <p:cNvPr id="525" name="Google Shape;52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25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7" name="Google Shape;547;p3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465887" indent="-232943">
              <a:buNone/>
            </a:pPr>
            <a:endParaRPr dirty="0"/>
          </a:p>
        </p:txBody>
      </p:sp>
      <p:sp>
        <p:nvSpPr>
          <p:cNvPr id="149" name="Google Shape;1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0458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34 acres of roof</a:t>
            </a:r>
          </a:p>
          <a:p>
            <a:r>
              <a:rPr lang="en-US" dirty="0"/>
              <a:t>24 acres of parking lots</a:t>
            </a:r>
          </a:p>
          <a:p>
            <a:r>
              <a:rPr lang="en-US" dirty="0"/>
              <a:t>8.5 miles of road</a:t>
            </a:r>
          </a:p>
          <a:p>
            <a:r>
              <a:rPr lang="en-US" dirty="0"/>
              <a:t>Illustrate how much work FS staff get done each year</a:t>
            </a:r>
          </a:p>
        </p:txBody>
      </p:sp>
    </p:spTree>
    <p:extLst>
      <p:ext uri="{BB962C8B-B14F-4D97-AF65-F5344CB8AC3E}">
        <p14:creationId xmlns:p14="http://schemas.microsoft.com/office/powerpoint/2010/main" val="4161473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2" name="Google Shape;292;p12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1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6" name="Google Shape;266;p11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7" name="Google Shape;317;p15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246395"/>
                </a:solidFill>
                <a:latin typeface="Barlow"/>
                <a:ea typeface="Barlow"/>
                <a:cs typeface="Barlow"/>
                <a:sym typeface="Barlow"/>
              </a:rPr>
              <a:t>Snow Removal schedule on the website, talk about priorities (EMS, Reslife, high traffic areas, etc)</a:t>
            </a:r>
          </a:p>
          <a:p>
            <a:pPr marL="0" indent="0">
              <a:buNone/>
            </a:pPr>
            <a:r>
              <a:rPr lang="en-US" dirty="0">
                <a:solidFill>
                  <a:srgbClr val="246395"/>
                </a:solidFill>
                <a:latin typeface="Barlow"/>
                <a:ea typeface="Barlow"/>
                <a:cs typeface="Barlow"/>
                <a:sym typeface="Barlow"/>
              </a:rPr>
              <a:t>Grounds plants 50,000+ flowers planted each year</a:t>
            </a:r>
            <a:endParaRPr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3"/>
          <p:cNvSpPr txBox="1">
            <a:spLocks noGrp="1"/>
          </p:cNvSpPr>
          <p:nvPr>
            <p:ph type="title"/>
          </p:nvPr>
        </p:nvSpPr>
        <p:spPr>
          <a:xfrm>
            <a:off x="523750" y="1864475"/>
            <a:ext cx="8124600" cy="1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33"/>
          <p:cNvSpPr txBox="1">
            <a:spLocks noGrp="1"/>
          </p:cNvSpPr>
          <p:nvPr>
            <p:ph type="subTitle" idx="1"/>
          </p:nvPr>
        </p:nvSpPr>
        <p:spPr>
          <a:xfrm>
            <a:off x="523750" y="3223825"/>
            <a:ext cx="8124600" cy="48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  <p:pic>
        <p:nvPicPr>
          <p:cNvPr id="14" name="Google Shape;14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4"/>
          <p:cNvSpPr txBox="1">
            <a:spLocks noGrp="1"/>
          </p:cNvSpPr>
          <p:nvPr>
            <p:ph type="subTitle" idx="1"/>
          </p:nvPr>
        </p:nvSpPr>
        <p:spPr>
          <a:xfrm>
            <a:off x="4536900" y="557300"/>
            <a:ext cx="3935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None/>
              <a:defRPr>
                <a:solidFill>
                  <a:srgbClr val="23619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34"/>
          <p:cNvSpPr txBox="1">
            <a:spLocks noGrp="1"/>
          </p:cNvSpPr>
          <p:nvPr>
            <p:ph type="body" idx="2"/>
          </p:nvPr>
        </p:nvSpPr>
        <p:spPr>
          <a:xfrm>
            <a:off x="4202400" y="948200"/>
            <a:ext cx="4270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cxnSp>
        <p:nvCxnSpPr>
          <p:cNvPr id="17" name="Google Shape;17;p34"/>
          <p:cNvCxnSpPr/>
          <p:nvPr/>
        </p:nvCxnSpPr>
        <p:spPr>
          <a:xfrm flipH="1">
            <a:off x="3721800" y="783950"/>
            <a:ext cx="815100" cy="540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34"/>
          <p:cNvSpPr txBox="1">
            <a:spLocks noGrp="1"/>
          </p:cNvSpPr>
          <p:nvPr>
            <p:ph type="subTitle" idx="3"/>
          </p:nvPr>
        </p:nvSpPr>
        <p:spPr>
          <a:xfrm>
            <a:off x="4536900" y="1666375"/>
            <a:ext cx="3935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None/>
              <a:defRPr>
                <a:solidFill>
                  <a:srgbClr val="23619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4"/>
          </p:nvPr>
        </p:nvSpPr>
        <p:spPr>
          <a:xfrm>
            <a:off x="4202400" y="2057275"/>
            <a:ext cx="4270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cxnSp>
        <p:nvCxnSpPr>
          <p:cNvPr id="20" name="Google Shape;20;p34"/>
          <p:cNvCxnSpPr/>
          <p:nvPr/>
        </p:nvCxnSpPr>
        <p:spPr>
          <a:xfrm flipH="1">
            <a:off x="3721800" y="1893025"/>
            <a:ext cx="815100" cy="540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21;p34"/>
          <p:cNvSpPr txBox="1">
            <a:spLocks noGrp="1"/>
          </p:cNvSpPr>
          <p:nvPr>
            <p:ph type="subTitle" idx="5"/>
          </p:nvPr>
        </p:nvSpPr>
        <p:spPr>
          <a:xfrm>
            <a:off x="4536900" y="2775450"/>
            <a:ext cx="3935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None/>
              <a:defRPr>
                <a:solidFill>
                  <a:srgbClr val="236192"/>
                </a:solidFill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body" idx="6"/>
          </p:nvPr>
        </p:nvSpPr>
        <p:spPr>
          <a:xfrm>
            <a:off x="4202400" y="3166350"/>
            <a:ext cx="4270200" cy="8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cxnSp>
        <p:nvCxnSpPr>
          <p:cNvPr id="23" name="Google Shape;23;p34"/>
          <p:cNvCxnSpPr/>
          <p:nvPr/>
        </p:nvCxnSpPr>
        <p:spPr>
          <a:xfrm flipH="1">
            <a:off x="3721800" y="3002088"/>
            <a:ext cx="815100" cy="540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36"/>
          <p:cNvSpPr txBox="1">
            <a:spLocks noGrp="1"/>
          </p:cNvSpPr>
          <p:nvPr>
            <p:ph type="title"/>
          </p:nvPr>
        </p:nvSpPr>
        <p:spPr>
          <a:xfrm>
            <a:off x="481950" y="190375"/>
            <a:ext cx="8099100" cy="9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6"/>
          <p:cNvSpPr txBox="1"/>
          <p:nvPr/>
        </p:nvSpPr>
        <p:spPr>
          <a:xfrm>
            <a:off x="534000" y="1551625"/>
            <a:ext cx="102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0" i="0" u="none" strike="noStrike" cap="none" dirty="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01</a:t>
            </a:r>
            <a:endParaRPr sz="5300" b="0" i="0" u="none" strike="noStrike" cap="none" dirty="0">
              <a:solidFill>
                <a:srgbClr val="236192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42" name="Google Shape;42;p36"/>
          <p:cNvSpPr txBox="1">
            <a:spLocks noGrp="1"/>
          </p:cNvSpPr>
          <p:nvPr>
            <p:ph type="subTitle" idx="1"/>
          </p:nvPr>
        </p:nvSpPr>
        <p:spPr>
          <a:xfrm>
            <a:off x="1504750" y="1612800"/>
            <a:ext cx="2941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2"/>
          </p:nvPr>
        </p:nvSpPr>
        <p:spPr>
          <a:xfrm>
            <a:off x="1504750" y="1903275"/>
            <a:ext cx="2941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 sz="1400"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36"/>
          <p:cNvSpPr txBox="1"/>
          <p:nvPr/>
        </p:nvSpPr>
        <p:spPr>
          <a:xfrm>
            <a:off x="4446425" y="1551625"/>
            <a:ext cx="102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0" i="0" u="none" strike="noStrike" cap="none" dirty="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04</a:t>
            </a:r>
            <a:endParaRPr sz="5300" b="0" i="0" u="none" strike="noStrike" cap="none" dirty="0">
              <a:solidFill>
                <a:srgbClr val="236192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45" name="Google Shape;45;p36"/>
          <p:cNvSpPr txBox="1">
            <a:spLocks noGrp="1"/>
          </p:cNvSpPr>
          <p:nvPr>
            <p:ph type="subTitle" idx="3"/>
          </p:nvPr>
        </p:nvSpPr>
        <p:spPr>
          <a:xfrm>
            <a:off x="5517400" y="1612800"/>
            <a:ext cx="2941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body" idx="4"/>
          </p:nvPr>
        </p:nvSpPr>
        <p:spPr>
          <a:xfrm>
            <a:off x="5517400" y="1903275"/>
            <a:ext cx="2941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 sz="1400"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36"/>
          <p:cNvSpPr txBox="1"/>
          <p:nvPr/>
        </p:nvSpPr>
        <p:spPr>
          <a:xfrm>
            <a:off x="534000" y="2552125"/>
            <a:ext cx="102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0" i="0" u="none" strike="noStrike" cap="none" dirty="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02</a:t>
            </a:r>
            <a:endParaRPr sz="5300" b="0" i="0" u="none" strike="noStrike" cap="none" dirty="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48" name="Google Shape;48;p36"/>
          <p:cNvSpPr txBox="1">
            <a:spLocks noGrp="1"/>
          </p:cNvSpPr>
          <p:nvPr>
            <p:ph type="subTitle" idx="5"/>
          </p:nvPr>
        </p:nvSpPr>
        <p:spPr>
          <a:xfrm>
            <a:off x="1504750" y="2613300"/>
            <a:ext cx="2941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49" name="Google Shape;49;p36"/>
          <p:cNvSpPr txBox="1">
            <a:spLocks noGrp="1"/>
          </p:cNvSpPr>
          <p:nvPr>
            <p:ph type="body" idx="6"/>
          </p:nvPr>
        </p:nvSpPr>
        <p:spPr>
          <a:xfrm>
            <a:off x="1504750" y="2903775"/>
            <a:ext cx="2941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36"/>
          <p:cNvSpPr txBox="1"/>
          <p:nvPr/>
        </p:nvSpPr>
        <p:spPr>
          <a:xfrm>
            <a:off x="4446425" y="2552125"/>
            <a:ext cx="102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0" i="0" u="none" strike="noStrike" cap="none" dirty="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05</a:t>
            </a:r>
            <a:endParaRPr sz="5300" b="0" i="0" u="none" strike="noStrike" cap="none" dirty="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51" name="Google Shape;51;p36"/>
          <p:cNvSpPr txBox="1">
            <a:spLocks noGrp="1"/>
          </p:cNvSpPr>
          <p:nvPr>
            <p:ph type="subTitle" idx="7"/>
          </p:nvPr>
        </p:nvSpPr>
        <p:spPr>
          <a:xfrm>
            <a:off x="5517400" y="2613300"/>
            <a:ext cx="2941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body" idx="8"/>
          </p:nvPr>
        </p:nvSpPr>
        <p:spPr>
          <a:xfrm>
            <a:off x="5517400" y="2903775"/>
            <a:ext cx="2941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36"/>
          <p:cNvSpPr txBox="1"/>
          <p:nvPr/>
        </p:nvSpPr>
        <p:spPr>
          <a:xfrm>
            <a:off x="534000" y="3552625"/>
            <a:ext cx="102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0" i="0" u="none" strike="noStrike" cap="none" dirty="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03</a:t>
            </a:r>
            <a:endParaRPr sz="5300" b="0" i="0" u="none" strike="noStrike" cap="none" dirty="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54" name="Google Shape;54;p36"/>
          <p:cNvSpPr txBox="1">
            <a:spLocks noGrp="1"/>
          </p:cNvSpPr>
          <p:nvPr>
            <p:ph type="subTitle" idx="9"/>
          </p:nvPr>
        </p:nvSpPr>
        <p:spPr>
          <a:xfrm>
            <a:off x="1504750" y="3613800"/>
            <a:ext cx="2941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3"/>
          </p:nvPr>
        </p:nvSpPr>
        <p:spPr>
          <a:xfrm>
            <a:off x="1504750" y="3904275"/>
            <a:ext cx="2941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/>
          <p:nvPr/>
        </p:nvSpPr>
        <p:spPr>
          <a:xfrm>
            <a:off x="4446425" y="3552625"/>
            <a:ext cx="10206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00"/>
              <a:buFont typeface="Arial"/>
              <a:buNone/>
            </a:pPr>
            <a:r>
              <a:rPr lang="en-US" sz="5300" b="0" i="0" u="none" strike="noStrike" cap="none" dirty="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06</a:t>
            </a:r>
            <a:endParaRPr sz="5300" b="0" i="0" u="none" strike="noStrike" cap="none" dirty="0">
              <a:solidFill>
                <a:schemeClr val="l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57" name="Google Shape;57;p36"/>
          <p:cNvSpPr txBox="1">
            <a:spLocks noGrp="1"/>
          </p:cNvSpPr>
          <p:nvPr>
            <p:ph type="subTitle" idx="14"/>
          </p:nvPr>
        </p:nvSpPr>
        <p:spPr>
          <a:xfrm>
            <a:off x="5517400" y="3613800"/>
            <a:ext cx="29418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Barlow ExtraBold"/>
              <a:buNone/>
              <a:defRPr sz="1800">
                <a:solidFill>
                  <a:schemeClr val="lt1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body" idx="15"/>
          </p:nvPr>
        </p:nvSpPr>
        <p:spPr>
          <a:xfrm>
            <a:off x="5517400" y="3904275"/>
            <a:ext cx="29418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 sz="1400"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37"/>
          <p:cNvSpPr>
            <a:spLocks noGrp="1"/>
          </p:cNvSpPr>
          <p:nvPr>
            <p:ph type="pic" idx="2"/>
          </p:nvPr>
        </p:nvSpPr>
        <p:spPr>
          <a:xfrm>
            <a:off x="577275" y="1487800"/>
            <a:ext cx="2251500" cy="21411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37"/>
          <p:cNvSpPr>
            <a:spLocks noGrp="1"/>
          </p:cNvSpPr>
          <p:nvPr>
            <p:ph type="pic" idx="3"/>
          </p:nvPr>
        </p:nvSpPr>
        <p:spPr>
          <a:xfrm>
            <a:off x="3446250" y="1487800"/>
            <a:ext cx="2251500" cy="21411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7"/>
          <p:cNvSpPr>
            <a:spLocks noGrp="1"/>
          </p:cNvSpPr>
          <p:nvPr>
            <p:ph type="pic" idx="4"/>
          </p:nvPr>
        </p:nvSpPr>
        <p:spPr>
          <a:xfrm>
            <a:off x="6315225" y="1487800"/>
            <a:ext cx="2251500" cy="21411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37"/>
          <p:cNvSpPr txBox="1">
            <a:spLocks noGrp="1"/>
          </p:cNvSpPr>
          <p:nvPr>
            <p:ph type="subTitle" idx="1"/>
          </p:nvPr>
        </p:nvSpPr>
        <p:spPr>
          <a:xfrm>
            <a:off x="3446250" y="3628900"/>
            <a:ext cx="2251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None/>
              <a:defRPr>
                <a:solidFill>
                  <a:srgbClr val="23619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66" name="Google Shape;66;p37"/>
          <p:cNvSpPr txBox="1">
            <a:spLocks noGrp="1"/>
          </p:cNvSpPr>
          <p:nvPr>
            <p:ph type="body" idx="5"/>
          </p:nvPr>
        </p:nvSpPr>
        <p:spPr>
          <a:xfrm>
            <a:off x="3446250" y="3922625"/>
            <a:ext cx="22515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37"/>
          <p:cNvSpPr txBox="1">
            <a:spLocks noGrp="1"/>
          </p:cNvSpPr>
          <p:nvPr>
            <p:ph type="subTitle" idx="6"/>
          </p:nvPr>
        </p:nvSpPr>
        <p:spPr>
          <a:xfrm>
            <a:off x="6315225" y="3628900"/>
            <a:ext cx="2251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None/>
              <a:defRPr>
                <a:solidFill>
                  <a:srgbClr val="23619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37"/>
          <p:cNvSpPr txBox="1">
            <a:spLocks noGrp="1"/>
          </p:cNvSpPr>
          <p:nvPr>
            <p:ph type="body" idx="7"/>
          </p:nvPr>
        </p:nvSpPr>
        <p:spPr>
          <a:xfrm>
            <a:off x="6315225" y="3922625"/>
            <a:ext cx="22515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subTitle" idx="8"/>
          </p:nvPr>
        </p:nvSpPr>
        <p:spPr>
          <a:xfrm>
            <a:off x="577275" y="3628900"/>
            <a:ext cx="2251500" cy="49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None/>
              <a:defRPr>
                <a:solidFill>
                  <a:srgbClr val="236192"/>
                </a:solidFill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None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body" idx="9"/>
          </p:nvPr>
        </p:nvSpPr>
        <p:spPr>
          <a:xfrm>
            <a:off x="577275" y="3922625"/>
            <a:ext cx="2251500" cy="5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title"/>
          </p:nvPr>
        </p:nvSpPr>
        <p:spPr>
          <a:xfrm>
            <a:off x="491175" y="276800"/>
            <a:ext cx="8173500" cy="8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38"/>
          <p:cNvSpPr>
            <a:spLocks noGrp="1"/>
          </p:cNvSpPr>
          <p:nvPr>
            <p:ph type="pic" idx="2"/>
          </p:nvPr>
        </p:nvSpPr>
        <p:spPr>
          <a:xfrm>
            <a:off x="4914725" y="354225"/>
            <a:ext cx="3873000" cy="3967500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8"/>
          <p:cNvSpPr txBox="1">
            <a:spLocks noGrp="1"/>
          </p:cNvSpPr>
          <p:nvPr>
            <p:ph type="title"/>
          </p:nvPr>
        </p:nvSpPr>
        <p:spPr>
          <a:xfrm>
            <a:off x="385325" y="354225"/>
            <a:ext cx="39972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body" idx="1"/>
          </p:nvPr>
        </p:nvSpPr>
        <p:spPr>
          <a:xfrm>
            <a:off x="385325" y="1213025"/>
            <a:ext cx="3997200" cy="17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38"/>
          <p:cNvSpPr txBox="1">
            <a:spLocks noGrp="1"/>
          </p:cNvSpPr>
          <p:nvPr>
            <p:ph type="subTitle" idx="3"/>
          </p:nvPr>
        </p:nvSpPr>
        <p:spPr>
          <a:xfrm>
            <a:off x="385325" y="3003900"/>
            <a:ext cx="3997200" cy="5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8"/>
          <p:cNvSpPr txBox="1">
            <a:spLocks noGrp="1"/>
          </p:cNvSpPr>
          <p:nvPr>
            <p:ph type="body" idx="4"/>
          </p:nvPr>
        </p:nvSpPr>
        <p:spPr>
          <a:xfrm>
            <a:off x="385325" y="3557625"/>
            <a:ext cx="39972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39"/>
          <p:cNvSpPr>
            <a:spLocks noGrp="1"/>
          </p:cNvSpPr>
          <p:nvPr>
            <p:ph type="pic" idx="2"/>
          </p:nvPr>
        </p:nvSpPr>
        <p:spPr>
          <a:xfrm>
            <a:off x="209475" y="0"/>
            <a:ext cx="3093300" cy="19875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39"/>
          <p:cNvSpPr>
            <a:spLocks noGrp="1"/>
          </p:cNvSpPr>
          <p:nvPr>
            <p:ph type="pic" idx="3"/>
          </p:nvPr>
        </p:nvSpPr>
        <p:spPr>
          <a:xfrm>
            <a:off x="5870275" y="-5000"/>
            <a:ext cx="3093300" cy="19926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39"/>
          <p:cNvSpPr>
            <a:spLocks noGrp="1"/>
          </p:cNvSpPr>
          <p:nvPr>
            <p:ph type="pic" idx="4"/>
          </p:nvPr>
        </p:nvSpPr>
        <p:spPr>
          <a:xfrm>
            <a:off x="3499025" y="0"/>
            <a:ext cx="2175000" cy="1987500"/>
          </a:xfrm>
          <a:prstGeom prst="rect">
            <a:avLst/>
          </a:prstGeom>
          <a:noFill/>
          <a:ln>
            <a:noFill/>
          </a:ln>
        </p:spPr>
      </p:sp>
      <p:sp>
        <p:nvSpPr>
          <p:cNvPr id="86" name="Google Shape;86;p39"/>
          <p:cNvSpPr>
            <a:spLocks noGrp="1"/>
          </p:cNvSpPr>
          <p:nvPr>
            <p:ph type="pic" idx="5"/>
          </p:nvPr>
        </p:nvSpPr>
        <p:spPr>
          <a:xfrm>
            <a:off x="211900" y="2738500"/>
            <a:ext cx="2175000" cy="19812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Google Shape;87;p39"/>
          <p:cNvSpPr>
            <a:spLocks noGrp="1"/>
          </p:cNvSpPr>
          <p:nvPr>
            <p:ph type="pic" idx="6"/>
          </p:nvPr>
        </p:nvSpPr>
        <p:spPr>
          <a:xfrm>
            <a:off x="6793650" y="2738500"/>
            <a:ext cx="2175000" cy="1992600"/>
          </a:xfrm>
          <a:prstGeom prst="rect">
            <a:avLst/>
          </a:prstGeom>
          <a:noFill/>
          <a:ln>
            <a:noFill/>
          </a:ln>
        </p:spPr>
      </p:sp>
      <p:sp>
        <p:nvSpPr>
          <p:cNvPr id="88" name="Google Shape;88;p39"/>
          <p:cNvSpPr>
            <a:spLocks noGrp="1"/>
          </p:cNvSpPr>
          <p:nvPr>
            <p:ph type="pic" idx="7"/>
          </p:nvPr>
        </p:nvSpPr>
        <p:spPr>
          <a:xfrm>
            <a:off x="2580725" y="2738600"/>
            <a:ext cx="4019100" cy="19812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39"/>
          <p:cNvSpPr/>
          <p:nvPr/>
        </p:nvSpPr>
        <p:spPr>
          <a:xfrm>
            <a:off x="0" y="1992550"/>
            <a:ext cx="9144000" cy="74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AFB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598795"/>
            <a:ext cx="9144003" cy="54471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39"/>
          <p:cNvSpPr txBox="1">
            <a:spLocks noGrp="1"/>
          </p:cNvSpPr>
          <p:nvPr>
            <p:ph type="title"/>
          </p:nvPr>
        </p:nvSpPr>
        <p:spPr>
          <a:xfrm>
            <a:off x="195000" y="2017775"/>
            <a:ext cx="87540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40"/>
          <p:cNvSpPr/>
          <p:nvPr/>
        </p:nvSpPr>
        <p:spPr>
          <a:xfrm>
            <a:off x="768150" y="1860850"/>
            <a:ext cx="187200" cy="187200"/>
          </a:xfrm>
          <a:prstGeom prst="ellipse">
            <a:avLst/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6" name="Google Shape;96;p40"/>
          <p:cNvSpPr/>
          <p:nvPr/>
        </p:nvSpPr>
        <p:spPr>
          <a:xfrm>
            <a:off x="768150" y="2780800"/>
            <a:ext cx="187200" cy="187200"/>
          </a:xfrm>
          <a:prstGeom prst="ellipse">
            <a:avLst/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7" name="Google Shape;97;p40"/>
          <p:cNvSpPr/>
          <p:nvPr/>
        </p:nvSpPr>
        <p:spPr>
          <a:xfrm>
            <a:off x="768150" y="3700750"/>
            <a:ext cx="187200" cy="187200"/>
          </a:xfrm>
          <a:prstGeom prst="ellipse">
            <a:avLst/>
          </a:prstGeom>
          <a:solidFill>
            <a:srgbClr val="236192"/>
          </a:solidFill>
          <a:ln w="9525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98" name="Google Shape;98;p40"/>
          <p:cNvSpPr txBox="1">
            <a:spLocks noGrp="1"/>
          </p:cNvSpPr>
          <p:nvPr>
            <p:ph type="subTitle" idx="1"/>
          </p:nvPr>
        </p:nvSpPr>
        <p:spPr>
          <a:xfrm>
            <a:off x="1126175" y="1717725"/>
            <a:ext cx="2914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0"/>
          <p:cNvSpPr txBox="1">
            <a:spLocks noGrp="1"/>
          </p:cNvSpPr>
          <p:nvPr>
            <p:ph type="body" idx="2"/>
          </p:nvPr>
        </p:nvSpPr>
        <p:spPr>
          <a:xfrm>
            <a:off x="1126175" y="2048050"/>
            <a:ext cx="291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cxnSp>
        <p:nvCxnSpPr>
          <p:cNvPr id="100" name="Google Shape;100;p40"/>
          <p:cNvCxnSpPr/>
          <p:nvPr/>
        </p:nvCxnSpPr>
        <p:spPr>
          <a:xfrm>
            <a:off x="863325" y="1923525"/>
            <a:ext cx="0" cy="2776200"/>
          </a:xfrm>
          <a:prstGeom prst="straightConnector1">
            <a:avLst/>
          </a:prstGeom>
          <a:noFill/>
          <a:ln w="19050" cap="flat" cmpd="sng">
            <a:solidFill>
              <a:srgbClr val="23619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1" name="Google Shape;101;p40"/>
          <p:cNvSpPr txBox="1">
            <a:spLocks noGrp="1"/>
          </p:cNvSpPr>
          <p:nvPr>
            <p:ph type="title"/>
          </p:nvPr>
        </p:nvSpPr>
        <p:spPr>
          <a:xfrm>
            <a:off x="768150" y="371550"/>
            <a:ext cx="7885500" cy="1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Font typeface="Barlow ExtraBold"/>
              <a:buNone/>
              <a:defRPr sz="3500">
                <a:latin typeface="Barlow ExtraBold"/>
                <a:ea typeface="Barlow ExtraBold"/>
                <a:cs typeface="Barlow ExtraBold"/>
                <a:sym typeface="Barlow ExtraBold"/>
              </a:defRPr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subTitle" idx="3"/>
          </p:nvPr>
        </p:nvSpPr>
        <p:spPr>
          <a:xfrm>
            <a:off x="1126175" y="2644000"/>
            <a:ext cx="2914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body" idx="4"/>
          </p:nvPr>
        </p:nvSpPr>
        <p:spPr>
          <a:xfrm>
            <a:off x="1126175" y="2974325"/>
            <a:ext cx="291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subTitle" idx="5"/>
          </p:nvPr>
        </p:nvSpPr>
        <p:spPr>
          <a:xfrm>
            <a:off x="1126175" y="3570275"/>
            <a:ext cx="2914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40"/>
          <p:cNvSpPr txBox="1">
            <a:spLocks noGrp="1"/>
          </p:cNvSpPr>
          <p:nvPr>
            <p:ph type="body" idx="6"/>
          </p:nvPr>
        </p:nvSpPr>
        <p:spPr>
          <a:xfrm>
            <a:off x="1126175" y="3900600"/>
            <a:ext cx="291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40"/>
          <p:cNvSpPr txBox="1">
            <a:spLocks noGrp="1"/>
          </p:cNvSpPr>
          <p:nvPr>
            <p:ph type="subTitle" idx="7"/>
          </p:nvPr>
        </p:nvSpPr>
        <p:spPr>
          <a:xfrm>
            <a:off x="5346750" y="1717725"/>
            <a:ext cx="2914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0"/>
          <p:cNvSpPr txBox="1">
            <a:spLocks noGrp="1"/>
          </p:cNvSpPr>
          <p:nvPr>
            <p:ph type="body" idx="8"/>
          </p:nvPr>
        </p:nvSpPr>
        <p:spPr>
          <a:xfrm>
            <a:off x="5346750" y="2048050"/>
            <a:ext cx="291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40"/>
          <p:cNvSpPr txBox="1">
            <a:spLocks noGrp="1"/>
          </p:cNvSpPr>
          <p:nvPr>
            <p:ph type="subTitle" idx="9"/>
          </p:nvPr>
        </p:nvSpPr>
        <p:spPr>
          <a:xfrm>
            <a:off x="5346750" y="2644000"/>
            <a:ext cx="2914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40"/>
          <p:cNvSpPr txBox="1">
            <a:spLocks noGrp="1"/>
          </p:cNvSpPr>
          <p:nvPr>
            <p:ph type="body" idx="13"/>
          </p:nvPr>
        </p:nvSpPr>
        <p:spPr>
          <a:xfrm>
            <a:off x="5346750" y="2974325"/>
            <a:ext cx="291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40"/>
          <p:cNvSpPr txBox="1">
            <a:spLocks noGrp="1"/>
          </p:cNvSpPr>
          <p:nvPr>
            <p:ph type="subTitle" idx="14"/>
          </p:nvPr>
        </p:nvSpPr>
        <p:spPr>
          <a:xfrm>
            <a:off x="5346750" y="3570275"/>
            <a:ext cx="2914500" cy="4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0"/>
          <p:cNvSpPr txBox="1">
            <a:spLocks noGrp="1"/>
          </p:cNvSpPr>
          <p:nvPr>
            <p:ph type="body" idx="15"/>
          </p:nvPr>
        </p:nvSpPr>
        <p:spPr>
          <a:xfrm>
            <a:off x="5346750" y="3900600"/>
            <a:ext cx="2914500" cy="5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1pPr>
            <a:lvl2pPr marL="914400" lvl="1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Char char="○"/>
              <a:defRPr>
                <a:solidFill>
                  <a:srgbClr val="236192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●"/>
              <a:defRPr>
                <a:solidFill>
                  <a:srgbClr val="236192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○"/>
              <a:defRPr>
                <a:solidFill>
                  <a:srgbClr val="236192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Char char="■"/>
              <a:defRPr>
                <a:solidFill>
                  <a:srgbClr val="23619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41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2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1"/>
          <p:cNvSpPr txBox="1">
            <a:spLocks noGrp="1"/>
          </p:cNvSpPr>
          <p:nvPr>
            <p:ph type="title"/>
          </p:nvPr>
        </p:nvSpPr>
        <p:spPr>
          <a:xfrm>
            <a:off x="697700" y="3043650"/>
            <a:ext cx="7691100" cy="70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9pPr>
          </a:lstStyle>
          <a:p>
            <a:endParaRPr/>
          </a:p>
        </p:txBody>
      </p:sp>
      <p:sp>
        <p:nvSpPr>
          <p:cNvPr id="116" name="Google Shape;116;p41"/>
          <p:cNvSpPr txBox="1">
            <a:spLocks noGrp="1"/>
          </p:cNvSpPr>
          <p:nvPr>
            <p:ph type="subTitle" idx="1"/>
          </p:nvPr>
        </p:nvSpPr>
        <p:spPr>
          <a:xfrm>
            <a:off x="697700" y="3678575"/>
            <a:ext cx="7691100" cy="9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SemiBold"/>
              <a:buNone/>
              <a:defRPr sz="1800">
                <a:solidFill>
                  <a:srgbClr val="236192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5300"/>
              <a:buFont typeface="Barlow Black"/>
              <a:buNone/>
              <a:defRPr sz="5300" b="0" i="0" u="none" strike="noStrike" cap="none">
                <a:solidFill>
                  <a:srgbClr val="236192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Barlow"/>
              <a:buChar char="○"/>
              <a:defRPr sz="18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●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○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"/>
              <a:buChar char="■"/>
              <a:defRPr sz="1400" b="0" i="0" u="none" strike="noStrike" cap="none">
                <a:solidFill>
                  <a:schemeClr val="dk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g"/><Relationship Id="rId5" Type="http://schemas.openxmlformats.org/officeDocument/2006/relationships/hyperlink" Target="http://pecanpi.uaf.edu/utilitiesweb/UAFMWHWEEK.htm" TargetMode="External"/><Relationship Id="rId4" Type="http://schemas.openxmlformats.org/officeDocument/2006/relationships/hyperlink" Target="http://pecanpi.uaf.edu/utilitiesweb/weeklyreport.htm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3.svg"/><Relationship Id="rId4" Type="http://schemas.openxmlformats.org/officeDocument/2006/relationships/diagramData" Target="../diagrams/data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f.edu/fs/services/equipment-vehicle-maintenance.php" TargetMode="External"/><Relationship Id="rId13" Type="http://schemas.openxmlformats.org/officeDocument/2006/relationships/hyperlink" Target="https://www.uaf.edu/fs/services/roads-and-grounds.php" TargetMode="External"/><Relationship Id="rId18" Type="http://schemas.openxmlformats.org/officeDocument/2006/relationships/hyperlink" Target="https://www.uaf.edu/fs/services/warehouse-and-procurement-shared-services.php" TargetMode="External"/><Relationship Id="rId3" Type="http://schemas.openxmlformats.org/officeDocument/2006/relationships/image" Target="../media/image7.png"/><Relationship Id="rId7" Type="http://schemas.openxmlformats.org/officeDocument/2006/relationships/hyperlink" Target="https://www.uaf.edu/fs/services/custodial.php" TargetMode="External"/><Relationship Id="rId12" Type="http://schemas.openxmlformats.org/officeDocument/2006/relationships/hyperlink" Target="https://www.uaf.edu/fs/services/maintenance.php" TargetMode="External"/><Relationship Id="rId17" Type="http://schemas.openxmlformats.org/officeDocument/2006/relationships/hyperlink" Target="https://www.uaf.edu/fs/services/vehicle-rentals-leases.php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www.uaf.edu/fs/services/utilities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f.edu/fs/services/property-central-receiving.php" TargetMode="External"/><Relationship Id="rId11" Type="http://schemas.openxmlformats.org/officeDocument/2006/relationships/hyperlink" Target="https://www.uaf.edu/fs/services/labor.php" TargetMode="External"/><Relationship Id="rId5" Type="http://schemas.openxmlformats.org/officeDocument/2006/relationships/hyperlink" Target="https://www.uaf.edu/fs/services/design-and-construction.php" TargetMode="External"/><Relationship Id="rId15" Type="http://schemas.openxmlformats.org/officeDocument/2006/relationships/hyperlink" Target="https://www.uaf.edu/fs/services/storage-space.php" TargetMode="External"/><Relationship Id="rId10" Type="http://schemas.openxmlformats.org/officeDocument/2006/relationships/hyperlink" Target="https://www.uaf.edu/fs/services/keys-locks-access.php" TargetMode="External"/><Relationship Id="rId4" Type="http://schemas.openxmlformats.org/officeDocument/2006/relationships/hyperlink" Target="https://www.uaf.edu/fs/services/campus-mail-center.php" TargetMode="External"/><Relationship Id="rId9" Type="http://schemas.openxmlformats.org/officeDocument/2006/relationships/hyperlink" Target="https://www.uaf.edu/fs/services/space-planning-leasing.php" TargetMode="External"/><Relationship Id="rId14" Type="http://schemas.openxmlformats.org/officeDocument/2006/relationships/hyperlink" Target="https://www.uaf.edu/fs/services/shuttle-bus.php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"/>
          <p:cNvSpPr/>
          <p:nvPr/>
        </p:nvSpPr>
        <p:spPr>
          <a:xfrm>
            <a:off x="6085438" y="323718"/>
            <a:ext cx="2811949" cy="449606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1"/>
          <p:cNvSpPr txBox="1"/>
          <p:nvPr/>
        </p:nvSpPr>
        <p:spPr>
          <a:xfrm>
            <a:off x="6223550" y="1812325"/>
            <a:ext cx="3337475" cy="1518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lang="en-US" sz="3400" b="0" i="0" u="none" strike="noStrike" cap="none" dirty="0">
                <a:solidFill>
                  <a:schemeClr val="lt1"/>
                </a:solidFill>
                <a:latin typeface="Barlow Black"/>
                <a:ea typeface="Barlow Black"/>
                <a:cs typeface="Barlow Black"/>
                <a:sym typeface="Barlow Black"/>
              </a:rPr>
              <a:t>FACILITIES SERVICES ROADSHOW</a:t>
            </a:r>
            <a:endParaRPr sz="3400" b="0" i="0" u="none" strike="noStrike" cap="none" dirty="0">
              <a:solidFill>
                <a:schemeClr val="lt1"/>
              </a:solidFill>
              <a:latin typeface="Barlow Black"/>
              <a:ea typeface="Barlow Black"/>
              <a:cs typeface="Barlow Black"/>
              <a:sym typeface="Barlow Black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6223550" y="4321179"/>
            <a:ext cx="9848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rPr>
              <a:t>2025</a:t>
            </a:r>
            <a:endParaRPr sz="2400" b="0" i="0" u="none" strike="noStrike" cap="none" dirty="0">
              <a:solidFill>
                <a:schemeClr val="lt1"/>
              </a:solidFill>
              <a:latin typeface="Barlow Medium"/>
              <a:ea typeface="Barlow Medium"/>
              <a:cs typeface="Barlow Medium"/>
              <a:sym typeface="Barlow Medium"/>
            </a:endParaRPr>
          </a:p>
        </p:txBody>
      </p:sp>
      <p:pic>
        <p:nvPicPr>
          <p:cNvPr id="125" name="Google Shape;125;p1" descr="https://www.uaf.edu/universityrelations/files/downloads/logos/alt-logos/UAFLogo_A_11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33639" y="494535"/>
            <a:ext cx="997728" cy="8959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C1EC7B-A510-4ED7-8901-31137FB8A131}"/>
              </a:ext>
            </a:extLst>
          </p:cNvPr>
          <p:cNvSpPr txBox="1"/>
          <p:nvPr/>
        </p:nvSpPr>
        <p:spPr>
          <a:xfrm>
            <a:off x="6154927" y="3785649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Barlow" panose="00000500000000000000" pitchFamily="2" charset="0"/>
              </a:rPr>
              <a:t>Presented by: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D991B8-EF6F-43A5-86B9-8013F3E5E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13" y="323715"/>
            <a:ext cx="5838826" cy="44960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17B796-0F26-4FBC-B4EC-7C87E8497FB7}"/>
              </a:ext>
            </a:extLst>
          </p:cNvPr>
          <p:cNvSpPr txBox="1"/>
          <p:nvPr/>
        </p:nvSpPr>
        <p:spPr>
          <a:xfrm>
            <a:off x="6272245" y="4819779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18"/>
          <p:cNvSpPr txBox="1"/>
          <p:nvPr/>
        </p:nvSpPr>
        <p:spPr>
          <a:xfrm>
            <a:off x="408658" y="794684"/>
            <a:ext cx="3547875" cy="3354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285750" lvl="1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Procurement of Supplies and Services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 panose="00000500000000000000" pitchFamily="2" charset="0"/>
                <a:sym typeface="Barlow"/>
              </a:rPr>
              <a:t>Material Handling and Distribution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 panose="00000500000000000000" pitchFamily="2" charset="0"/>
                <a:sym typeface="Barlow"/>
              </a:rPr>
              <a:t>Shared Services</a:t>
            </a:r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lang="en-US" sz="1600" dirty="0">
              <a:solidFill>
                <a:srgbClr val="236192"/>
              </a:solidFill>
              <a:latin typeface="Barlow" panose="00000500000000000000" pitchFamily="2" charset="0"/>
              <a:sym typeface="Barlow"/>
            </a:endParaRP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600" dirty="0">
              <a:solidFill>
                <a:srgbClr val="236192"/>
              </a:solidFill>
              <a:latin typeface="Barlow" panose="00000500000000000000" pitchFamily="2" charset="0"/>
              <a:sym typeface="Barlow"/>
            </a:endParaRPr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lang="en-US" sz="1600" dirty="0">
              <a:solidFill>
                <a:srgbClr val="236192"/>
              </a:solidFill>
              <a:latin typeface="Barlow" panose="00000500000000000000" pitchFamily="2" charset="0"/>
              <a:sym typeface="Barlow"/>
            </a:endParaRPr>
          </a:p>
          <a:p>
            <a: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endParaRPr lang="en-US" sz="1600" dirty="0">
              <a:solidFill>
                <a:srgbClr val="236192"/>
              </a:solidFill>
              <a:latin typeface="Barlow" panose="00000500000000000000" pitchFamily="2" charset="0"/>
              <a:sym typeface="Barlow"/>
            </a:endParaRPr>
          </a:p>
          <a:p>
            <a:pPr marL="285750" lvl="1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 panose="00000500000000000000" pitchFamily="2" charset="0"/>
                <a:sym typeface="Barlow"/>
              </a:rPr>
              <a:t>Property Inventory ($5,000 or more)</a:t>
            </a:r>
            <a:endParaRPr lang="en-US" sz="1600" dirty="0">
              <a:latin typeface="Barlow" panose="00000500000000000000" pitchFamily="2" charset="0"/>
            </a:endParaRPr>
          </a:p>
          <a:p>
            <a:pPr marL="285750" lvl="1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Surplus and Storage</a:t>
            </a:r>
          </a:p>
          <a:p>
            <a:pPr marL="285750" lvl="1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 panose="00000500000000000000" pitchFamily="2" charset="0"/>
                <a:sym typeface="Barlow"/>
              </a:rPr>
              <a:t>Auctions  (govdeals.com)</a:t>
            </a:r>
          </a:p>
          <a:p>
            <a:pPr marL="2857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lang="en-US" sz="1600" b="0" i="0" u="none" strike="noStrike" cap="none" dirty="0">
              <a:solidFill>
                <a:srgbClr val="236192"/>
              </a:solidFill>
              <a:latin typeface="Barlow" panose="00000500000000000000" pitchFamily="2" charset="0"/>
              <a:ea typeface="Barlow"/>
              <a:cs typeface="Barlow"/>
              <a:sym typeface="Barlow"/>
            </a:endParaRPr>
          </a:p>
          <a:p>
            <a: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49" name="Google Shape;349;p18"/>
          <p:cNvSpPr txBox="1"/>
          <p:nvPr/>
        </p:nvSpPr>
        <p:spPr>
          <a:xfrm>
            <a:off x="529175" y="246650"/>
            <a:ext cx="3704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WAREHOUSE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8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357" name="Google Shape;357;p18"/>
          <p:cNvSpPr txBox="1"/>
          <p:nvPr/>
        </p:nvSpPr>
        <p:spPr>
          <a:xfrm>
            <a:off x="4828998" y="1136260"/>
            <a:ext cx="4393118" cy="2062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Receives and Delivers Mail on Campus </a:t>
            </a:r>
            <a:r>
              <a:rPr lang="en-US" sz="16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Departmental Mail</a:t>
            </a:r>
            <a:endParaRPr sz="1600" b="0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Student and Staff PO Boxes</a:t>
            </a:r>
            <a:endParaRPr sz="1600" b="0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Passport Office </a:t>
            </a:r>
            <a:r>
              <a:rPr lang="en-US" sz="1600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at FS - </a:t>
            </a:r>
            <a:r>
              <a:rPr lang="en-US" sz="1600" b="0" i="0" u="none" strike="noStrike" cap="none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 Appointment Only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sz="1600" b="0" i="0" u="none" strike="noStrike" cap="none" dirty="0">
              <a:solidFill>
                <a:schemeClr val="bg1"/>
              </a:solidFill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215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 b="0" i="0" u="none" strike="noStrike" cap="none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58" name="Google Shape;358;p18"/>
          <p:cNvSpPr txBox="1"/>
          <p:nvPr/>
        </p:nvSpPr>
        <p:spPr>
          <a:xfrm>
            <a:off x="4971598" y="276897"/>
            <a:ext cx="3903881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2800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CAMPUS </a:t>
            </a:r>
            <a:r>
              <a:rPr lang="en-US" sz="2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MAIL CENTER</a:t>
            </a:r>
            <a:endParaRPr sz="1100" b="0" i="0" u="none" strike="noStrike" cap="none" dirty="0">
              <a:solidFill>
                <a:schemeClr val="accent1"/>
              </a:solidFill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80AA6-EF7C-4CEF-82C3-45CC7436BD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227" y="3733522"/>
            <a:ext cx="1529917" cy="70056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910CE2A-110A-4406-AF5F-F61A72DA9C06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sp>
        <p:nvSpPr>
          <p:cNvPr id="12" name="Google Shape;349;p18">
            <a:extLst>
              <a:ext uri="{FF2B5EF4-FFF2-40B4-BE49-F238E27FC236}">
                <a16:creationId xmlns:a16="http://schemas.microsoft.com/office/drawing/2014/main" id="{B75206D4-CBB1-4536-8B6A-1754F87D144F}"/>
              </a:ext>
            </a:extLst>
          </p:cNvPr>
          <p:cNvSpPr txBox="1"/>
          <p:nvPr/>
        </p:nvSpPr>
        <p:spPr>
          <a:xfrm>
            <a:off x="408658" y="2263983"/>
            <a:ext cx="37041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CENTRAL RECIEVING</a:t>
            </a: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580F6-4621-4CB6-B2B2-FE045C3BBF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6599" y="2352471"/>
            <a:ext cx="2975660" cy="19821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19"/>
          <p:cNvSpPr txBox="1"/>
          <p:nvPr/>
        </p:nvSpPr>
        <p:spPr>
          <a:xfrm>
            <a:off x="529174" y="1059355"/>
            <a:ext cx="3768737" cy="2893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Electric Power</a:t>
            </a:r>
            <a:endParaRPr sz="1600" b="0" i="0" u="none" strike="noStrike" cap="none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Steam Heat</a:t>
            </a:r>
            <a:endParaRPr sz="1600" b="0" i="0" u="none" strike="noStrike" cap="none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Domestic Water</a:t>
            </a:r>
            <a:endParaRPr sz="1600" b="0" i="0" u="none" strike="noStrike" cap="none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District-Chilled water</a:t>
            </a:r>
            <a:endParaRPr sz="1600" b="0" i="0" u="none" strike="noStrike" cap="none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sym typeface="Barlow"/>
              </a:rPr>
              <a:t>RO Water for Laboratories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Arial"/>
                <a:cs typeface="Arial"/>
                <a:sym typeface="Barlow"/>
              </a:rPr>
              <a:t>Compressed Air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sym typeface="Barlow"/>
              </a:rPr>
              <a:t>Parking Lot Head Bolt Heater Schedule (They cycle on/off in warmer weather and are always on below -20F)</a:t>
            </a:r>
          </a:p>
          <a:p>
            <a:pPr marL="285750" indent="-285750"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Utility Reports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19"/>
          <p:cNvSpPr txBox="1"/>
          <p:nvPr/>
        </p:nvSpPr>
        <p:spPr>
          <a:xfrm>
            <a:off x="529175" y="246650"/>
            <a:ext cx="370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UTILITIES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9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368" name="Google Shape;368;p19"/>
          <p:cNvSpPr txBox="1"/>
          <p:nvPr/>
        </p:nvSpPr>
        <p:spPr>
          <a:xfrm>
            <a:off x="4846089" y="2755976"/>
            <a:ext cx="1708500" cy="523220"/>
          </a:xfrm>
          <a:prstGeom prst="rect">
            <a:avLst/>
          </a:prstGeom>
          <a:solidFill>
            <a:schemeClr val="lt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1" i="0" u="sng" strike="noStrike" cap="none" dirty="0">
                <a:solidFill>
                  <a:schemeClr val="dk1"/>
                </a:solidFill>
                <a:latin typeface="Barlow" panose="00000500000000000000" pitchFamily="2" charset="0"/>
                <a:ea typeface="Merriweather"/>
                <a:cs typeface="Merriweather"/>
                <a:sym typeface="Merriweath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Weekly Utilities Reports</a:t>
            </a:r>
            <a:endParaRPr sz="1400" b="1" i="0" u="none" strike="noStrike" cap="none" dirty="0">
              <a:solidFill>
                <a:schemeClr val="dk1"/>
              </a:solidFill>
              <a:latin typeface="Barlow" panose="00000500000000000000" pitchFamily="2" charset="0"/>
              <a:ea typeface="Merriweather"/>
              <a:cs typeface="Merriweather"/>
              <a:sym typeface="Merriweather"/>
            </a:endParaRPr>
          </a:p>
        </p:txBody>
      </p:sp>
      <p:sp>
        <p:nvSpPr>
          <p:cNvPr id="369" name="Google Shape;369;p19"/>
          <p:cNvSpPr txBox="1"/>
          <p:nvPr/>
        </p:nvSpPr>
        <p:spPr>
          <a:xfrm>
            <a:off x="4846089" y="3422230"/>
            <a:ext cx="1708500" cy="307736"/>
          </a:xfrm>
          <a:prstGeom prst="rect">
            <a:avLst/>
          </a:prstGeom>
          <a:solidFill>
            <a:schemeClr val="lt1"/>
          </a:solidFill>
          <a:ln w="28575">
            <a:solidFill>
              <a:schemeClr val="accent1"/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1400"/>
              <a:buNone/>
              <a:defRPr b="1" u="sng">
                <a:solidFill>
                  <a:schemeClr val="dk1"/>
                </a:solidFill>
                <a:latin typeface="Barlow" panose="00000500000000000000" pitchFamily="2" charset="0"/>
                <a:ea typeface="Merriweather"/>
                <a:cs typeface="Merriweather"/>
              </a:defRPr>
            </a:lvl1pPr>
          </a:lstStyle>
          <a:p>
            <a:r>
              <a:rPr lang="en-US" dirty="0">
                <a:sym typeface="Merriweather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Weekly Power Use</a:t>
            </a:r>
            <a:endParaRPr dirty="0">
              <a:sym typeface="Merriweather"/>
            </a:endParaRPr>
          </a:p>
        </p:txBody>
      </p:sp>
      <p:sp>
        <p:nvSpPr>
          <p:cNvPr id="370" name="Google Shape;370;p19"/>
          <p:cNvSpPr/>
          <p:nvPr/>
        </p:nvSpPr>
        <p:spPr>
          <a:xfrm>
            <a:off x="4846089" y="159921"/>
            <a:ext cx="2687899" cy="234946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21991" t="-1362" r="-16057" b="-3345"/>
            </a:stretch>
          </a:blip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19"/>
          <p:cNvSpPr/>
          <p:nvPr/>
        </p:nvSpPr>
        <p:spPr>
          <a:xfrm>
            <a:off x="6685754" y="2755976"/>
            <a:ext cx="2169791" cy="1589779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/>
            </a:stretch>
          </a:blip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8037EF-54A6-4635-A154-C63ED2C61404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Google Shape;379;g33de23c1861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g33de23c1861_0_0"/>
          <p:cNvSpPr txBox="1"/>
          <p:nvPr/>
        </p:nvSpPr>
        <p:spPr>
          <a:xfrm>
            <a:off x="529173" y="1516555"/>
            <a:ext cx="3633251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236192"/>
                </a:solidFill>
                <a:latin typeface="Barlow ExtraBold" panose="020B0604020202020204" charset="0"/>
                <a:ea typeface="Barlow"/>
                <a:cs typeface="Barlow"/>
                <a:sym typeface="Barlow"/>
              </a:rPr>
              <a:t>Space Planning</a:t>
            </a:r>
            <a:endParaRPr sz="1800" b="1" dirty="0">
              <a:solidFill>
                <a:srgbClr val="236192"/>
              </a:solidFill>
              <a:latin typeface="Barlow ExtraBold" panose="020B0604020202020204" charset="0"/>
              <a:ea typeface="Barlow"/>
              <a:cs typeface="Barlow"/>
              <a:sym typeface="Barlow"/>
            </a:endParaRPr>
          </a:p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Functional Use of Space and Space Changes</a:t>
            </a:r>
            <a:endParaRPr sz="16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Additional Space Needs</a:t>
            </a:r>
            <a:endParaRPr sz="16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Space Movements or Shifts</a:t>
            </a:r>
            <a:endParaRPr sz="16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Backfill Planning</a:t>
            </a:r>
            <a:endParaRPr sz="16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Barlow ExtraBold" panose="020B0604020202020204" charset="0"/>
                <a:ea typeface="Barlow"/>
                <a:cs typeface="Barlow"/>
                <a:sym typeface="Barlow"/>
              </a:rPr>
              <a:t>Leasing</a:t>
            </a:r>
            <a:endParaRPr sz="1800" b="1" dirty="0">
              <a:solidFill>
                <a:schemeClr val="dk1"/>
              </a:solidFill>
              <a:latin typeface="Barlow ExtraBold" panose="020B0604020202020204" charset="0"/>
              <a:ea typeface="Barlow"/>
              <a:cs typeface="Barlow"/>
              <a:sym typeface="Barlow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</a:pPr>
            <a:r>
              <a:rPr lang="en-US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UAF Request for non-UAF space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Non-UAF Request for UAF space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Agreements w/in UA</a:t>
            </a:r>
            <a:endParaRPr sz="1600" dirty="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382" name="Google Shape;382;g33de23c1861_0_0"/>
          <p:cNvSpPr txBox="1"/>
          <p:nvPr/>
        </p:nvSpPr>
        <p:spPr>
          <a:xfrm>
            <a:off x="529175" y="246650"/>
            <a:ext cx="37041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dirty="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SPACE PLANNING AND LEASING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g33de23c1861_0_0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740E72-E916-4DED-B632-3722DA3FDE81}"/>
              </a:ext>
            </a:extLst>
          </p:cNvPr>
          <p:cNvSpPr/>
          <p:nvPr/>
        </p:nvSpPr>
        <p:spPr>
          <a:xfrm>
            <a:off x="5085489" y="246650"/>
            <a:ext cx="39356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SzPts val="3500"/>
            </a:pPr>
            <a:r>
              <a:rPr lang="en-US" sz="3600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NORTH CAMPUS </a:t>
            </a:r>
            <a:r>
              <a:rPr lang="en-US" sz="3500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TRAILS</a:t>
            </a:r>
            <a:endParaRPr lang="en-US" sz="3500" dirty="0">
              <a:solidFill>
                <a:schemeClr val="accent1"/>
              </a:solidFill>
            </a:endParaRPr>
          </a:p>
        </p:txBody>
      </p:sp>
      <p:sp>
        <p:nvSpPr>
          <p:cNvPr id="13" name="Google Shape;396;g358daaf3d2e_0_10">
            <a:extLst>
              <a:ext uri="{FF2B5EF4-FFF2-40B4-BE49-F238E27FC236}">
                <a16:creationId xmlns:a16="http://schemas.microsoft.com/office/drawing/2014/main" id="{D029E2C9-D4E3-4401-97A7-F855EBCF70AE}"/>
              </a:ext>
            </a:extLst>
          </p:cNvPr>
          <p:cNvSpPr txBox="1"/>
          <p:nvPr/>
        </p:nvSpPr>
        <p:spPr>
          <a:xfrm>
            <a:off x="5236760" y="1581862"/>
            <a:ext cx="3234299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chemeClr val="accent1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Supports Research, Education, &amp; Outreach</a:t>
            </a:r>
            <a:endParaRPr sz="1600" dirty="0">
              <a:solidFill>
                <a:schemeClr val="accent1"/>
              </a:solidFill>
              <a:latin typeface="Barlow" panose="00000500000000000000" pitchFamily="2" charset="0"/>
              <a:ea typeface="Barlow"/>
              <a:cs typeface="Barlow"/>
              <a:sym typeface="Barlow"/>
            </a:endParaRPr>
          </a:p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chemeClr val="accent1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Trail System for Recreation</a:t>
            </a:r>
          </a:p>
          <a:p>
            <a:pPr marL="28575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"/>
              <a:buChar char="•"/>
            </a:pPr>
            <a:r>
              <a:rPr lang="en-US" sz="1600" dirty="0">
                <a:solidFill>
                  <a:schemeClr val="accent1"/>
                </a:solidFill>
                <a:latin typeface="Barlow" panose="00000500000000000000" pitchFamily="2" charset="0"/>
                <a:ea typeface="Barlow"/>
                <a:cs typeface="Barlow"/>
                <a:sym typeface="Barlow"/>
              </a:rPr>
              <a:t> Disc Golf Course</a:t>
            </a:r>
            <a:endParaRPr sz="1600" dirty="0">
              <a:solidFill>
                <a:schemeClr val="accent1"/>
              </a:solidFill>
              <a:latin typeface="Barlow" panose="00000500000000000000" pitchFamily="2" charset="0"/>
              <a:ea typeface="Barlow"/>
              <a:cs typeface="Barlow"/>
              <a:sym typeface="Barlow"/>
            </a:endParaRPr>
          </a:p>
          <a:p>
            <a:pPr marL="28575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•"/>
            </a:pPr>
            <a:endParaRPr dirty="0">
              <a:solidFill>
                <a:schemeClr val="accent1"/>
              </a:solidFill>
              <a:latin typeface="Barlow" panose="00000500000000000000" pitchFamily="2" charset="0"/>
              <a:ea typeface="Barlow"/>
              <a:cs typeface="Barlow"/>
              <a:sym typeface="Barl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F3BDE1-BED8-41AB-A119-A9D700CC0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6486" y="2767355"/>
            <a:ext cx="3134573" cy="162905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68C57CA-7813-4488-96BA-0074FB001296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286C9A-503E-462E-AF80-A52632C34A42}"/>
              </a:ext>
            </a:extLst>
          </p:cNvPr>
          <p:cNvSpPr/>
          <p:nvPr/>
        </p:nvSpPr>
        <p:spPr>
          <a:xfrm>
            <a:off x="6094769" y="4396406"/>
            <a:ext cx="1808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accent1"/>
                </a:solidFill>
                <a:latin typeface="Barlow" panose="00000500000000000000" pitchFamily="2" charset="0"/>
              </a:rPr>
              <a:t>UAF photo by Todd Paris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358daaf3d2e_0_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g358daaf3d2e_0_10"/>
          <p:cNvSpPr txBox="1"/>
          <p:nvPr/>
        </p:nvSpPr>
        <p:spPr>
          <a:xfrm>
            <a:off x="305722" y="969895"/>
            <a:ext cx="4124763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85750" indent="-304800">
              <a:buClr>
                <a:srgbClr val="236192"/>
              </a:buClr>
              <a:buSzPts val="1400"/>
              <a:buFont typeface="Barlow"/>
              <a:buChar char="•"/>
              <a:defRPr sz="1700">
                <a:solidFill>
                  <a:srgbClr val="236192"/>
                </a:solidFill>
                <a:latin typeface="Barlow" panose="00000500000000000000" pitchFamily="2" charset="0"/>
                <a:ea typeface="Barlow"/>
                <a:cs typeface="Barlow"/>
              </a:defRPr>
            </a:lvl1pPr>
          </a:lstStyle>
          <a:p>
            <a:r>
              <a:rPr lang="en-US" dirty="0">
                <a:sym typeface="Barlow"/>
              </a:rPr>
              <a:t>Custodial Contracts Managed by FS</a:t>
            </a:r>
          </a:p>
          <a:p>
            <a:endParaRPr lang="en-US" sz="600" dirty="0">
              <a:sym typeface="Barlow"/>
            </a:endParaRPr>
          </a:p>
          <a:p>
            <a:r>
              <a:rPr lang="en-US" dirty="0">
                <a:sym typeface="Barlow"/>
              </a:rPr>
              <a:t>Facilities Inspectors Work for FS</a:t>
            </a:r>
          </a:p>
          <a:p>
            <a:endParaRPr lang="en-US" sz="600" dirty="0">
              <a:sym typeface="Barlow"/>
            </a:endParaRPr>
          </a:p>
          <a:p>
            <a:r>
              <a:rPr lang="en-US" dirty="0">
                <a:sym typeface="Barlow"/>
              </a:rPr>
              <a:t>See An Area That Needs Attention?</a:t>
            </a:r>
            <a:br>
              <a:rPr lang="en-US" dirty="0">
                <a:sym typeface="Barlow"/>
              </a:rPr>
            </a:br>
            <a:r>
              <a:rPr lang="en-US" dirty="0">
                <a:sym typeface="Barlow"/>
              </a:rPr>
              <a:t>Call 907-474-7000</a:t>
            </a:r>
          </a:p>
          <a:p>
            <a:endParaRPr lang="en-US" sz="600" dirty="0">
              <a:sym typeface="Barlow"/>
            </a:endParaRPr>
          </a:p>
          <a:p>
            <a:r>
              <a:rPr lang="en-US" dirty="0">
                <a:sym typeface="Barlow"/>
              </a:rPr>
              <a:t>Special Projects Are Available</a:t>
            </a:r>
          </a:p>
          <a:p>
            <a:endParaRPr lang="en-US" sz="600" dirty="0">
              <a:sym typeface="Barlow"/>
            </a:endParaRPr>
          </a:p>
          <a:p>
            <a:r>
              <a:rPr lang="en-US" dirty="0">
                <a:sym typeface="Barlow"/>
              </a:rPr>
              <a:t>Custodial Schedule is Available Online</a:t>
            </a:r>
          </a:p>
          <a:p>
            <a:endParaRPr lang="en-US" sz="600" dirty="0">
              <a:sym typeface="Barlow"/>
            </a:endParaRPr>
          </a:p>
          <a:p>
            <a:r>
              <a:rPr lang="en-US" dirty="0">
                <a:sym typeface="Barlow"/>
              </a:rPr>
              <a:t>QR Codes In All Bathrooms for Immediate Needs</a:t>
            </a:r>
          </a:p>
        </p:txBody>
      </p:sp>
      <p:sp>
        <p:nvSpPr>
          <p:cNvPr id="398" name="Google Shape;398;g358daaf3d2e_0_10"/>
          <p:cNvSpPr txBox="1"/>
          <p:nvPr/>
        </p:nvSpPr>
        <p:spPr>
          <a:xfrm>
            <a:off x="529175" y="246650"/>
            <a:ext cx="370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1"/>
                </a:solidFill>
                <a:latin typeface="Barlow ExtraBold"/>
                <a:sym typeface="Barlow ExtraBold"/>
              </a:rPr>
              <a:t>CUSTODIAL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358daaf3d2e_0_10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7420CC-A50A-4805-83CD-BB00FF33B6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84461" y="906592"/>
            <a:ext cx="3968530" cy="297639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6D85F0-F61C-47CC-9ED8-CB3643622803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  <p:extLst>
      <p:ext uri="{BB962C8B-B14F-4D97-AF65-F5344CB8AC3E}">
        <p14:creationId xmlns:p14="http://schemas.microsoft.com/office/powerpoint/2010/main" val="2949826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6"/>
          <p:cNvSpPr txBox="1"/>
          <p:nvPr/>
        </p:nvSpPr>
        <p:spPr>
          <a:xfrm>
            <a:off x="529175" y="1552238"/>
            <a:ext cx="3558938" cy="253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85750" indent="-304800">
              <a:buClr>
                <a:srgbClr val="236192"/>
              </a:buClr>
              <a:buSzPts val="1400"/>
              <a:buFont typeface="Barlow"/>
              <a:buChar char="•"/>
              <a:defRPr sz="1700">
                <a:solidFill>
                  <a:srgbClr val="236192"/>
                </a:solidFill>
                <a:latin typeface="Barlow" panose="00000500000000000000" pitchFamily="2" charset="0"/>
                <a:ea typeface="Barlow"/>
                <a:cs typeface="Barlow"/>
              </a:defRPr>
            </a:lvl1pPr>
          </a:lstStyle>
          <a:p>
            <a:r>
              <a:rPr lang="en-US" dirty="0">
                <a:sym typeface="Barlow"/>
              </a:rPr>
              <a:t>Construction Project Management</a:t>
            </a:r>
            <a:endParaRPr lang="en-US" dirty="0"/>
          </a:p>
          <a:p>
            <a:r>
              <a:rPr lang="en-US" dirty="0">
                <a:sym typeface="Barlow"/>
              </a:rPr>
              <a:t>Campus Engineering </a:t>
            </a:r>
          </a:p>
          <a:p>
            <a:r>
              <a:rPr lang="en-US" dirty="0">
                <a:sym typeface="Barlow"/>
              </a:rPr>
              <a:t>Deferred Maintenance Planning</a:t>
            </a:r>
            <a:endParaRPr dirty="0"/>
          </a:p>
          <a:p>
            <a:r>
              <a:rPr lang="en-US" dirty="0">
                <a:sym typeface="Barlow"/>
              </a:rPr>
              <a:t>UAF Design Standards </a:t>
            </a:r>
            <a:endParaRPr dirty="0"/>
          </a:p>
          <a:p>
            <a:r>
              <a:rPr lang="en-US" dirty="0">
                <a:sym typeface="Barlow"/>
              </a:rPr>
              <a:t>Facility Modifications </a:t>
            </a:r>
          </a:p>
          <a:p>
            <a:r>
              <a:rPr lang="en-US" dirty="0">
                <a:sym typeface="Barlow"/>
              </a:rPr>
              <a:t>Yearly Construction Map</a:t>
            </a:r>
            <a:endParaRPr dirty="0"/>
          </a:p>
          <a:p>
            <a:r>
              <a:rPr lang="en-US" dirty="0">
                <a:sym typeface="Barlow"/>
              </a:rPr>
              <a:t>Campus Master Planning</a:t>
            </a:r>
          </a:p>
          <a:p>
            <a:r>
              <a:rPr lang="en-US" dirty="0">
                <a:sym typeface="Barlow"/>
              </a:rPr>
              <a:t>Capital Planning</a:t>
            </a:r>
            <a:endParaRPr dirty="0"/>
          </a:p>
        </p:txBody>
      </p:sp>
      <p:sp>
        <p:nvSpPr>
          <p:cNvPr id="335" name="Google Shape;335;p16"/>
          <p:cNvSpPr txBox="1"/>
          <p:nvPr/>
        </p:nvSpPr>
        <p:spPr>
          <a:xfrm>
            <a:off x="529175" y="246650"/>
            <a:ext cx="370410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dk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DESIGN &amp; CONSTRUCTION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6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337" name="Google Shape;337;p16"/>
          <p:cNvPicPr preferRelativeResize="0"/>
          <p:nvPr/>
        </p:nvPicPr>
        <p:blipFill rotWithShape="1">
          <a:blip r:embed="rId4">
            <a:alphaModFix/>
          </a:blip>
          <a:srcRect b="10889"/>
          <a:stretch/>
        </p:blipFill>
        <p:spPr>
          <a:xfrm>
            <a:off x="4706743" y="246650"/>
            <a:ext cx="1784397" cy="2204487"/>
          </a:xfrm>
          <a:prstGeom prst="rect">
            <a:avLst/>
          </a:prstGeom>
          <a:solidFill>
            <a:srgbClr val="ECECEC"/>
          </a:solidFill>
          <a:ln w="1905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38" name="Google Shape;338;p16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655829" y="863600"/>
            <a:ext cx="2334673" cy="1513393"/>
          </a:xfrm>
          <a:prstGeom prst="rect">
            <a:avLst/>
          </a:prstGeom>
          <a:noFill/>
          <a:ln w="1905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/>
        </p:spPr>
      </p:pic>
      <p:sp>
        <p:nvSpPr>
          <p:cNvPr id="340" name="Google Shape;340;p16"/>
          <p:cNvSpPr/>
          <p:nvPr/>
        </p:nvSpPr>
        <p:spPr>
          <a:xfrm>
            <a:off x="4706743" y="2648784"/>
            <a:ext cx="1784397" cy="1742642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l="-33991" r="-33991"/>
            </a:stretch>
          </a:blip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117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Google Shape;337;p16">
            <a:extLst>
              <a:ext uri="{FF2B5EF4-FFF2-40B4-BE49-F238E27FC236}">
                <a16:creationId xmlns:a16="http://schemas.microsoft.com/office/drawing/2014/main" id="{803D08F6-E640-4E77-90DA-8837298A8DDB}"/>
              </a:ext>
            </a:extLst>
          </p:cNvPr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6655830" y="2648784"/>
            <a:ext cx="2334673" cy="1742642"/>
          </a:xfrm>
          <a:prstGeom prst="rect">
            <a:avLst/>
          </a:prstGeom>
          <a:solidFill>
            <a:srgbClr val="ECECEC"/>
          </a:solidFill>
          <a:ln w="19050" cap="sq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C9BE8E-8AFF-44E3-A2CC-EA7F932F0303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68B0E9-3DF2-4250-803D-EF7E26072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75" y="678020"/>
            <a:ext cx="5240815" cy="33530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15" name="Google Shape;274;p11">
            <a:extLst>
              <a:ext uri="{FF2B5EF4-FFF2-40B4-BE49-F238E27FC236}">
                <a16:creationId xmlns:a16="http://schemas.microsoft.com/office/drawing/2014/main" id="{09580B7D-61C2-4BDC-9475-86F26FBE2A18}"/>
              </a:ext>
            </a:extLst>
          </p:cNvPr>
          <p:cNvSpPr txBox="1"/>
          <p:nvPr/>
        </p:nvSpPr>
        <p:spPr>
          <a:xfrm>
            <a:off x="4625404" y="3979643"/>
            <a:ext cx="37293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2020-2030 Campus Master Plan for Buildings</a:t>
            </a:r>
            <a:endParaRPr sz="1400" b="1" i="0" u="none" strike="noStrike" cap="none"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E09C3F-DA5B-408B-A64B-0DBB6F312CE2}"/>
              </a:ext>
            </a:extLst>
          </p:cNvPr>
          <p:cNvSpPr/>
          <p:nvPr/>
        </p:nvSpPr>
        <p:spPr>
          <a:xfrm>
            <a:off x="419100" y="1382185"/>
            <a:ext cx="3289300" cy="1585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285750" indent="-285750">
              <a:buClr>
                <a:schemeClr val="bg1"/>
              </a:buClr>
              <a:buSzPts val="1100"/>
              <a:buChar char="•"/>
            </a:pPr>
            <a:r>
              <a:rPr lang="en-US" sz="1700" dirty="0">
                <a:solidFill>
                  <a:schemeClr val="bg1"/>
                </a:solidFill>
                <a:latin typeface="Barlow" panose="00000500000000000000" pitchFamily="2" charset="0"/>
              </a:rPr>
              <a:t>Outlines The Vision for Future Campus Improvements</a:t>
            </a:r>
          </a:p>
          <a:p>
            <a:pPr marL="285750" indent="-285750">
              <a:buClr>
                <a:schemeClr val="bg1"/>
              </a:buClr>
              <a:buSzPts val="1100"/>
              <a:buChar char="•"/>
            </a:pPr>
            <a:endParaRPr lang="en-US" sz="700" dirty="0">
              <a:solidFill>
                <a:schemeClr val="bg1"/>
              </a:solidFill>
              <a:latin typeface="Barlow" panose="00000500000000000000" pitchFamily="2" charset="0"/>
            </a:endParaRPr>
          </a:p>
          <a:p>
            <a:pPr marL="285750" indent="-285750">
              <a:buClr>
                <a:schemeClr val="bg1"/>
              </a:buClr>
              <a:buSzPts val="1100"/>
              <a:buChar char="•"/>
            </a:pPr>
            <a:r>
              <a:rPr lang="en-US" sz="1700" dirty="0">
                <a:solidFill>
                  <a:schemeClr val="bg1"/>
                </a:solidFill>
                <a:latin typeface="Barlow" panose="00000500000000000000" pitchFamily="2" charset="0"/>
              </a:rPr>
              <a:t>Guides Decision-Making For Short and Long-Term Projects</a:t>
            </a:r>
          </a:p>
          <a:p>
            <a:pPr marL="285750" indent="-285750">
              <a:buClr>
                <a:schemeClr val="bg1"/>
              </a:buClr>
              <a:buSzPts val="1100"/>
              <a:buChar char="•"/>
            </a:pPr>
            <a:endParaRPr lang="en-US" sz="1600" dirty="0">
              <a:solidFill>
                <a:srgbClr val="236192"/>
              </a:solidFill>
              <a:latin typeface="Barlow" panose="000005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A2C8E4-E0D7-4E62-815C-39E34F526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58" y="2906540"/>
            <a:ext cx="2263363" cy="1273142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3" name="Google Shape;274;p11">
            <a:extLst>
              <a:ext uri="{FF2B5EF4-FFF2-40B4-BE49-F238E27FC236}">
                <a16:creationId xmlns:a16="http://schemas.microsoft.com/office/drawing/2014/main" id="{29AC8CBF-D241-488A-A0CC-47BCC3659356}"/>
              </a:ext>
            </a:extLst>
          </p:cNvPr>
          <p:cNvSpPr txBox="1"/>
          <p:nvPr/>
        </p:nvSpPr>
        <p:spPr>
          <a:xfrm>
            <a:off x="271378" y="4190971"/>
            <a:ext cx="3437022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1" i="0" u="none" strike="noStrike" cap="none" dirty="0">
                <a:solidFill>
                  <a:schemeClr val="accent1"/>
                </a:solidFill>
                <a:latin typeface="Barlow"/>
                <a:ea typeface="Barlow"/>
                <a:cs typeface="Barlow"/>
                <a:sym typeface="Barlow"/>
              </a:rPr>
              <a:t>Indigenous Studies Center- Coming 2028!</a:t>
            </a:r>
            <a:endParaRPr sz="1400" b="1" i="0" u="none" strike="noStrike" cap="none" dirty="0">
              <a:solidFill>
                <a:schemeClr val="accen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1" name="Google Shape;335;p16">
            <a:extLst>
              <a:ext uri="{FF2B5EF4-FFF2-40B4-BE49-F238E27FC236}">
                <a16:creationId xmlns:a16="http://schemas.microsoft.com/office/drawing/2014/main" id="{83BDCD77-2B61-496F-BE48-911AA520D4B5}"/>
              </a:ext>
            </a:extLst>
          </p:cNvPr>
          <p:cNvSpPr txBox="1"/>
          <p:nvPr/>
        </p:nvSpPr>
        <p:spPr>
          <a:xfrm>
            <a:off x="529175" y="246650"/>
            <a:ext cx="3065630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CAMPUS MASTER PLAN</a:t>
            </a:r>
            <a:endParaRPr sz="1400" b="0" i="0" u="none" strike="noStrike" cap="none" dirty="0">
              <a:solidFill>
                <a:schemeClr val="accent1"/>
              </a:solidFill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7C19C0-9521-4D56-8C6B-D258D96A4593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  <p:extLst>
      <p:ext uri="{BB962C8B-B14F-4D97-AF65-F5344CB8AC3E}">
        <p14:creationId xmlns:p14="http://schemas.microsoft.com/office/powerpoint/2010/main" val="1738494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6"/>
          <p:cNvSpPr txBox="1"/>
          <p:nvPr/>
        </p:nvSpPr>
        <p:spPr>
          <a:xfrm>
            <a:off x="529175" y="1376717"/>
            <a:ext cx="3272316" cy="2739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Managed by Design and Construction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4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Completed by a Contractor</a:t>
            </a: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indent="-285750">
              <a:buClr>
                <a:schemeClr val="dk1"/>
              </a:buClr>
              <a:buSzPts val="11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FACMODS Are Often Tenant Improvements or Larger Maintenance Projects</a:t>
            </a:r>
            <a:endParaRPr lang="en-US" sz="1800"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0" i="0" u="none" strike="noStrike" cap="none"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483" name="Google Shape;48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4254628" y="1379121"/>
            <a:ext cx="2950938" cy="2167281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484" name="Google Shape;484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7094" y="987293"/>
            <a:ext cx="2106850" cy="2950936"/>
          </a:xfrm>
          <a:prstGeom prst="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487" name="Google Shape;487;p26"/>
          <p:cNvSpPr txBox="1"/>
          <p:nvPr/>
        </p:nvSpPr>
        <p:spPr>
          <a:xfrm>
            <a:off x="5354615" y="611766"/>
            <a:ext cx="7509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bg1"/>
                </a:solidFill>
                <a:latin typeface="Barlow"/>
                <a:ea typeface="Barlow"/>
                <a:cs typeface="Barlow"/>
                <a:sym typeface="Barlow"/>
              </a:rPr>
              <a:t>BEFORE</a:t>
            </a:r>
            <a:endParaRPr sz="1400" b="0" i="0" u="none" strike="noStrike" cap="none" dirty="0">
              <a:solidFill>
                <a:schemeClr val="bg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8" name="Google Shape;488;p26"/>
          <p:cNvSpPr txBox="1"/>
          <p:nvPr/>
        </p:nvSpPr>
        <p:spPr>
          <a:xfrm>
            <a:off x="7721495" y="595758"/>
            <a:ext cx="75096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lt1"/>
                </a:solidFill>
                <a:latin typeface="Barlow"/>
                <a:ea typeface="Barlow"/>
                <a:cs typeface="Barlow"/>
                <a:sym typeface="Barlow"/>
              </a:rPr>
              <a:t>AFTER</a:t>
            </a:r>
            <a:endParaRPr sz="1400" b="0" i="0" u="none" strike="noStrike" cap="none" dirty="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489" name="Google Shape;489;p26"/>
          <p:cNvSpPr txBox="1"/>
          <p:nvPr/>
        </p:nvSpPr>
        <p:spPr>
          <a:xfrm>
            <a:off x="5328438" y="3931615"/>
            <a:ext cx="29706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b="0" i="0" u="none" strike="noStrike" cap="none" dirty="0">
                <a:solidFill>
                  <a:schemeClr val="bg1"/>
                </a:solidFill>
                <a:latin typeface="Barlow Medium" panose="00000600000000000000" pitchFamily="2" charset="0"/>
                <a:ea typeface="Barlow"/>
                <a:cs typeface="Barlow"/>
                <a:sym typeface="Barlow"/>
              </a:rPr>
              <a:t>2024 Whitaker Bathroom Remodel</a:t>
            </a:r>
            <a:endParaRPr sz="1400" b="0" i="0" u="none" strike="noStrike" cap="none" dirty="0">
              <a:solidFill>
                <a:schemeClr val="bg1"/>
              </a:solidFill>
              <a:latin typeface="Barlow Medium" panose="00000600000000000000" pitchFamily="2" charset="0"/>
              <a:ea typeface="Barlow"/>
              <a:cs typeface="Barlow"/>
              <a:sym typeface="Barlow"/>
            </a:endParaRPr>
          </a:p>
        </p:txBody>
      </p:sp>
      <p:sp>
        <p:nvSpPr>
          <p:cNvPr id="19" name="Google Shape;433;p23">
            <a:extLst>
              <a:ext uri="{FF2B5EF4-FFF2-40B4-BE49-F238E27FC236}">
                <a16:creationId xmlns:a16="http://schemas.microsoft.com/office/drawing/2014/main" id="{BD0D6340-FEE9-4E8E-9BDE-C69C290E281A}"/>
              </a:ext>
            </a:extLst>
          </p:cNvPr>
          <p:cNvSpPr txBox="1"/>
          <p:nvPr/>
        </p:nvSpPr>
        <p:spPr>
          <a:xfrm>
            <a:off x="529175" y="260843"/>
            <a:ext cx="3953925" cy="126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FACILITY MODIFICATIONS</a:t>
            </a:r>
            <a:endParaRPr sz="3500" b="0" i="1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18F009-6B79-44F5-B2D7-CDBF64162FC4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45082AC-D506-437A-9FAF-027B3670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325" y="187406"/>
            <a:ext cx="3997200" cy="818100"/>
          </a:xfrm>
        </p:spPr>
        <p:txBody>
          <a:bodyPr/>
          <a:lstStyle/>
          <a:p>
            <a:r>
              <a:rPr lang="en-US" dirty="0"/>
              <a:t>WORK ORDERS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87CB47D-8BB8-440B-9847-315639607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3350" y="1491448"/>
            <a:ext cx="4249175" cy="2797250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endParaRPr lang="en-US" sz="500" b="1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If It’s Urgent, Call 907-474-7000. </a:t>
            </a:r>
            <a:r>
              <a:rPr lang="en-US" sz="1600" dirty="0"/>
              <a:t>After Hours Calls Go To University Police Department Dispatch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7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/>
              <a:t>Not Urgent- Enter An Electronic Work Order Request Form (EWORF) On The Website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Online Work Order Look Up Tool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tx1"/>
                </a:solidFill>
              </a:rPr>
              <a:t>Building Coordinators Work With FS</a:t>
            </a:r>
            <a:endParaRPr lang="en-US" sz="15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247AC59-A139-48DF-BDC8-8FA3DF865FEB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3"/>
          <a:srcRect t="13371" b="13371"/>
          <a:stretch>
            <a:fillRect/>
          </a:stretch>
        </p:blipFill>
        <p:spPr>
          <a:xfrm>
            <a:off x="4868863" y="401638"/>
            <a:ext cx="3965575" cy="38735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1" name="Subtitle 10">
            <a:extLst>
              <a:ext uri="{FF2B5EF4-FFF2-40B4-BE49-F238E27FC236}">
                <a16:creationId xmlns:a16="http://schemas.microsoft.com/office/drawing/2014/main" id="{400263A6-776E-477D-ADCD-3BB354EF6836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46360" y="4018038"/>
            <a:ext cx="3997200" cy="514200"/>
          </a:xfrm>
        </p:spPr>
        <p:txBody>
          <a:bodyPr/>
          <a:lstStyle/>
          <a:p>
            <a:r>
              <a:rPr lang="en-US" u="sng" dirty="0">
                <a:solidFill>
                  <a:schemeClr val="accent5"/>
                </a:solidFill>
              </a:rPr>
              <a:t>CALL 911  FOR EMERGENCIES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EC2818-9042-4934-9AA9-79D1F7963643}"/>
              </a:ext>
            </a:extLst>
          </p:cNvPr>
          <p:cNvSpPr txBox="1"/>
          <p:nvPr/>
        </p:nvSpPr>
        <p:spPr>
          <a:xfrm>
            <a:off x="309562" y="854802"/>
            <a:ext cx="3055938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97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Barlow" panose="00000500000000000000" pitchFamily="2" charset="0"/>
              </a:rPr>
              <a:t>See Something Broken?</a:t>
            </a:r>
          </a:p>
          <a:p>
            <a:pPr marL="139700" indent="0">
              <a:buNone/>
            </a:pPr>
            <a:endParaRPr lang="en-US" sz="700" b="1" dirty="0">
              <a:solidFill>
                <a:schemeClr val="tx1"/>
              </a:solidFill>
              <a:latin typeface="Barlow" panose="00000500000000000000" pitchFamily="2" charset="0"/>
            </a:endParaRPr>
          </a:p>
          <a:p>
            <a:pPr marL="139700" indent="0">
              <a:buNone/>
            </a:pPr>
            <a:r>
              <a:rPr lang="en-US" sz="1800" b="1" dirty="0">
                <a:solidFill>
                  <a:schemeClr val="tx1"/>
                </a:solidFill>
                <a:latin typeface="Barlow" panose="00000500000000000000" pitchFamily="2" charset="0"/>
              </a:rPr>
              <a:t>Need Work Done?</a:t>
            </a:r>
          </a:p>
          <a:p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3D3D42-F9FB-4571-A0E9-DAF51309B457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9EE05-2436-43D5-9456-54B17C943FF0}"/>
              </a:ext>
            </a:extLst>
          </p:cNvPr>
          <p:cNvSpPr txBox="1"/>
          <p:nvPr/>
        </p:nvSpPr>
        <p:spPr>
          <a:xfrm>
            <a:off x="5427174" y="4275138"/>
            <a:ext cx="39361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Barlow" panose="00000500000000000000" pitchFamily="2" charset="0"/>
              </a:rPr>
              <a:t>Cameron Wohlford - Design and Construction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527;p13">
            <a:extLst>
              <a:ext uri="{FF2B5EF4-FFF2-40B4-BE49-F238E27FC236}">
                <a16:creationId xmlns:a16="http://schemas.microsoft.com/office/drawing/2014/main" id="{101DCD33-D901-42D1-9133-E32BA40C400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383;g33de23c1861_0_0">
            <a:extLst>
              <a:ext uri="{FF2B5EF4-FFF2-40B4-BE49-F238E27FC236}">
                <a16:creationId xmlns:a16="http://schemas.microsoft.com/office/drawing/2014/main" id="{E2053073-45E5-446B-9BE4-CDC4C69CBC3B}"/>
              </a:ext>
            </a:extLst>
          </p:cNvPr>
          <p:cNvSpPr txBox="1"/>
          <p:nvPr/>
        </p:nvSpPr>
        <p:spPr>
          <a:xfrm>
            <a:off x="325348" y="338343"/>
            <a:ext cx="3234300" cy="1800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3500" dirty="0">
                <a:solidFill>
                  <a:schemeClr val="tx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Why Does Work On Campus Cost So Much!?</a:t>
            </a:r>
            <a:endParaRPr sz="3500" b="0" i="0" u="none" strike="noStrike" cap="none" dirty="0">
              <a:solidFill>
                <a:schemeClr val="tx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14" name="Google Shape;383;g33de23c1861_0_0">
            <a:extLst>
              <a:ext uri="{FF2B5EF4-FFF2-40B4-BE49-F238E27FC236}">
                <a16:creationId xmlns:a16="http://schemas.microsoft.com/office/drawing/2014/main" id="{F934B433-943C-49A5-9015-402A8EBA049B}"/>
              </a:ext>
            </a:extLst>
          </p:cNvPr>
          <p:cNvSpPr txBox="1"/>
          <p:nvPr/>
        </p:nvSpPr>
        <p:spPr>
          <a:xfrm>
            <a:off x="4692035" y="1359768"/>
            <a:ext cx="4126617" cy="223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dirty="0">
                <a:solidFill>
                  <a:schemeClr val="tx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Cost Drivers Include…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en-US" sz="500" dirty="0">
              <a:solidFill>
                <a:schemeClr val="tx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Building Code Requirements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Design Costs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Skilled Labor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University Design Standar</a:t>
            </a:r>
            <a:r>
              <a:rPr lang="en-US" sz="1800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ds 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b="0" i="0" u="none" strike="noStrike" cap="none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State and Federal Procurement Laws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Barlow" panose="00000500000000000000" pitchFamily="2" charset="0"/>
                <a:ea typeface="Barlow ExtraBold"/>
                <a:cs typeface="Barlow ExtraBold"/>
                <a:sym typeface="Barlow ExtraBold"/>
              </a:rPr>
              <a:t>Management Costs</a:t>
            </a:r>
            <a:endParaRPr sz="1800" b="0" i="0" u="none" strike="noStrike" cap="none" dirty="0">
              <a:solidFill>
                <a:schemeClr val="tx1"/>
              </a:solidFill>
              <a:latin typeface="Barlow" panose="00000500000000000000" pitchFamily="2" charset="0"/>
              <a:ea typeface="Barlow ExtraBold"/>
              <a:cs typeface="Barlow ExtraBold"/>
              <a:sym typeface="Barlow ExtraBol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419A3F-A8A6-436C-BD26-D517DE10A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542" y="2138806"/>
            <a:ext cx="3025255" cy="23385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AE26FE4-97F7-4D0E-B451-566164274D7F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Google Shape;52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13"/>
          <p:cNvSpPr txBox="1"/>
          <p:nvPr/>
        </p:nvSpPr>
        <p:spPr>
          <a:xfrm>
            <a:off x="529175" y="246650"/>
            <a:ext cx="8221126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SHOP </a:t>
            </a:r>
            <a:r>
              <a:rPr lang="en-US" sz="35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MAINTENANCE RATES</a:t>
            </a:r>
            <a:endParaRPr sz="35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graphicFrame>
        <p:nvGraphicFramePr>
          <p:cNvPr id="530" name="Google Shape;530;p13"/>
          <p:cNvGraphicFramePr/>
          <p:nvPr>
            <p:extLst>
              <p:ext uri="{D42A27DB-BD31-4B8C-83A1-F6EECF244321}">
                <p14:modId xmlns:p14="http://schemas.microsoft.com/office/powerpoint/2010/main" val="646106059"/>
              </p:ext>
            </p:extLst>
          </p:nvPr>
        </p:nvGraphicFramePr>
        <p:xfrm>
          <a:off x="529175" y="1313756"/>
          <a:ext cx="6310025" cy="3308230"/>
        </p:xfrm>
        <a:graphic>
          <a:graphicData uri="http://schemas.openxmlformats.org/drawingml/2006/table">
            <a:tbl>
              <a:tblPr firstRow="1" bandRow="1">
                <a:noFill/>
                <a:tableStyleId>{3C278AB0-23A1-4132-8C33-00B2F1670F06}</a:tableStyleId>
              </a:tblPr>
              <a:tblGrid>
                <a:gridCol w="4611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5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i="0" u="none" strike="noStrike" cap="none" dirty="0">
                          <a:solidFill>
                            <a:schemeClr val="dk1"/>
                          </a:solidFill>
                          <a:latin typeface="Barlow ExtraBold"/>
                          <a:ea typeface="Barlow ExtraBold"/>
                          <a:cs typeface="Barlow ExtraBold"/>
                          <a:sym typeface="Barlow ExtraBold"/>
                        </a:rPr>
                        <a:t>UAF Facilities Services          FY26 Labor Rates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Barlow ExtraBold"/>
                        <a:ea typeface="Barlow ExtraBold"/>
                        <a:cs typeface="Barlow ExtraBold"/>
                        <a:sym typeface="Barlow ExtraBold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0" i="0" u="none" strike="noStrike" cap="none" dirty="0">
                          <a:solidFill>
                            <a:schemeClr val="dk1"/>
                          </a:solidFill>
                          <a:latin typeface="Barlow ExtraBold"/>
                          <a:ea typeface="Barlow ExtraBold"/>
                          <a:cs typeface="Barlow ExtraBold"/>
                          <a:sym typeface="Barlow ExtraBold"/>
                        </a:rPr>
                        <a:t>Internal Rate</a:t>
                      </a:r>
                      <a:endParaRPr lang="en-US" sz="1600" u="none" strike="noStrike" cap="none" dirty="0">
                        <a:solidFill>
                          <a:schemeClr val="dk1"/>
                        </a:solidFill>
                        <a:latin typeface="Barlow ExtraBold"/>
                        <a:ea typeface="Barlow ExtraBold"/>
                        <a:cs typeface="Barlow ExtraBold"/>
                        <a:sym typeface="Barlow ExtraBold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9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Maintenance (Electrical, Trades, Housing, Dining, Plumbing, Alarms, Insulation, &amp; HVAC)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3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$125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General Labor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$88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Grounds Maintenance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$52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Mechanic – Heavy Duty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$130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Mechanic – Light Duty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$100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Equipment Operator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$104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Shuttle Driver and Vehicle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tx1"/>
                          </a:solidFill>
                          <a:latin typeface="Barlow" panose="00000500000000000000" pitchFamily="2" charset="0"/>
                          <a:ea typeface="Barlow Light"/>
                          <a:cs typeface="Barlow Light"/>
                          <a:sym typeface="Barlow Light"/>
                        </a:rPr>
                        <a:t>$172</a:t>
                      </a:r>
                      <a:endParaRPr sz="1600" u="none" strike="noStrike" cap="none" dirty="0">
                        <a:solidFill>
                          <a:schemeClr val="tx1"/>
                        </a:solidFill>
                        <a:latin typeface="Barlow" panose="00000500000000000000" pitchFamily="2" charset="0"/>
                      </a:endParaRPr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/>
                    </a:p>
                  </a:txBody>
                  <a:tcPr marL="91450" marR="91450" marT="45725" marB="457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2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400" u="none" strike="noStrike" cap="none" dirty="0">
                        <a:solidFill>
                          <a:schemeClr val="dk1"/>
                        </a:solidFill>
                        <a:latin typeface="Barlow SemiBold"/>
                        <a:ea typeface="Barlow SemiBold"/>
                        <a:cs typeface="Barlow SemiBold"/>
                        <a:sym typeface="Barlow SemiBold"/>
                      </a:endParaRPr>
                    </a:p>
                  </a:txBody>
                  <a:tcPr marL="91450" marR="91450" marT="45725" marB="457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847D1164-1509-4DAF-B776-FA7E698EB9D3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ubtitle 39">
            <a:extLst>
              <a:ext uri="{FF2B5EF4-FFF2-40B4-BE49-F238E27FC236}">
                <a16:creationId xmlns:a16="http://schemas.microsoft.com/office/drawing/2014/main" id="{2406A1C4-3FA2-4AB0-A8EB-211F986A499E}"/>
              </a:ext>
            </a:extLst>
          </p:cNvPr>
          <p:cNvSpPr txBox="1">
            <a:spLocks noGrp="1"/>
          </p:cNvSpPr>
          <p:nvPr>
            <p:ph type="subTitle" idx="7"/>
          </p:nvPr>
        </p:nvSpPr>
        <p:spPr>
          <a:xfrm>
            <a:off x="911699" y="1641342"/>
            <a:ext cx="3117691" cy="2424941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2000"/>
              </a:lnSpc>
              <a:spcBef>
                <a:spcPts val="115"/>
              </a:spcBef>
              <a:spcAft>
                <a:spcPts val="125"/>
              </a:spcAft>
            </a:pPr>
            <a:r>
              <a:rPr lang="en-US" sz="1800" dirty="0">
                <a:solidFill>
                  <a:schemeClr val="tx1"/>
                </a:solidFill>
                <a:latin typeface="Barlow" panose="00000500000000000000" pitchFamily="2" charset="0"/>
              </a:rPr>
              <a:t>    “To promote academic excellence in education and research as we build, maintain, and enhance UAF’s Infrastructure.”</a:t>
            </a:r>
          </a:p>
          <a:p>
            <a:pPr>
              <a:spcBef>
                <a:spcPts val="115"/>
              </a:spcBef>
              <a:spcAft>
                <a:spcPts val="115"/>
              </a:spcAft>
            </a:pPr>
            <a:endParaRPr lang="en-US" sz="300" dirty="0">
              <a:solidFill>
                <a:schemeClr val="tx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61C7F98-5FBF-4183-B5B6-840049997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708" y="1641341"/>
            <a:ext cx="4281075" cy="2656859"/>
          </a:xfrm>
          <a:prstGeom prst="rect">
            <a:avLst/>
          </a:prstGeom>
          <a:solidFill>
            <a:schemeClr val="lt1"/>
          </a:solidFill>
          <a:ln w="28575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ED9435-8258-4697-BED5-97EEEBC6A360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sp>
        <p:nvSpPr>
          <p:cNvPr id="8" name="Title 15">
            <a:extLst>
              <a:ext uri="{FF2B5EF4-FFF2-40B4-BE49-F238E27FC236}">
                <a16:creationId xmlns:a16="http://schemas.microsoft.com/office/drawing/2014/main" id="{F7DDEF82-C999-410A-95BA-E48B6952E4AF}"/>
              </a:ext>
            </a:extLst>
          </p:cNvPr>
          <p:cNvSpPr txBox="1">
            <a:spLocks/>
          </p:cNvSpPr>
          <p:nvPr/>
        </p:nvSpPr>
        <p:spPr>
          <a:xfrm>
            <a:off x="226913" y="230862"/>
            <a:ext cx="8174037" cy="877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5300"/>
              <a:buFont typeface="Barlow Black"/>
              <a:buNone/>
              <a:defRPr sz="5300" b="0" i="0" u="none" strike="noStrike" cap="none">
                <a:solidFill>
                  <a:srgbClr val="236192"/>
                </a:solidFill>
                <a:latin typeface="Barlow Black"/>
                <a:ea typeface="Barlow Black"/>
                <a:cs typeface="Barlow Black"/>
                <a:sym typeface="Barlow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FACILITIES SERVICES </a:t>
            </a:r>
          </a:p>
          <a:p>
            <a:r>
              <a:rPr lang="en-US" sz="3600" dirty="0">
                <a:solidFill>
                  <a:schemeClr val="tx1"/>
                </a:solidFill>
              </a:rPr>
              <a:t>MISSION STATEMENT</a:t>
            </a:r>
          </a:p>
        </p:txBody>
      </p:sp>
    </p:spTree>
    <p:extLst>
      <p:ext uri="{BB962C8B-B14F-4D97-AF65-F5344CB8AC3E}">
        <p14:creationId xmlns:p14="http://schemas.microsoft.com/office/powerpoint/2010/main" val="3575627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9" name="Google Shape;54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997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31"/>
          <p:cNvSpPr/>
          <p:nvPr/>
        </p:nvSpPr>
        <p:spPr>
          <a:xfrm>
            <a:off x="0" y="1995050"/>
            <a:ext cx="9143997" cy="741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FAFB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31"/>
          <p:cNvSpPr txBox="1"/>
          <p:nvPr/>
        </p:nvSpPr>
        <p:spPr>
          <a:xfrm>
            <a:off x="0" y="1995050"/>
            <a:ext cx="91440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Call 907-474-7000</a:t>
            </a:r>
            <a:endParaRPr sz="35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28F7BB1-05CE-406B-A13E-3B97870E2B20}"/>
              </a:ext>
            </a:extLst>
          </p:cNvPr>
          <p:cNvSpPr txBox="1"/>
          <p:nvPr/>
        </p:nvSpPr>
        <p:spPr>
          <a:xfrm>
            <a:off x="2275114" y="1099253"/>
            <a:ext cx="4778829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500"/>
              <a:buNone/>
              <a:defRPr sz="350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</a:defRPr>
            </a:lvl1pPr>
          </a:lstStyle>
          <a:p>
            <a:r>
              <a:rPr lang="en-US" dirty="0">
                <a:solidFill>
                  <a:schemeClr val="accent1"/>
                </a:solidFill>
              </a:rPr>
              <a:t>FS CUSTOMER SERVICE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D37E8C-2061-4556-AE60-D1BBD6CDFDAB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151;p8">
            <a:extLst>
              <a:ext uri="{FF2B5EF4-FFF2-40B4-BE49-F238E27FC236}">
                <a16:creationId xmlns:a16="http://schemas.microsoft.com/office/drawing/2014/main" id="{EB64A5CE-D2D7-4F74-858E-C222795CB5F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18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3" name="Google Shape;153;p8">
            <a:extLst>
              <a:ext uri="{FF2B5EF4-FFF2-40B4-BE49-F238E27FC236}">
                <a16:creationId xmlns:a16="http://schemas.microsoft.com/office/drawing/2014/main" id="{609C937F-B7FD-495C-BD95-90E740DA462D}"/>
              </a:ext>
            </a:extLst>
          </p:cNvPr>
          <p:cNvGrpSpPr/>
          <p:nvPr/>
        </p:nvGrpSpPr>
        <p:grpSpPr>
          <a:xfrm>
            <a:off x="4410646" y="743341"/>
            <a:ext cx="2310170" cy="3319289"/>
            <a:chOff x="1897207" y="1148029"/>
            <a:chExt cx="1750800" cy="3351821"/>
          </a:xfrm>
          <a:solidFill>
            <a:schemeClr val="accent1">
              <a:alpha val="70000"/>
            </a:schemeClr>
          </a:solidFill>
        </p:grpSpPr>
        <p:sp>
          <p:nvSpPr>
            <p:cNvPr id="84" name="Google Shape;154;p8">
              <a:extLst>
                <a:ext uri="{FF2B5EF4-FFF2-40B4-BE49-F238E27FC236}">
                  <a16:creationId xmlns:a16="http://schemas.microsoft.com/office/drawing/2014/main" id="{F677109D-094F-4FE0-957D-D625F631DB5B}"/>
                </a:ext>
              </a:extLst>
            </p:cNvPr>
            <p:cNvSpPr/>
            <p:nvPr/>
          </p:nvSpPr>
          <p:spPr>
            <a:xfrm>
              <a:off x="1897207" y="1148029"/>
              <a:ext cx="1750800" cy="335182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155;p8">
              <a:extLst>
                <a:ext uri="{FF2B5EF4-FFF2-40B4-BE49-F238E27FC236}">
                  <a16:creationId xmlns:a16="http://schemas.microsoft.com/office/drawing/2014/main" id="{68340A07-B261-4417-89A0-866F66DD033D}"/>
                </a:ext>
              </a:extLst>
            </p:cNvPr>
            <p:cNvSpPr txBox="1"/>
            <p:nvPr/>
          </p:nvSpPr>
          <p:spPr>
            <a:xfrm>
              <a:off x="1922140" y="1194951"/>
              <a:ext cx="1700932" cy="5283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1" i="0" u="none" strike="noStrike" cap="none" dirty="0">
                  <a:solidFill>
                    <a:schemeClr val="dk1"/>
                  </a:solidFill>
                  <a:latin typeface="Barlow ExtraBold" panose="020B0604020202020204" charset="0"/>
                  <a:ea typeface="Barlow Medium"/>
                  <a:cs typeface="Barlow Medium"/>
                  <a:sym typeface="Barlow Medium"/>
                </a:rPr>
                <a:t>FACILITIES SERVICES</a:t>
              </a:r>
              <a:endParaRPr sz="1600" b="1" dirty="0">
                <a:latin typeface="Barlow ExtraBold" panose="020B0604020202020204" charset="0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lang="en-US" b="1" i="0" u="none" strike="noStrike" cap="none" dirty="0">
                  <a:solidFill>
                    <a:schemeClr val="dk1"/>
                  </a:solidFill>
                  <a:latin typeface="Barlow ExtraBold" panose="020B0604020202020204" charset="0"/>
                  <a:ea typeface="Barlow Medium"/>
                  <a:cs typeface="Barlow Medium"/>
                  <a:sym typeface="Barlow Medium"/>
                </a:rPr>
                <a:t>LEADERSHIP</a:t>
              </a:r>
              <a:endParaRPr sz="1600" b="1" dirty="0">
                <a:latin typeface="Barlow ExtraBold" panose="020B0604020202020204" charset="0"/>
              </a:endParaRPr>
            </a:p>
          </p:txBody>
        </p:sp>
      </p:grp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4F0A489F-2981-46C2-BC16-8F26D4A1D1C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3975585"/>
              </p:ext>
            </p:extLst>
          </p:nvPr>
        </p:nvGraphicFramePr>
        <p:xfrm>
          <a:off x="-434717" y="1301914"/>
          <a:ext cx="7691100" cy="26544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0" name="Title 19">
            <a:extLst>
              <a:ext uri="{FF2B5EF4-FFF2-40B4-BE49-F238E27FC236}">
                <a16:creationId xmlns:a16="http://schemas.microsoft.com/office/drawing/2014/main" id="{23C7379D-796C-40F0-B892-1912404EB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307" y="187114"/>
            <a:ext cx="3253517" cy="1114800"/>
          </a:xfrm>
        </p:spPr>
        <p:txBody>
          <a:bodyPr/>
          <a:lstStyle/>
          <a:p>
            <a:pPr algn="l"/>
            <a:r>
              <a:rPr lang="en-US" dirty="0"/>
              <a:t>ORGANIZATION</a:t>
            </a:r>
          </a:p>
        </p:txBody>
      </p:sp>
      <p:pic>
        <p:nvPicPr>
          <p:cNvPr id="79" name="Graphic 78" descr="Connections">
            <a:extLst>
              <a:ext uri="{FF2B5EF4-FFF2-40B4-BE49-F238E27FC236}">
                <a16:creationId xmlns:a16="http://schemas.microsoft.com/office/drawing/2014/main" id="{6F6A50EE-43AB-4908-B3C6-B5C6BFEC8B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440724" y="1671794"/>
            <a:ext cx="1504969" cy="1504969"/>
          </a:xfrm>
          <a:prstGeom prst="rect">
            <a:avLst/>
          </a:prstGeom>
          <a:effectLst>
            <a:reflection stA="0" endPos="65000" dist="50800" dir="5400000" sy="-100000" algn="bl" rotWithShape="0"/>
          </a:effectLst>
          <a:scene3d>
            <a:camera prst="orthographicFront">
              <a:rot lat="0" lon="0" rev="0"/>
            </a:camera>
            <a:lightRig rig="threePt" dir="t"/>
          </a:scene3d>
        </p:spPr>
      </p:pic>
      <p:pic>
        <p:nvPicPr>
          <p:cNvPr id="1026" name="Picture 2" descr="Chevron arrows">
            <a:extLst>
              <a:ext uri="{FF2B5EF4-FFF2-40B4-BE49-F238E27FC236}">
                <a16:creationId xmlns:a16="http://schemas.microsoft.com/office/drawing/2014/main" id="{2A408050-3478-493A-81E9-4ADFC7A94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6821239" y="1825989"/>
            <a:ext cx="621040" cy="160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Google Shape;183;p8">
            <a:extLst>
              <a:ext uri="{FF2B5EF4-FFF2-40B4-BE49-F238E27FC236}">
                <a16:creationId xmlns:a16="http://schemas.microsoft.com/office/drawing/2014/main" id="{CA8A85A7-D14A-4839-8FF2-CBFEB9920132}"/>
              </a:ext>
            </a:extLst>
          </p:cNvPr>
          <p:cNvSpPr txBox="1"/>
          <p:nvPr/>
        </p:nvSpPr>
        <p:spPr>
          <a:xfrm>
            <a:off x="7418271" y="3086843"/>
            <a:ext cx="150496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2800" b="1" dirty="0">
                <a:solidFill>
                  <a:schemeClr val="tx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250</a:t>
            </a:r>
            <a:r>
              <a:rPr lang="en-US" sz="2800" b="1" i="0" u="none" strike="noStrike" cap="none" dirty="0">
                <a:solidFill>
                  <a:schemeClr val="tx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+</a:t>
            </a:r>
            <a:endParaRPr sz="1800" b="1" dirty="0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tx1"/>
                </a:solidFill>
                <a:latin typeface="Barlow Medium"/>
                <a:ea typeface="Barlow Medium"/>
                <a:cs typeface="Barlow Medium"/>
                <a:sym typeface="Barlow Medium"/>
              </a:rPr>
              <a:t> Facilities Services Staff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60CD5B-1D2F-4356-BEB2-AE7678E66595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  <p:extLst>
      <p:ext uri="{BB962C8B-B14F-4D97-AF65-F5344CB8AC3E}">
        <p14:creationId xmlns:p14="http://schemas.microsoft.com/office/powerpoint/2010/main" val="349769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18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4" name="Google Shape;194;p5"/>
          <p:cNvGrpSpPr/>
          <p:nvPr/>
        </p:nvGrpSpPr>
        <p:grpSpPr>
          <a:xfrm>
            <a:off x="166553" y="1554550"/>
            <a:ext cx="119596" cy="2611050"/>
            <a:chOff x="202325" y="1795850"/>
            <a:chExt cx="135600" cy="2753850"/>
          </a:xfrm>
        </p:grpSpPr>
        <p:sp>
          <p:nvSpPr>
            <p:cNvPr id="195" name="Google Shape;195;p5"/>
            <p:cNvSpPr/>
            <p:nvPr/>
          </p:nvSpPr>
          <p:spPr>
            <a:xfrm>
              <a:off x="202325" y="1795850"/>
              <a:ext cx="135600" cy="130500"/>
            </a:xfrm>
            <a:prstGeom prst="ellipse">
              <a:avLst/>
            </a:prstGeom>
            <a:solidFill>
              <a:srgbClr val="246395"/>
            </a:solidFill>
            <a:ln w="9525" cap="flat" cmpd="sng">
              <a:solidFill>
                <a:srgbClr val="2463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246395"/>
                </a:solidFill>
                <a:highlight>
                  <a:srgbClr val="246395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6" name="Google Shape;196;p5"/>
            <p:cNvCxnSpPr/>
            <p:nvPr/>
          </p:nvCxnSpPr>
          <p:spPr>
            <a:xfrm>
              <a:off x="270125" y="1861100"/>
              <a:ext cx="0" cy="2688600"/>
            </a:xfrm>
            <a:prstGeom prst="straightConnector1">
              <a:avLst/>
            </a:prstGeom>
            <a:noFill/>
            <a:ln w="19050" cap="flat" cmpd="sng">
              <a:solidFill>
                <a:srgbClr val="246395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7" name="Google Shape;197;p5"/>
            <p:cNvSpPr/>
            <p:nvPr/>
          </p:nvSpPr>
          <p:spPr>
            <a:xfrm>
              <a:off x="202325" y="2722575"/>
              <a:ext cx="135600" cy="130500"/>
            </a:xfrm>
            <a:prstGeom prst="ellipse">
              <a:avLst/>
            </a:prstGeom>
            <a:solidFill>
              <a:srgbClr val="246395"/>
            </a:solidFill>
            <a:ln w="9525" cap="flat" cmpd="sng">
              <a:solidFill>
                <a:srgbClr val="2463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246395"/>
                </a:solidFill>
                <a:highlight>
                  <a:srgbClr val="246395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202325" y="3649300"/>
              <a:ext cx="135600" cy="130500"/>
            </a:xfrm>
            <a:prstGeom prst="ellipse">
              <a:avLst/>
            </a:prstGeom>
            <a:solidFill>
              <a:srgbClr val="246395"/>
            </a:solidFill>
            <a:ln w="9525" cap="flat" cmpd="sng">
              <a:solidFill>
                <a:srgbClr val="24639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246395"/>
                </a:solidFill>
                <a:highlight>
                  <a:srgbClr val="246395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" name="Google Shape;199;p5"/>
          <p:cNvSpPr txBox="1"/>
          <p:nvPr/>
        </p:nvSpPr>
        <p:spPr>
          <a:xfrm>
            <a:off x="286149" y="174134"/>
            <a:ext cx="58728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SERVICES AND SHOPS</a:t>
            </a:r>
            <a:endParaRPr sz="35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grpSp>
        <p:nvGrpSpPr>
          <p:cNvPr id="200" name="Google Shape;200;p5"/>
          <p:cNvGrpSpPr/>
          <p:nvPr/>
        </p:nvGrpSpPr>
        <p:grpSpPr>
          <a:xfrm>
            <a:off x="447524" y="1794868"/>
            <a:ext cx="8350005" cy="2577797"/>
            <a:chOff x="65467" y="227326"/>
            <a:chExt cx="8350005" cy="2577797"/>
          </a:xfrm>
        </p:grpSpPr>
        <p:sp>
          <p:nvSpPr>
            <p:cNvPr id="201" name="Google Shape;201;p5"/>
            <p:cNvSpPr/>
            <p:nvPr/>
          </p:nvSpPr>
          <p:spPr>
            <a:xfrm>
              <a:off x="65467" y="227326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5"/>
            <p:cNvSpPr txBox="1"/>
            <p:nvPr/>
          </p:nvSpPr>
          <p:spPr>
            <a:xfrm>
              <a:off x="129913" y="291772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Campus Mail Center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483256" y="227326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"/>
            <p:cNvSpPr txBox="1"/>
            <p:nvPr/>
          </p:nvSpPr>
          <p:spPr>
            <a:xfrm>
              <a:off x="1547702" y="291772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Capital Planning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2901044" y="227326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5"/>
            <p:cNvSpPr txBox="1"/>
            <p:nvPr/>
          </p:nvSpPr>
          <p:spPr>
            <a:xfrm>
              <a:off x="2965490" y="291772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Property &amp; Central Receiving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4318832" y="227326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5"/>
            <p:cNvSpPr txBox="1"/>
            <p:nvPr/>
          </p:nvSpPr>
          <p:spPr>
            <a:xfrm>
              <a:off x="4383278" y="291772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Custodial Services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5736621" y="227326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"/>
            <p:cNvSpPr txBox="1"/>
            <p:nvPr/>
          </p:nvSpPr>
          <p:spPr>
            <a:xfrm>
              <a:off x="5801067" y="291772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Design and Construction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7090987" y="227326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5"/>
            <p:cNvSpPr txBox="1"/>
            <p:nvPr/>
          </p:nvSpPr>
          <p:spPr>
            <a:xfrm>
              <a:off x="7155433" y="291772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Equipment &amp; Vehicle Maintenance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65467" y="1129555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5"/>
            <p:cNvSpPr txBox="1"/>
            <p:nvPr/>
          </p:nvSpPr>
          <p:spPr>
            <a:xfrm>
              <a:off x="129913" y="1194001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9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Space Planning and Leasing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2901044" y="1129555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5"/>
            <p:cNvSpPr txBox="1"/>
            <p:nvPr/>
          </p:nvSpPr>
          <p:spPr>
            <a:xfrm>
              <a:off x="2965490" y="1194001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0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Keys, Locks, &amp; Access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4318832" y="1129555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5"/>
            <p:cNvSpPr txBox="1"/>
            <p:nvPr/>
          </p:nvSpPr>
          <p:spPr>
            <a:xfrm>
              <a:off x="4383278" y="1194001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1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Labor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11091" y="1116690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5"/>
            <p:cNvSpPr txBox="1"/>
            <p:nvPr/>
          </p:nvSpPr>
          <p:spPr>
            <a:xfrm>
              <a:off x="1575537" y="1181136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Maintenance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5736621" y="1102514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5"/>
            <p:cNvSpPr txBox="1"/>
            <p:nvPr/>
          </p:nvSpPr>
          <p:spPr>
            <a:xfrm>
              <a:off x="5801067" y="1166960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Roads &amp; Grounds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25" name="Google Shape;225;p5"/>
            <p:cNvSpPr/>
            <p:nvPr/>
          </p:nvSpPr>
          <p:spPr>
            <a:xfrm>
              <a:off x="65467" y="2031784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5"/>
            <p:cNvSpPr txBox="1"/>
            <p:nvPr/>
          </p:nvSpPr>
          <p:spPr>
            <a:xfrm>
              <a:off x="129913" y="2096230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Remote Site Maintenance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27" name="Google Shape;227;p5"/>
            <p:cNvSpPr/>
            <p:nvPr/>
          </p:nvSpPr>
          <p:spPr>
            <a:xfrm>
              <a:off x="1483256" y="2031784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5"/>
            <p:cNvSpPr txBox="1"/>
            <p:nvPr/>
          </p:nvSpPr>
          <p:spPr>
            <a:xfrm>
              <a:off x="1547702" y="2096230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Shuttle Bus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29" name="Google Shape;229;p5"/>
            <p:cNvSpPr/>
            <p:nvPr/>
          </p:nvSpPr>
          <p:spPr>
            <a:xfrm>
              <a:off x="2901044" y="2031784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5"/>
            <p:cNvSpPr txBox="1"/>
            <p:nvPr/>
          </p:nvSpPr>
          <p:spPr>
            <a:xfrm>
              <a:off x="2965490" y="2096230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5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Storage Space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31" name="Google Shape;231;p5"/>
            <p:cNvSpPr/>
            <p:nvPr/>
          </p:nvSpPr>
          <p:spPr>
            <a:xfrm>
              <a:off x="4291714" y="2031784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"/>
            <p:cNvSpPr txBox="1"/>
            <p:nvPr/>
          </p:nvSpPr>
          <p:spPr>
            <a:xfrm>
              <a:off x="4356160" y="2096230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6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Utilities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33" name="Google Shape;233;p5"/>
            <p:cNvSpPr/>
            <p:nvPr/>
          </p:nvSpPr>
          <p:spPr>
            <a:xfrm>
              <a:off x="5672176" y="2031784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"/>
            <p:cNvSpPr txBox="1"/>
            <p:nvPr/>
          </p:nvSpPr>
          <p:spPr>
            <a:xfrm>
              <a:off x="5736622" y="2096230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Vehicle Rentals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  <p:sp>
          <p:nvSpPr>
            <p:cNvPr id="235" name="Google Shape;235;p5"/>
            <p:cNvSpPr/>
            <p:nvPr/>
          </p:nvSpPr>
          <p:spPr>
            <a:xfrm>
              <a:off x="7126574" y="1116690"/>
              <a:ext cx="1288898" cy="773339"/>
            </a:xfrm>
            <a:prstGeom prst="snip2DiagRect">
              <a:avLst>
                <a:gd name="adj1" fmla="val 0"/>
                <a:gd name="adj2" fmla="val 16667"/>
              </a:avLst>
            </a:prstGeom>
            <a:solidFill>
              <a:schemeClr val="dk1"/>
            </a:solidFill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"/>
            <p:cNvSpPr txBox="1"/>
            <p:nvPr/>
          </p:nvSpPr>
          <p:spPr>
            <a:xfrm>
              <a:off x="7191020" y="1181136"/>
              <a:ext cx="1160006" cy="6444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n-US" sz="1400" b="0" i="0" u="sng" strike="noStrike" cap="none" dirty="0">
                  <a:solidFill>
                    <a:schemeClr val="lt1"/>
                  </a:solidFill>
                  <a:latin typeface="Barlow Medium"/>
                  <a:ea typeface="Barlow Medium"/>
                  <a:cs typeface="Barlow Medium"/>
                  <a:sym typeface="Barlow Medium"/>
                  <a:hlinkClick r:id="rId18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Warehouse</a:t>
              </a:r>
              <a:endParaRPr sz="1400" b="0" i="0" u="none" strike="noStrike" cap="none" dirty="0">
                <a:solidFill>
                  <a:schemeClr val="lt1"/>
                </a:solidFill>
                <a:latin typeface="Barlow Medium"/>
                <a:ea typeface="Barlow Medium"/>
                <a:cs typeface="Barlow Medium"/>
                <a:sym typeface="Barlow Medium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809AF945-0E02-42DC-B7E6-C59792D6B8AF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ubtitle 37">
            <a:extLst>
              <a:ext uri="{FF2B5EF4-FFF2-40B4-BE49-F238E27FC236}">
                <a16:creationId xmlns:a16="http://schemas.microsoft.com/office/drawing/2014/main" id="{DA8BCFF6-0D79-4B9A-B0E0-B7985A43624A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12169" y="1045250"/>
            <a:ext cx="3935700" cy="4587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How Many Lights on Campus?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CFF94C4E-EC82-48B6-8937-54C437F602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6913" y="230862"/>
            <a:ext cx="8174037" cy="877888"/>
          </a:xfrm>
        </p:spPr>
        <p:txBody>
          <a:bodyPr>
            <a:noAutofit/>
          </a:bodyPr>
          <a:lstStyle/>
          <a:p>
            <a:r>
              <a:rPr lang="en-US" sz="3500" dirty="0">
                <a:solidFill>
                  <a:schemeClr val="accent1"/>
                </a:solidFill>
              </a:rPr>
              <a:t>FUN FACTS</a:t>
            </a:r>
          </a:p>
        </p:txBody>
      </p:sp>
      <p:sp>
        <p:nvSpPr>
          <p:cNvPr id="42" name="Subtitle 37">
            <a:extLst>
              <a:ext uri="{FF2B5EF4-FFF2-40B4-BE49-F238E27FC236}">
                <a16:creationId xmlns:a16="http://schemas.microsoft.com/office/drawing/2014/main" id="{25293E52-6B55-44FD-A1F1-EEBD925842A3}"/>
              </a:ext>
            </a:extLst>
          </p:cNvPr>
          <p:cNvSpPr txBox="1">
            <a:spLocks/>
          </p:cNvSpPr>
          <p:nvPr/>
        </p:nvSpPr>
        <p:spPr>
          <a:xfrm>
            <a:off x="0" y="2286625"/>
            <a:ext cx="3935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How Many Toilets on Campus?</a:t>
            </a:r>
          </a:p>
        </p:txBody>
      </p:sp>
      <p:sp>
        <p:nvSpPr>
          <p:cNvPr id="43" name="Subtitle 37">
            <a:extLst>
              <a:ext uri="{FF2B5EF4-FFF2-40B4-BE49-F238E27FC236}">
                <a16:creationId xmlns:a16="http://schemas.microsoft.com/office/drawing/2014/main" id="{3BF58C7E-3A80-4D05-A7C1-5807BE3733DF}"/>
              </a:ext>
            </a:extLst>
          </p:cNvPr>
          <p:cNvSpPr txBox="1">
            <a:spLocks/>
          </p:cNvSpPr>
          <p:nvPr/>
        </p:nvSpPr>
        <p:spPr>
          <a:xfrm>
            <a:off x="12169" y="3395700"/>
            <a:ext cx="3617669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</a:rPr>
              <a:t>How Many Square Feet of Buildings?</a:t>
            </a:r>
          </a:p>
        </p:txBody>
      </p:sp>
      <p:sp>
        <p:nvSpPr>
          <p:cNvPr id="46" name="Subtitle 39">
            <a:extLst>
              <a:ext uri="{FF2B5EF4-FFF2-40B4-BE49-F238E27FC236}">
                <a16:creationId xmlns:a16="http://schemas.microsoft.com/office/drawing/2014/main" id="{086A0711-2F1D-404A-80B5-066BEA901AA5}"/>
              </a:ext>
            </a:extLst>
          </p:cNvPr>
          <p:cNvSpPr txBox="1">
            <a:spLocks/>
          </p:cNvSpPr>
          <p:nvPr/>
        </p:nvSpPr>
        <p:spPr>
          <a:xfrm>
            <a:off x="3947869" y="2125287"/>
            <a:ext cx="39357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47" name="Subtitle 39">
            <a:extLst>
              <a:ext uri="{FF2B5EF4-FFF2-40B4-BE49-F238E27FC236}">
                <a16:creationId xmlns:a16="http://schemas.microsoft.com/office/drawing/2014/main" id="{1CB4DBF5-640D-42FA-991E-CEFE8E8070AC}"/>
              </a:ext>
            </a:extLst>
          </p:cNvPr>
          <p:cNvSpPr txBox="1">
            <a:spLocks/>
          </p:cNvSpPr>
          <p:nvPr/>
        </p:nvSpPr>
        <p:spPr>
          <a:xfrm>
            <a:off x="3947869" y="3395700"/>
            <a:ext cx="4192353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 lang="en-US" dirty="0"/>
          </a:p>
        </p:txBody>
      </p:sp>
      <p:sp>
        <p:nvSpPr>
          <p:cNvPr id="11" name="Subtitle 39">
            <a:extLst>
              <a:ext uri="{FF2B5EF4-FFF2-40B4-BE49-F238E27FC236}">
                <a16:creationId xmlns:a16="http://schemas.microsoft.com/office/drawing/2014/main" id="{E1CDF878-6168-4E3F-BA94-22B48E404499}"/>
              </a:ext>
            </a:extLst>
          </p:cNvPr>
          <p:cNvSpPr txBox="1">
            <a:spLocks/>
          </p:cNvSpPr>
          <p:nvPr/>
        </p:nvSpPr>
        <p:spPr>
          <a:xfrm>
            <a:off x="3745995" y="1038904"/>
            <a:ext cx="3935700" cy="67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7200" dirty="0"/>
              <a:t>80,000+ Light Fixtures</a:t>
            </a:r>
          </a:p>
          <a:p>
            <a:r>
              <a:rPr lang="en-US" sz="7200" dirty="0"/>
              <a:t>6 Electricians</a:t>
            </a:r>
          </a:p>
          <a:p>
            <a:endParaRPr lang="en-US" dirty="0"/>
          </a:p>
        </p:txBody>
      </p:sp>
      <p:sp>
        <p:nvSpPr>
          <p:cNvPr id="12" name="Subtitle 39">
            <a:extLst>
              <a:ext uri="{FF2B5EF4-FFF2-40B4-BE49-F238E27FC236}">
                <a16:creationId xmlns:a16="http://schemas.microsoft.com/office/drawing/2014/main" id="{2E373DAB-278C-464B-9739-2B7DAA98E783}"/>
              </a:ext>
            </a:extLst>
          </p:cNvPr>
          <p:cNvSpPr txBox="1">
            <a:spLocks/>
          </p:cNvSpPr>
          <p:nvPr/>
        </p:nvSpPr>
        <p:spPr>
          <a:xfrm>
            <a:off x="3745995" y="2137997"/>
            <a:ext cx="3935700" cy="674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7200" dirty="0"/>
              <a:t>830+ Toilets</a:t>
            </a:r>
          </a:p>
          <a:p>
            <a:r>
              <a:rPr lang="en-US" sz="7200" dirty="0"/>
              <a:t>4 Plumbers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3" name="Subtitle 39">
            <a:extLst>
              <a:ext uri="{FF2B5EF4-FFF2-40B4-BE49-F238E27FC236}">
                <a16:creationId xmlns:a16="http://schemas.microsoft.com/office/drawing/2014/main" id="{DC5410A1-6BFC-40C9-A629-0B8A8C3680FD}"/>
              </a:ext>
            </a:extLst>
          </p:cNvPr>
          <p:cNvSpPr txBox="1">
            <a:spLocks/>
          </p:cNvSpPr>
          <p:nvPr/>
        </p:nvSpPr>
        <p:spPr>
          <a:xfrm>
            <a:off x="3745995" y="3249281"/>
            <a:ext cx="4192353" cy="605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 ExtraBold"/>
              <a:buNone/>
              <a:defRPr sz="1800" b="0" i="0" u="none" strike="noStrike" cap="none">
                <a:solidFill>
                  <a:srgbClr val="236192"/>
                </a:solidFill>
                <a:latin typeface="Barlow ExtraBold"/>
                <a:ea typeface="Barlow ExtraBold"/>
                <a:cs typeface="Barlow ExtraBold"/>
                <a:sym typeface="Barlow ExtraBold"/>
              </a:defRPr>
            </a:lvl1pPr>
            <a:lvl2pPr marL="914400" marR="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800"/>
              <a:buFont typeface="Barlow"/>
              <a:buNone/>
              <a:defRPr sz="18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6192"/>
              </a:buClr>
              <a:buSzPts val="1400"/>
              <a:buFont typeface="Barlow"/>
              <a:buNone/>
              <a:defRPr sz="1400" b="0" i="0" u="none" strike="noStrike" cap="none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r>
              <a:rPr lang="en-US" sz="7200" dirty="0"/>
              <a:t>3,600,000 sq. ft of Buildings </a:t>
            </a:r>
          </a:p>
          <a:p>
            <a:r>
              <a:rPr lang="en-US" sz="7200" dirty="0"/>
              <a:t>120 Maintenance and Operations Staff</a:t>
            </a:r>
          </a:p>
          <a:p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42105B9-C7DF-4CCC-8BFF-6D5AD08E39A9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  <p:extLst>
      <p:ext uri="{BB962C8B-B14F-4D97-AF65-F5344CB8AC3E}">
        <p14:creationId xmlns:p14="http://schemas.microsoft.com/office/powerpoint/2010/main" val="120388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900" y="10246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12"/>
          <p:cNvSpPr txBox="1"/>
          <p:nvPr/>
        </p:nvSpPr>
        <p:spPr>
          <a:xfrm>
            <a:off x="4558118" y="13636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Housing and Dining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96" name="Google Shape;296;p12"/>
          <p:cNvSpPr txBox="1"/>
          <p:nvPr/>
        </p:nvSpPr>
        <p:spPr>
          <a:xfrm>
            <a:off x="4558256" y="418258"/>
            <a:ext cx="43293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Repairs in campus housing and dining facilities. Services include addressing plumbing, heating, electrical, and appliance issues. 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2"/>
          <p:cNvSpPr txBox="1"/>
          <p:nvPr/>
        </p:nvSpPr>
        <p:spPr>
          <a:xfrm>
            <a:off x="4558118" y="1335007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Plumbing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98" name="Google Shape;298;p12"/>
          <p:cNvSpPr txBox="1"/>
          <p:nvPr/>
        </p:nvSpPr>
        <p:spPr>
          <a:xfrm>
            <a:off x="4558118" y="1612679"/>
            <a:ext cx="37293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Plumbing systems within University buildings.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2"/>
          <p:cNvSpPr txBox="1"/>
          <p:nvPr/>
        </p:nvSpPr>
        <p:spPr>
          <a:xfrm>
            <a:off x="4575271" y="2289757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HVAC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300" name="Google Shape;300;p12"/>
          <p:cNvSpPr txBox="1"/>
          <p:nvPr/>
        </p:nvSpPr>
        <p:spPr>
          <a:xfrm>
            <a:off x="4558118" y="2529781"/>
            <a:ext cx="43209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Equipment associated with heating, ventilation, and air conditioning systems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1" name="Google Shape;301;p12"/>
          <p:cNvCxnSpPr/>
          <p:nvPr/>
        </p:nvCxnSpPr>
        <p:spPr>
          <a:xfrm rot="10800000">
            <a:off x="3726705" y="452862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2" name="Google Shape;302;p12"/>
          <p:cNvCxnSpPr/>
          <p:nvPr/>
        </p:nvCxnSpPr>
        <p:spPr>
          <a:xfrm rot="10800000">
            <a:off x="3725565" y="1638474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3" name="Google Shape;303;p12"/>
          <p:cNvCxnSpPr/>
          <p:nvPr/>
        </p:nvCxnSpPr>
        <p:spPr>
          <a:xfrm rot="10800000">
            <a:off x="3752214" y="2474741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05" name="Google Shape;305;p12"/>
          <p:cNvSpPr txBox="1"/>
          <p:nvPr/>
        </p:nvSpPr>
        <p:spPr>
          <a:xfrm>
            <a:off x="529175" y="246650"/>
            <a:ext cx="370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lt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MAINTENANCE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2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307" name="Google Shape;307;p12"/>
          <p:cNvSpPr txBox="1"/>
          <p:nvPr/>
        </p:nvSpPr>
        <p:spPr>
          <a:xfrm>
            <a:off x="4558118" y="3177994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Key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308" name="Google Shape;308;p12"/>
          <p:cNvSpPr txBox="1"/>
          <p:nvPr/>
        </p:nvSpPr>
        <p:spPr>
          <a:xfrm>
            <a:off x="4558118" y="3486882"/>
            <a:ext cx="4681800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Makes, issues, installs, and authorizes keys, locks, and other physical access controls and devices to all campus personnel and property (residences &amp; buildings)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9" name="Google Shape;309;p12"/>
          <p:cNvCxnSpPr/>
          <p:nvPr/>
        </p:nvCxnSpPr>
        <p:spPr>
          <a:xfrm rot="10800000">
            <a:off x="3726705" y="3486882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5EFC86A-F543-4CF5-ACE0-9AABA8E7B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53990" y="1407866"/>
            <a:ext cx="3131017" cy="23482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C62CC1-C9C1-46DE-AFF9-E39B2157B6FB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89F94E-F83F-4C6F-8CA4-2FB824B62BB6}"/>
              </a:ext>
            </a:extLst>
          </p:cNvPr>
          <p:cNvSpPr/>
          <p:nvPr/>
        </p:nvSpPr>
        <p:spPr>
          <a:xfrm>
            <a:off x="857688" y="4127012"/>
            <a:ext cx="195117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accent1"/>
                </a:solidFill>
                <a:latin typeface="Barlow" panose="00000500000000000000" pitchFamily="2" charset="0"/>
              </a:rPr>
              <a:t>Martin Pahkamaa - Maintenance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8" y="-15801"/>
            <a:ext cx="9144018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0"/>
          <p:cNvSpPr txBox="1"/>
          <p:nvPr/>
        </p:nvSpPr>
        <p:spPr>
          <a:xfrm>
            <a:off x="4558121" y="348479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Alarm</a:t>
            </a:r>
            <a:r>
              <a:rPr lang="en-US" sz="1800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44" name="Google Shape;244;p10"/>
          <p:cNvSpPr txBox="1"/>
          <p:nvPr/>
        </p:nvSpPr>
        <p:spPr>
          <a:xfrm>
            <a:off x="4558121" y="608065"/>
            <a:ext cx="43050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Manages and maintains safety and security systems, includin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g 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 fire alarm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s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 and smoke detectors. </a:t>
            </a:r>
            <a:endParaRPr sz="1600" b="0" i="0" u="none" strike="noStrike" cap="none" dirty="0">
              <a:solidFill>
                <a:srgbClr val="23619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45" name="Google Shape;245;p10"/>
          <p:cNvSpPr txBox="1"/>
          <p:nvPr/>
        </p:nvSpPr>
        <p:spPr>
          <a:xfrm>
            <a:off x="4579917" y="152401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Asbestos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46" name="Google Shape;246;p10"/>
          <p:cNvSpPr txBox="1"/>
          <p:nvPr/>
        </p:nvSpPr>
        <p:spPr>
          <a:xfrm>
            <a:off x="4579917" y="1780241"/>
            <a:ext cx="4296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Identification, management, abatement, and disposal of asbesto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s and other hazardous materials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9" name="Google Shape;249;p10"/>
          <p:cNvCxnSpPr/>
          <p:nvPr/>
        </p:nvCxnSpPr>
        <p:spPr>
          <a:xfrm rot="10800000">
            <a:off x="3740588" y="620506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0" name="Google Shape;250;p10"/>
          <p:cNvCxnSpPr/>
          <p:nvPr/>
        </p:nvCxnSpPr>
        <p:spPr>
          <a:xfrm rot="10800000">
            <a:off x="3735586" y="1748777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1" name="Google Shape;251;p10"/>
          <p:cNvCxnSpPr/>
          <p:nvPr/>
        </p:nvCxnSpPr>
        <p:spPr>
          <a:xfrm rot="10800000">
            <a:off x="3735586" y="2927078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3" name="Google Shape;253;p10"/>
          <p:cNvSpPr txBox="1"/>
          <p:nvPr/>
        </p:nvSpPr>
        <p:spPr>
          <a:xfrm>
            <a:off x="529175" y="246650"/>
            <a:ext cx="370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lt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MAINTENANCE</a:t>
            </a:r>
            <a:endParaRPr sz="3500" b="0" i="0" u="none" strike="noStrike" cap="none" dirty="0">
              <a:solidFill>
                <a:schemeClr val="lt2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54" name="Google Shape;254;p10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55" name="Google Shape;255;p10"/>
          <p:cNvSpPr txBox="1"/>
          <p:nvPr/>
        </p:nvSpPr>
        <p:spPr>
          <a:xfrm>
            <a:off x="4533433" y="2628937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Sprinkler</a:t>
            </a:r>
            <a:r>
              <a:rPr lang="en-US" sz="1800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56" name="Google Shape;256;p10"/>
          <p:cNvSpPr txBox="1"/>
          <p:nvPr/>
        </p:nvSpPr>
        <p:spPr>
          <a:xfrm>
            <a:off x="4533433" y="2911445"/>
            <a:ext cx="37293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Tests and maintains sprinklers in buildings throughout campus </a:t>
            </a:r>
            <a:endParaRPr sz="1600" b="0" i="0" u="none" strike="noStrike" cap="none"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F50951-9620-4EDA-876A-A1B4EDF3F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96" y="1087296"/>
            <a:ext cx="2268823" cy="30230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E1B22E-BE74-4CB3-9FC5-99D4AE9D53E0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301;p12">
            <a:extLst>
              <a:ext uri="{FF2B5EF4-FFF2-40B4-BE49-F238E27FC236}">
                <a16:creationId xmlns:a16="http://schemas.microsoft.com/office/drawing/2014/main" id="{E21510FB-3662-44B3-8B7D-BCFD0C64124E}"/>
              </a:ext>
            </a:extLst>
          </p:cNvPr>
          <p:cNvCxnSpPr/>
          <p:nvPr/>
        </p:nvCxnSpPr>
        <p:spPr>
          <a:xfrm rot="10800000">
            <a:off x="3740587" y="376626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6A06523B-E42D-49AA-BF97-B7A4411FCFEF}"/>
              </a:ext>
            </a:extLst>
          </p:cNvPr>
          <p:cNvGrpSpPr/>
          <p:nvPr/>
        </p:nvGrpSpPr>
        <p:grpSpPr>
          <a:xfrm>
            <a:off x="-18" y="2038"/>
            <a:ext cx="9144018" cy="5143501"/>
            <a:chOff x="0" y="0"/>
            <a:chExt cx="9144018" cy="5143501"/>
          </a:xfrm>
        </p:grpSpPr>
        <p:pic>
          <p:nvPicPr>
            <p:cNvPr id="17" name="Google Shape;294;p12">
              <a:extLst>
                <a:ext uri="{FF2B5EF4-FFF2-40B4-BE49-F238E27FC236}">
                  <a16:creationId xmlns:a16="http://schemas.microsoft.com/office/drawing/2014/main" id="{07C10837-9BB0-40B4-90C6-4620A7EDDF3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9144018" cy="514350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" name="Google Shape;301;p12">
              <a:extLst>
                <a:ext uri="{FF2B5EF4-FFF2-40B4-BE49-F238E27FC236}">
                  <a16:creationId xmlns:a16="http://schemas.microsoft.com/office/drawing/2014/main" id="{A58FB8EA-1DF3-4B16-A2F7-D3A5786180A9}"/>
                </a:ext>
              </a:extLst>
            </p:cNvPr>
            <p:cNvCxnSpPr/>
            <p:nvPr/>
          </p:nvCxnSpPr>
          <p:spPr>
            <a:xfrm rot="10800000">
              <a:off x="3740587" y="376626"/>
              <a:ext cx="678600" cy="0"/>
            </a:xfrm>
            <a:prstGeom prst="straightConnector1">
              <a:avLst/>
            </a:prstGeom>
            <a:noFill/>
            <a:ln w="19050" cap="flat" cmpd="sng">
              <a:solidFill>
                <a:srgbClr val="FFCD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0" name="Google Shape;302;p12">
              <a:extLst>
                <a:ext uri="{FF2B5EF4-FFF2-40B4-BE49-F238E27FC236}">
                  <a16:creationId xmlns:a16="http://schemas.microsoft.com/office/drawing/2014/main" id="{AE76512F-93A1-4F64-A69C-632ECEC8CB76}"/>
                </a:ext>
              </a:extLst>
            </p:cNvPr>
            <p:cNvCxnSpPr/>
            <p:nvPr/>
          </p:nvCxnSpPr>
          <p:spPr>
            <a:xfrm rot="10800000">
              <a:off x="3740587" y="1481750"/>
              <a:ext cx="678600" cy="0"/>
            </a:xfrm>
            <a:prstGeom prst="straightConnector1">
              <a:avLst/>
            </a:prstGeom>
            <a:noFill/>
            <a:ln w="19050" cap="flat" cmpd="sng">
              <a:solidFill>
                <a:srgbClr val="FFCD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" name="Google Shape;303;p12">
              <a:extLst>
                <a:ext uri="{FF2B5EF4-FFF2-40B4-BE49-F238E27FC236}">
                  <a16:creationId xmlns:a16="http://schemas.microsoft.com/office/drawing/2014/main" id="{D9C5C72A-6347-422C-9706-D6F82334A13E}"/>
                </a:ext>
              </a:extLst>
            </p:cNvPr>
            <p:cNvCxnSpPr/>
            <p:nvPr/>
          </p:nvCxnSpPr>
          <p:spPr>
            <a:xfrm rot="10800000">
              <a:off x="3740587" y="2406184"/>
              <a:ext cx="678600" cy="0"/>
            </a:xfrm>
            <a:prstGeom prst="straightConnector1">
              <a:avLst/>
            </a:prstGeom>
            <a:noFill/>
            <a:ln w="19050" cap="flat" cmpd="sng">
              <a:solidFill>
                <a:srgbClr val="FFCD59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" name="Google Shape;309;p12">
              <a:extLst>
                <a:ext uri="{FF2B5EF4-FFF2-40B4-BE49-F238E27FC236}">
                  <a16:creationId xmlns:a16="http://schemas.microsoft.com/office/drawing/2014/main" id="{C7325898-6A19-45EA-B313-63861C56FED6}"/>
                </a:ext>
              </a:extLst>
            </p:cNvPr>
            <p:cNvCxnSpPr/>
            <p:nvPr/>
          </p:nvCxnSpPr>
          <p:spPr>
            <a:xfrm rot="10800000">
              <a:off x="3763493" y="3361232"/>
              <a:ext cx="678600" cy="0"/>
            </a:xfrm>
            <a:prstGeom prst="straightConnector1">
              <a:avLst/>
            </a:prstGeom>
            <a:noFill/>
            <a:ln w="19050" cap="flat" cmpd="sng">
              <a:solidFill>
                <a:srgbClr val="FFCD59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69" name="Google Shape;269;p11"/>
          <p:cNvSpPr txBox="1"/>
          <p:nvPr/>
        </p:nvSpPr>
        <p:spPr>
          <a:xfrm>
            <a:off x="4606192" y="157381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Carpentry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70" name="Google Shape;270;p11"/>
          <p:cNvSpPr txBox="1"/>
          <p:nvPr/>
        </p:nvSpPr>
        <p:spPr>
          <a:xfrm>
            <a:off x="4606192" y="421514"/>
            <a:ext cx="432928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Full range of services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 including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 flooring, glass repair, and all aspects of carpentry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11"/>
          <p:cNvSpPr txBox="1"/>
          <p:nvPr/>
        </p:nvSpPr>
        <p:spPr>
          <a:xfrm>
            <a:off x="4593274" y="1197899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Electrical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72" name="Google Shape;272;p11"/>
          <p:cNvSpPr txBox="1"/>
          <p:nvPr/>
        </p:nvSpPr>
        <p:spPr>
          <a:xfrm>
            <a:off x="4593274" y="1455602"/>
            <a:ext cx="4320924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Interior and exterior lighting, and building-wide electrical systems</a:t>
            </a: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1"/>
          <p:cNvSpPr txBox="1"/>
          <p:nvPr/>
        </p:nvSpPr>
        <p:spPr>
          <a:xfrm>
            <a:off x="4606192" y="2159533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Paint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74" name="Google Shape;274;p11"/>
          <p:cNvSpPr txBox="1"/>
          <p:nvPr/>
        </p:nvSpPr>
        <p:spPr>
          <a:xfrm>
            <a:off x="4597836" y="2439104"/>
            <a:ext cx="37293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Touch-ups, minor and ma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jor 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 paint projects</a:t>
            </a:r>
            <a:endParaRPr sz="1600" b="0" i="0" u="none" strike="noStrike" cap="none"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529175" y="246650"/>
            <a:ext cx="370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lt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MAINTENANCE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11"/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81" name="Google Shape;281;p11"/>
          <p:cNvSpPr txBox="1"/>
          <p:nvPr/>
        </p:nvSpPr>
        <p:spPr>
          <a:xfrm>
            <a:off x="4593274" y="3091703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0" i="0" u="none" strike="noStrike" cap="none" dirty="0">
                <a:solidFill>
                  <a:srgbClr val="246395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Sign Shop</a:t>
            </a:r>
            <a:endParaRPr sz="1800" b="0" i="0" u="none" strike="noStrike" cap="none" dirty="0">
              <a:solidFill>
                <a:srgbClr val="246395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sp>
        <p:nvSpPr>
          <p:cNvPr id="282" name="Google Shape;282;p11"/>
          <p:cNvSpPr txBox="1"/>
          <p:nvPr/>
        </p:nvSpPr>
        <p:spPr>
          <a:xfrm>
            <a:off x="4580356" y="3360853"/>
            <a:ext cx="3729300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Graphics, 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v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inyl signs, plastic signs, 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N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ame 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p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lacards, </a:t>
            </a:r>
            <a:r>
              <a:rPr lang="en-US" sz="1600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r</a:t>
            </a:r>
            <a:r>
              <a:rPr lang="en-US" sz="1600" b="0" i="0" u="none" strike="noStrike" cap="none" dirty="0">
                <a:solidFill>
                  <a:srgbClr val="236192"/>
                </a:solidFill>
                <a:latin typeface="Barlow"/>
                <a:ea typeface="Barlow"/>
                <a:cs typeface="Barlow"/>
                <a:sym typeface="Barlow"/>
              </a:rPr>
              <a:t>oom number signs, directories </a:t>
            </a:r>
            <a:endParaRPr sz="1600" b="0" i="0" u="none" strike="noStrike" cap="none" dirty="0">
              <a:solidFill>
                <a:srgbClr val="2463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1ECF17E-A23D-485F-A3B4-87B9AC662967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1E5A93-D16B-472C-B488-28AC8D9BD2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255" y="1404835"/>
            <a:ext cx="3025484" cy="226911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" y="-22012"/>
            <a:ext cx="9144003" cy="514349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15"/>
          <p:cNvSpPr/>
          <p:nvPr/>
        </p:nvSpPr>
        <p:spPr>
          <a:xfrm>
            <a:off x="945354" y="969895"/>
            <a:ext cx="2667000" cy="3320515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13631" r="-10885"/>
            </a:stretch>
          </a:blipFill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40D89E1-3EE7-4C7F-A14D-89DFFFA9719D}"/>
              </a:ext>
            </a:extLst>
          </p:cNvPr>
          <p:cNvSpPr/>
          <p:nvPr/>
        </p:nvSpPr>
        <p:spPr>
          <a:xfrm>
            <a:off x="5201868" y="474843"/>
            <a:ext cx="10486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tx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Grounds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8FAFD3-E189-4EAE-9B69-07419D8C698C}"/>
              </a:ext>
            </a:extLst>
          </p:cNvPr>
          <p:cNvSpPr/>
          <p:nvPr/>
        </p:nvSpPr>
        <p:spPr>
          <a:xfrm>
            <a:off x="5201868" y="1769157"/>
            <a:ext cx="17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tx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Transportation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2D84326-6543-4D2B-93B9-2103DF14847C}"/>
              </a:ext>
            </a:extLst>
          </p:cNvPr>
          <p:cNvSpPr/>
          <p:nvPr/>
        </p:nvSpPr>
        <p:spPr>
          <a:xfrm>
            <a:off x="5225275" y="2926557"/>
            <a:ext cx="792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en-US" sz="1800" dirty="0">
                <a:solidFill>
                  <a:schemeClr val="tx2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Labor</a:t>
            </a:r>
          </a:p>
        </p:txBody>
      </p:sp>
      <p:sp>
        <p:nvSpPr>
          <p:cNvPr id="13" name="Google Shape;272;p11">
            <a:extLst>
              <a:ext uri="{FF2B5EF4-FFF2-40B4-BE49-F238E27FC236}">
                <a16:creationId xmlns:a16="http://schemas.microsoft.com/office/drawing/2014/main" id="{4C694F32-B334-4BEB-AD53-1751E3826929}"/>
              </a:ext>
            </a:extLst>
          </p:cNvPr>
          <p:cNvSpPr txBox="1"/>
          <p:nvPr/>
        </p:nvSpPr>
        <p:spPr>
          <a:xfrm>
            <a:off x="5291952" y="1986311"/>
            <a:ext cx="3563822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Campus shuttle service, vehicle rental and maintenance, shuttle and driver hire</a:t>
            </a:r>
            <a:endParaRPr lang="en-US" sz="1600" dirty="0">
              <a:solidFill>
                <a:schemeClr val="tx2"/>
              </a:solidFill>
              <a:latin typeface="Barlow"/>
              <a:sym typeface="Barl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600" b="0" i="0" u="none" strike="noStrike" cap="none" dirty="0">
              <a:solidFill>
                <a:schemeClr val="tx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272;p11">
            <a:extLst>
              <a:ext uri="{FF2B5EF4-FFF2-40B4-BE49-F238E27FC236}">
                <a16:creationId xmlns:a16="http://schemas.microsoft.com/office/drawing/2014/main" id="{60AD3DA8-AAEB-480A-B25C-FBACD3BD726A}"/>
              </a:ext>
            </a:extLst>
          </p:cNvPr>
          <p:cNvSpPr txBox="1"/>
          <p:nvPr/>
        </p:nvSpPr>
        <p:spPr>
          <a:xfrm>
            <a:off x="5291952" y="750253"/>
            <a:ext cx="3563822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Snow removal , road maintenance, lawn mo</a:t>
            </a:r>
            <a:r>
              <a:rPr lang="en-US" sz="1600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wing and maintenance, planter beds, indoor</a:t>
            </a:r>
            <a:r>
              <a:rPr lang="en-US" sz="1600" b="0" i="0" u="none" strike="noStrike" cap="none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 plant program</a:t>
            </a:r>
            <a:endParaRPr sz="1600" b="0" i="0" u="none" strike="noStrike" cap="none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15" name="Google Shape;272;p11">
            <a:extLst>
              <a:ext uri="{FF2B5EF4-FFF2-40B4-BE49-F238E27FC236}">
                <a16:creationId xmlns:a16="http://schemas.microsoft.com/office/drawing/2014/main" id="{2FD4C571-CFBD-40A6-B450-EC4AB593EB90}"/>
              </a:ext>
            </a:extLst>
          </p:cNvPr>
          <p:cNvSpPr txBox="1"/>
          <p:nvPr/>
        </p:nvSpPr>
        <p:spPr>
          <a:xfrm>
            <a:off x="5302931" y="3128127"/>
            <a:ext cx="3667415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600" b="0" i="0" u="none" strike="noStrike" cap="none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Special </a:t>
            </a:r>
            <a:r>
              <a:rPr lang="en-US" sz="1600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e</a:t>
            </a:r>
            <a:r>
              <a:rPr lang="en-US" sz="1600" b="0" i="0" u="none" strike="noStrike" cap="none" dirty="0">
                <a:solidFill>
                  <a:schemeClr val="tx2"/>
                </a:solidFill>
                <a:latin typeface="Barlow"/>
                <a:ea typeface="Barlow"/>
                <a:cs typeface="Barlow"/>
                <a:sym typeface="Barlow"/>
              </a:rPr>
              <a:t>vent setup, classroom furniture, litter collection, furniture and equipment moving</a:t>
            </a:r>
            <a:endParaRPr sz="1600" b="0" i="0" u="none" strike="noStrike" cap="none" dirty="0">
              <a:solidFill>
                <a:schemeClr val="tx2"/>
              </a:solidFill>
              <a:sym typeface="Arial"/>
            </a:endParaRPr>
          </a:p>
        </p:txBody>
      </p:sp>
      <p:sp>
        <p:nvSpPr>
          <p:cNvPr id="19" name="Google Shape;279;p11">
            <a:extLst>
              <a:ext uri="{FF2B5EF4-FFF2-40B4-BE49-F238E27FC236}">
                <a16:creationId xmlns:a16="http://schemas.microsoft.com/office/drawing/2014/main" id="{4A0CB627-EC4A-437C-A047-218ECF8403BA}"/>
              </a:ext>
            </a:extLst>
          </p:cNvPr>
          <p:cNvSpPr txBox="1"/>
          <p:nvPr/>
        </p:nvSpPr>
        <p:spPr>
          <a:xfrm>
            <a:off x="529175" y="246650"/>
            <a:ext cx="3704100" cy="723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-US" sz="3500" b="0" i="0" u="none" strike="noStrike" cap="none" dirty="0">
                <a:solidFill>
                  <a:schemeClr val="tx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OPERATIONS</a:t>
            </a:r>
            <a:endParaRPr sz="1400" b="0" i="0" u="none" strike="noStrike" cap="none" dirty="0">
              <a:solidFill>
                <a:schemeClr val="tx1"/>
              </a:solidFill>
              <a:sym typeface="Arial"/>
            </a:endParaRPr>
          </a:p>
        </p:txBody>
      </p:sp>
      <p:sp>
        <p:nvSpPr>
          <p:cNvPr id="20" name="Google Shape;280;p11">
            <a:extLst>
              <a:ext uri="{FF2B5EF4-FFF2-40B4-BE49-F238E27FC236}">
                <a16:creationId xmlns:a16="http://schemas.microsoft.com/office/drawing/2014/main" id="{306CE365-B4FB-4C59-A8C7-0DC513D2D28E}"/>
              </a:ext>
            </a:extLst>
          </p:cNvPr>
          <p:cNvSpPr txBox="1"/>
          <p:nvPr/>
        </p:nvSpPr>
        <p:spPr>
          <a:xfrm>
            <a:off x="529175" y="15800"/>
            <a:ext cx="323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accent1"/>
                </a:solidFill>
                <a:latin typeface="Barlow ExtraBold"/>
                <a:ea typeface="Barlow ExtraBold"/>
                <a:cs typeface="Barlow ExtraBold"/>
                <a:sym typeface="Barlow ExtraBold"/>
              </a:rPr>
              <a:t>DEPARTMENTS</a:t>
            </a:r>
            <a:endParaRPr sz="1800" b="0" i="0" u="none" strike="noStrike" cap="none" dirty="0">
              <a:solidFill>
                <a:schemeClr val="accent1"/>
              </a:solidFill>
              <a:latin typeface="Barlow ExtraBold"/>
              <a:ea typeface="Barlow ExtraBold"/>
              <a:cs typeface="Barlow ExtraBold"/>
              <a:sym typeface="Barlow ExtraBold"/>
            </a:endParaRPr>
          </a:p>
        </p:txBody>
      </p:sp>
      <p:cxnSp>
        <p:nvCxnSpPr>
          <p:cNvPr id="21" name="Google Shape;303;p12">
            <a:extLst>
              <a:ext uri="{FF2B5EF4-FFF2-40B4-BE49-F238E27FC236}">
                <a16:creationId xmlns:a16="http://schemas.microsoft.com/office/drawing/2014/main" id="{E8E888CC-62D5-4F9C-8C27-CFCB42EB1C02}"/>
              </a:ext>
            </a:extLst>
          </p:cNvPr>
          <p:cNvCxnSpPr/>
          <p:nvPr/>
        </p:nvCxnSpPr>
        <p:spPr>
          <a:xfrm rot="10800000">
            <a:off x="4523268" y="660151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" name="Google Shape;303;p12">
            <a:extLst>
              <a:ext uri="{FF2B5EF4-FFF2-40B4-BE49-F238E27FC236}">
                <a16:creationId xmlns:a16="http://schemas.microsoft.com/office/drawing/2014/main" id="{0042986B-5E93-4AD1-87A9-22E58E91FCA8}"/>
              </a:ext>
            </a:extLst>
          </p:cNvPr>
          <p:cNvCxnSpPr/>
          <p:nvPr/>
        </p:nvCxnSpPr>
        <p:spPr>
          <a:xfrm rot="10800000">
            <a:off x="4507769" y="1986311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303;p12">
            <a:extLst>
              <a:ext uri="{FF2B5EF4-FFF2-40B4-BE49-F238E27FC236}">
                <a16:creationId xmlns:a16="http://schemas.microsoft.com/office/drawing/2014/main" id="{DA57AA5A-B070-4804-83A3-C08422841CD5}"/>
              </a:ext>
            </a:extLst>
          </p:cNvPr>
          <p:cNvCxnSpPr/>
          <p:nvPr/>
        </p:nvCxnSpPr>
        <p:spPr>
          <a:xfrm rot="10800000">
            <a:off x="4523268" y="3092038"/>
            <a:ext cx="678600" cy="0"/>
          </a:xfrm>
          <a:prstGeom prst="straightConnector1">
            <a:avLst/>
          </a:prstGeom>
          <a:noFill/>
          <a:ln w="19050" cap="flat" cmpd="sng">
            <a:solidFill>
              <a:srgbClr val="FFCD5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3B035018-4729-431A-A2E7-21D750C8AB9D}"/>
              </a:ext>
            </a:extLst>
          </p:cNvPr>
          <p:cNvSpPr txBox="1"/>
          <p:nvPr/>
        </p:nvSpPr>
        <p:spPr>
          <a:xfrm>
            <a:off x="5959378" y="4792762"/>
            <a:ext cx="2871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Barlow Light" panose="00000400000000000000" pitchFamily="2" charset="0"/>
              </a:rPr>
              <a:t>Facilities Services (907) 474-7000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2B6A97B-F515-404D-AC0E-5F739485FCE4}"/>
              </a:ext>
            </a:extLst>
          </p:cNvPr>
          <p:cNvSpPr/>
          <p:nvPr/>
        </p:nvSpPr>
        <p:spPr>
          <a:xfrm>
            <a:off x="1506848" y="4290410"/>
            <a:ext cx="154401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/>
                </a:solidFill>
                <a:latin typeface="Barlow" panose="00000500000000000000" pitchFamily="2" charset="0"/>
              </a:rPr>
              <a:t>UAF photo by Todd Paris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Custom 10">
      <a:dk1>
        <a:srgbClr val="236192"/>
      </a:dk1>
      <a:lt1>
        <a:srgbClr val="FFFFFF"/>
      </a:lt1>
      <a:dk2>
        <a:srgbClr val="111C4E"/>
      </a:dk2>
      <a:lt2>
        <a:srgbClr val="FFFFFF"/>
      </a:lt2>
      <a:accent1>
        <a:srgbClr val="FFCD00"/>
      </a:accent1>
      <a:accent2>
        <a:srgbClr val="236192"/>
      </a:accent2>
      <a:accent3>
        <a:srgbClr val="65665D"/>
      </a:accent3>
      <a:accent4>
        <a:srgbClr val="F6DFA4"/>
      </a:accent4>
      <a:accent5>
        <a:srgbClr val="DF6A2E"/>
      </a:accent5>
      <a:accent6>
        <a:srgbClr val="87D1E6"/>
      </a:accent6>
      <a:hlink>
        <a:srgbClr val="FFCD00"/>
      </a:hlink>
      <a:folHlink>
        <a:srgbClr val="774D2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1095</Words>
  <Application>Microsoft Office PowerPoint</Application>
  <PresentationFormat>On-screen Show (16:9)</PresentationFormat>
  <Paragraphs>266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Barlow ExtraBold</vt:lpstr>
      <vt:lpstr>Barlow Black</vt:lpstr>
      <vt:lpstr>Barlow Medium</vt:lpstr>
      <vt:lpstr>Barlow</vt:lpstr>
      <vt:lpstr>Arial</vt:lpstr>
      <vt:lpstr>Barlow Light</vt:lpstr>
      <vt:lpstr>Barlow SemiBold</vt:lpstr>
      <vt:lpstr>Merriweather</vt:lpstr>
      <vt:lpstr>Simple Light</vt:lpstr>
      <vt:lpstr>PowerPoint Presentation</vt:lpstr>
      <vt:lpstr>PowerPoint Presentation</vt:lpstr>
      <vt:lpstr>ORGANIZATION</vt:lpstr>
      <vt:lpstr>PowerPoint Presentation</vt:lpstr>
      <vt:lpstr>FUN FACTS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ORDERS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Jazmyn Lindquist</dc:creator>
  <cp:lastModifiedBy>David L. Hooper</cp:lastModifiedBy>
  <cp:revision>142</cp:revision>
  <cp:lastPrinted>2025-09-16T20:23:10Z</cp:lastPrinted>
  <dcterms:modified xsi:type="dcterms:W3CDTF">2025-11-25T19:51:47Z</dcterms:modified>
</cp:coreProperties>
</file>