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82" r:id="rId19"/>
    <p:sldId id="276" r:id="rId20"/>
    <p:sldId id="277" r:id="rId21"/>
    <p:sldId id="278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44"/>
    <p:restoredTop sz="94686"/>
  </p:normalViewPr>
  <p:slideViewPr>
    <p:cSldViewPr snapToGrid="0" snapToObjects="1">
      <p:cViewPr varScale="1">
        <p:scale>
          <a:sx n="109" d="100"/>
          <a:sy n="109" d="100"/>
        </p:scale>
        <p:origin x="141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0B967-F925-9944-BB58-5F044066DFAC}" type="datetimeFigureOut">
              <a:rPr lang="en-US" smtClean="0"/>
              <a:t>1/17/2018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1CD63D-8FF8-CD4A-AB63-3E8AB6C2C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13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289282"/>
          </a:xfrm>
        </p:spPr>
        <p:txBody>
          <a:bodyPr/>
          <a:lstStyle>
            <a:lvl1pPr>
              <a:defRPr sz="7200" b="1" i="0" cap="all"/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419708"/>
            <a:ext cx="6400800" cy="840678"/>
          </a:xfrm>
        </p:spPr>
        <p:txBody>
          <a:bodyPr/>
          <a:lstStyle>
            <a:lvl1pPr marL="0" indent="0" algn="ctr">
              <a:buNone/>
              <a:defRPr b="1" i="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dirty="0" smtClean="0"/>
              <a:t>Divider slide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30365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49"/>
            <a:ext cx="3008313" cy="168460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1183268"/>
            <a:ext cx="5111750" cy="494289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957658"/>
            <a:ext cx="3008313" cy="41685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60761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bullet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2176272" y="850392"/>
            <a:ext cx="6510528" cy="1143000"/>
          </a:xfrm>
        </p:spPr>
        <p:txBody>
          <a:bodyPr>
            <a:normAutofit/>
          </a:bodyPr>
          <a:lstStyle>
            <a:lvl1pPr>
              <a:defRPr sz="3600" b="0"/>
            </a:lvl1pPr>
          </a:lstStyle>
          <a:p>
            <a:r>
              <a:rPr lang="en-US" dirty="0" smtClean="0"/>
              <a:t>Content slide title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 hasCustomPrompt="1"/>
          </p:nvPr>
        </p:nvSpPr>
        <p:spPr>
          <a:xfrm>
            <a:off x="457200" y="1993392"/>
            <a:ext cx="4038755" cy="4132456"/>
          </a:xfrm>
        </p:spPr>
        <p:txBody>
          <a:bodyPr/>
          <a:lstStyle/>
          <a:p>
            <a:pPr lvl="0"/>
            <a:r>
              <a:rPr lang="en-US" dirty="0" smtClean="0"/>
              <a:t>Text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1" hasCustomPrompt="1"/>
          </p:nvPr>
        </p:nvSpPr>
        <p:spPr>
          <a:xfrm>
            <a:off x="4648045" y="1993392"/>
            <a:ext cx="4038755" cy="4132456"/>
          </a:xfrm>
        </p:spPr>
        <p:txBody>
          <a:bodyPr/>
          <a:lstStyle/>
          <a:p>
            <a:pPr lvl="0"/>
            <a:r>
              <a:rPr lang="en-US" dirty="0" smtClean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36943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Graphic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987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5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6" r:id="rId3"/>
    <p:sldLayoutId id="2147483655" r:id="rId4"/>
    <p:sldLayoutId id="2147483654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 cap="all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23619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23619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23619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23619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23619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kstr.com/alaskafairbanksstore/hom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af.edu/bursar/for-students/payments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af.edu/files/bursar/students/Textbook-Loan_Advance-of-Funding-Form.pdf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1386" y="1823886"/>
            <a:ext cx="8777455" cy="29820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 smtClean="0"/>
              <a:t>HOW TO order textbooks </a:t>
            </a:r>
            <a:endParaRPr lang="en-US" sz="1800" dirty="0" smtClean="0"/>
          </a:p>
          <a:p>
            <a:pPr algn="ctr"/>
            <a:r>
              <a:rPr lang="en-US" sz="4400" dirty="0" smtClean="0"/>
              <a:t>From the</a:t>
            </a:r>
          </a:p>
          <a:p>
            <a:pPr algn="ctr"/>
            <a:r>
              <a:rPr lang="en-US" sz="4400" dirty="0" smtClean="0"/>
              <a:t>UAF bookstore website</a:t>
            </a:r>
          </a:p>
          <a:p>
            <a:pPr algn="ctr"/>
            <a:endParaRPr lang="en-US" sz="2000" dirty="0"/>
          </a:p>
          <a:p>
            <a:pPr algn="ctr"/>
            <a:r>
              <a:rPr lang="en-US" sz="1800" dirty="0">
                <a:solidFill>
                  <a:schemeClr val="bg1"/>
                </a:solidFill>
                <a:hlinkClick r:id="rId2"/>
              </a:rPr>
              <a:t>https://</a:t>
            </a:r>
            <a:r>
              <a:rPr lang="en-US" sz="1800" dirty="0" smtClean="0">
                <a:solidFill>
                  <a:schemeClr val="bg1"/>
                </a:solidFill>
                <a:hlinkClick r:id="rId2"/>
              </a:rPr>
              <a:t>www.bkstr.com/alaskafairbanksstore/home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3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2891"/>
            <a:ext cx="9143999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Delivery method: store pickup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48" y="2090439"/>
            <a:ext cx="5749349" cy="29637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949597" y="2009869"/>
            <a:ext cx="3080103" cy="305122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  <a:defRPr/>
            </a:pPr>
            <a:r>
              <a:rPr lang="en-US" dirty="0" smtClean="0"/>
              <a:t>The only option for in-store pickup is the UAF Bookstore on the Fairbanks Campus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79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2891"/>
            <a:ext cx="9143999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Delivery method: ship (step 1)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00" y="1168400"/>
            <a:ext cx="4978400" cy="4849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27948" y="1168400"/>
            <a:ext cx="3647152" cy="395649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  <a:defRPr/>
            </a:pPr>
            <a:r>
              <a:rPr lang="en-US" dirty="0" smtClean="0"/>
              <a:t>Student completes required fields</a:t>
            </a:r>
            <a:endParaRPr lang="en-US" dirty="0"/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 smtClean="0"/>
          </a:p>
          <a:p>
            <a:pPr defTabSz="914400">
              <a:spcBef>
                <a:spcPts val="0"/>
              </a:spcBef>
              <a:defRPr/>
            </a:pPr>
            <a:r>
              <a:rPr lang="en-US" dirty="0" smtClean="0"/>
              <a:t>If the student has a Follett account, this information will pre-populate</a:t>
            </a:r>
          </a:p>
        </p:txBody>
      </p:sp>
    </p:spTree>
    <p:extLst>
      <p:ext uri="{BB962C8B-B14F-4D97-AF65-F5344CB8AC3E}">
        <p14:creationId xmlns:p14="http://schemas.microsoft.com/office/powerpoint/2010/main" val="8936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2891"/>
            <a:ext cx="9143999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Delivery method: ship (step 2)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03" y="1322125"/>
            <a:ext cx="5646534" cy="44407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88901" y="1168400"/>
            <a:ext cx="3282802" cy="399762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  <a:defRPr/>
            </a:pPr>
            <a:r>
              <a:rPr lang="en-US" dirty="0" smtClean="0"/>
              <a:t>Students select how quickly they need books shipped </a:t>
            </a:r>
          </a:p>
          <a:p>
            <a:pPr defTabSz="914400">
              <a:spcBef>
                <a:spcPts val="0"/>
              </a:spcBef>
              <a:defRPr/>
            </a:pPr>
            <a:endParaRPr lang="en-US" dirty="0" smtClean="0"/>
          </a:p>
          <a:p>
            <a:pPr defTabSz="914400">
              <a:spcBef>
                <a:spcPts val="0"/>
              </a:spcBef>
              <a:defRPr/>
            </a:pPr>
            <a:r>
              <a:rPr lang="en-US" dirty="0" smtClean="0"/>
              <a:t>Follett ships via USPS &amp; can ship to a “General Delivery” address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52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2891"/>
            <a:ext cx="9143999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Delivery method: ship (step 3)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29" y="1157026"/>
            <a:ext cx="4756669" cy="521178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0" y="1752600"/>
            <a:ext cx="4165600" cy="28321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  <a:defRPr/>
            </a:pPr>
            <a:r>
              <a:rPr lang="en-US" sz="2800" dirty="0" smtClean="0"/>
              <a:t>“Contact Information” section must be completed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833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2891"/>
            <a:ext cx="9143999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Select payment option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2126"/>
            <a:ext cx="6002338" cy="4031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002338" y="1322127"/>
            <a:ext cx="3141661" cy="479927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0"/>
              </a:spcBef>
              <a:buFontTx/>
              <a:buNone/>
              <a:defRPr/>
            </a:pPr>
            <a:r>
              <a:rPr lang="en-US" dirty="0" smtClean="0"/>
              <a:t>Student selects form of payment:</a:t>
            </a:r>
            <a:br>
              <a:rPr lang="en-US" dirty="0" smtClean="0"/>
            </a:br>
            <a:endParaRPr lang="en-US" dirty="0" smtClean="0"/>
          </a:p>
          <a:p>
            <a:pPr defTabSz="914400">
              <a:spcBef>
                <a:spcPts val="0"/>
              </a:spcBef>
              <a:defRPr/>
            </a:pPr>
            <a:r>
              <a:rPr lang="en-US" dirty="0" smtClean="0"/>
              <a:t>Alternative </a:t>
            </a:r>
            <a:r>
              <a:rPr lang="en-US" dirty="0"/>
              <a:t>f</a:t>
            </a:r>
            <a:r>
              <a:rPr lang="en-US" dirty="0" smtClean="0"/>
              <a:t>orms of payment 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dirty="0" smtClean="0"/>
          </a:p>
          <a:p>
            <a:pPr marL="0" indent="0" algn="ctr" defTabSz="914400">
              <a:spcBef>
                <a:spcPts val="0"/>
              </a:spcBef>
              <a:buFont typeface="Arial"/>
              <a:buNone/>
              <a:defRPr/>
            </a:pPr>
            <a:r>
              <a:rPr lang="en-US" dirty="0" smtClean="0"/>
              <a:t>(or)</a:t>
            </a:r>
          </a:p>
          <a:p>
            <a:pPr defTabSz="914400">
              <a:spcBef>
                <a:spcPts val="0"/>
              </a:spcBef>
              <a:buFontTx/>
              <a:buChar char="-"/>
              <a:defRPr/>
            </a:pPr>
            <a:endParaRPr lang="en-US" dirty="0" smtClean="0"/>
          </a:p>
          <a:p>
            <a:pPr defTabSz="914400">
              <a:spcBef>
                <a:spcPts val="0"/>
              </a:spcBef>
              <a:defRPr/>
            </a:pPr>
            <a:r>
              <a:rPr lang="en-US" dirty="0" smtClean="0"/>
              <a:t>Credit card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dirty="0" smtClean="0"/>
              <a:t>American Express</a:t>
            </a:r>
          </a:p>
          <a:p>
            <a:pPr lvl="1" defTabSz="914400">
              <a:spcBef>
                <a:spcPts val="0"/>
              </a:spcBef>
              <a:defRPr/>
            </a:pPr>
            <a:r>
              <a:rPr lang="en-US" dirty="0" smtClean="0"/>
              <a:t>Discover</a:t>
            </a:r>
            <a:endParaRPr lang="en-US" dirty="0"/>
          </a:p>
          <a:p>
            <a:pPr lvl="1" defTabSz="914400">
              <a:spcBef>
                <a:spcPts val="0"/>
              </a:spcBef>
              <a:defRPr/>
            </a:pPr>
            <a:r>
              <a:rPr lang="en-US" dirty="0" err="1" smtClean="0"/>
              <a:t>Mastercard</a:t>
            </a:r>
            <a:endParaRPr lang="en-US" dirty="0"/>
          </a:p>
          <a:p>
            <a:pPr lvl="1" defTabSz="914400">
              <a:spcBef>
                <a:spcPts val="0"/>
              </a:spcBef>
              <a:defRPr/>
            </a:pPr>
            <a:r>
              <a:rPr lang="en-US" dirty="0" smtClean="0"/>
              <a:t>Visa</a:t>
            </a:r>
          </a:p>
        </p:txBody>
      </p:sp>
      <p:sp>
        <p:nvSpPr>
          <p:cNvPr id="5" name="Right Arrow 4"/>
          <p:cNvSpPr/>
          <p:nvPr/>
        </p:nvSpPr>
        <p:spPr>
          <a:xfrm rot="11031229">
            <a:off x="2782157" y="2591750"/>
            <a:ext cx="3035030" cy="154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0800000">
            <a:off x="2843452" y="4007993"/>
            <a:ext cx="3217104" cy="155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2891"/>
            <a:ext cx="9143999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Select payment</a:t>
            </a:r>
          </a:p>
          <a:p>
            <a:r>
              <a:rPr lang="en-US" sz="3600" dirty="0" smtClean="0"/>
              <a:t>charge to </a:t>
            </a:r>
            <a:r>
              <a:rPr lang="en-US" sz="3600" dirty="0" err="1" smtClean="0"/>
              <a:t>ua</a:t>
            </a:r>
            <a:r>
              <a:rPr lang="en-US" sz="3600" dirty="0" smtClean="0"/>
              <a:t> student account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1" y="1564352"/>
            <a:ext cx="5872290" cy="38966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981701" y="1663701"/>
            <a:ext cx="3162299" cy="48387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  <a:defRPr/>
            </a:pPr>
            <a:r>
              <a:rPr lang="en-US" sz="2800" dirty="0" smtClean="0"/>
              <a:t>Via dropdown menu, student selects “Charge to UA Student Account”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 smtClean="0"/>
          </a:p>
          <a:p>
            <a:pPr defTabSz="914400">
              <a:spcBef>
                <a:spcPts val="0"/>
              </a:spcBef>
              <a:defRPr/>
            </a:pPr>
            <a:r>
              <a:rPr lang="en-US" sz="2800" dirty="0" smtClean="0"/>
              <a:t>Agency Books, Bear Bucks, or Gift Card are other options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 smtClean="0"/>
          </a:p>
          <a:p>
            <a:pPr defTabSz="914400">
              <a:spcBef>
                <a:spcPts val="0"/>
              </a:spcBef>
              <a:defRPr/>
            </a:pPr>
            <a:r>
              <a:rPr lang="en-US" sz="2800" dirty="0" smtClean="0"/>
              <a:t>Multiple forms of payment are acceptable</a:t>
            </a:r>
          </a:p>
          <a:p>
            <a:pPr marL="0" indent="0" algn="ctr" defTabSz="914400">
              <a:spcBef>
                <a:spcPts val="0"/>
              </a:spcBef>
              <a:buFontTx/>
              <a:buNone/>
              <a:defRPr/>
            </a:pPr>
            <a:endParaRPr lang="en-US" b="1" dirty="0" smtClean="0"/>
          </a:p>
          <a:p>
            <a:pPr marL="0" indent="0" defTabSz="914400">
              <a:spcBef>
                <a:spcPts val="0"/>
              </a:spcBef>
              <a:buFontTx/>
              <a:buNone/>
              <a:defRPr/>
            </a:pP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719027" y="4605375"/>
            <a:ext cx="2343150" cy="3032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8367135">
            <a:off x="3132332" y="3930167"/>
            <a:ext cx="1500188" cy="433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5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2891"/>
            <a:ext cx="9143999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Select payment</a:t>
            </a:r>
          </a:p>
          <a:p>
            <a:r>
              <a:rPr lang="en-US" sz="3600" dirty="0" smtClean="0"/>
              <a:t>charge to </a:t>
            </a:r>
            <a:r>
              <a:rPr lang="en-US" sz="3600" dirty="0" err="1" smtClean="0"/>
              <a:t>ua</a:t>
            </a:r>
            <a:r>
              <a:rPr lang="en-US" sz="3600" dirty="0" smtClean="0"/>
              <a:t> student account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652" y="1662227"/>
            <a:ext cx="4798939" cy="45364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0" y="1662227"/>
            <a:ext cx="4241800" cy="370987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  <a:defRPr/>
            </a:pPr>
            <a:r>
              <a:rPr lang="en-US" sz="3000" dirty="0" smtClean="0"/>
              <a:t>Enter UA ID number to accept </a:t>
            </a:r>
            <a:r>
              <a:rPr lang="en-US" sz="3000" u="sng" dirty="0" smtClean="0"/>
              <a:t>UAF’s Terms &amp; Conditions</a:t>
            </a:r>
            <a:r>
              <a:rPr lang="en-US" sz="3000" dirty="0" smtClean="0"/>
              <a:t> for charges to account</a:t>
            </a:r>
            <a:br>
              <a:rPr lang="en-US" sz="3000" dirty="0" smtClean="0"/>
            </a:br>
            <a:endParaRPr lang="en-US" sz="1300" dirty="0" smtClean="0"/>
          </a:p>
          <a:p>
            <a:pPr defTabSz="914400">
              <a:spcBef>
                <a:spcPts val="0"/>
              </a:spcBef>
              <a:defRPr/>
            </a:pPr>
            <a:r>
              <a:rPr lang="en-US" sz="3000" dirty="0" smtClean="0"/>
              <a:t>Students are responsible for all account charges</a:t>
            </a:r>
          </a:p>
          <a:p>
            <a:pPr defTabSz="914400">
              <a:spcBef>
                <a:spcPts val="0"/>
              </a:spcBef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91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2891"/>
            <a:ext cx="9143999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Student responsibility</a:t>
            </a:r>
          </a:p>
          <a:p>
            <a:r>
              <a:rPr lang="en-US" dirty="0" smtClean="0"/>
              <a:t>UAF Terms &amp; Conditions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8" y="1741681"/>
            <a:ext cx="6007580" cy="33671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165406" y="1863147"/>
            <a:ext cx="2978593" cy="349058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  <a:defRPr/>
            </a:pPr>
            <a:r>
              <a:rPr lang="en-US" sz="3000" dirty="0" smtClean="0"/>
              <a:t>Terms &amp; Conditions open in new window for acceptance</a:t>
            </a:r>
            <a:br>
              <a:rPr lang="en-US" sz="3000" dirty="0" smtClean="0"/>
            </a:br>
            <a:endParaRPr lang="en-US" sz="3000" dirty="0" smtClean="0"/>
          </a:p>
          <a:p>
            <a:pPr defTabSz="914400">
              <a:spcBef>
                <a:spcPts val="0"/>
              </a:spcBef>
              <a:defRPr/>
            </a:pPr>
            <a:r>
              <a:rPr lang="en-US" sz="3000" dirty="0" smtClean="0"/>
              <a:t>Students must pay account charges</a:t>
            </a:r>
          </a:p>
          <a:p>
            <a:pPr marL="0" indent="0" defTabSz="914400">
              <a:spcBef>
                <a:spcPts val="0"/>
              </a:spcBef>
              <a:buFontTx/>
              <a:buNone/>
              <a:defRPr/>
            </a:pP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2641599" y="5353735"/>
            <a:ext cx="63535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hlinkClick r:id="rId3"/>
              </a:rPr>
              <a:t>http://www.uaf.edu/bursar/for-students/payments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8067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2891"/>
            <a:ext cx="9143999" cy="78120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 smtClean="0"/>
              <a:t>Charge to UA Student Account</a:t>
            </a:r>
            <a:endParaRPr lang="en-US" sz="4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3700" y="1322127"/>
            <a:ext cx="8750299" cy="37070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0"/>
              </a:spcBef>
              <a:buFontTx/>
              <a:buNone/>
              <a:defRPr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65100" y="1220526"/>
            <a:ext cx="8864600" cy="52014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/>
                </a:solidFill>
              </a:rPr>
              <a:t>Charging to a student account via the Bookstore website is new, allowing for a small loan at the point of textbook/materials purchase</a:t>
            </a:r>
            <a:br>
              <a:rPr lang="en-US" sz="2800" dirty="0" smtClean="0">
                <a:solidFill>
                  <a:schemeClr val="accent1"/>
                </a:solidFill>
              </a:rPr>
            </a:br>
            <a:endParaRPr lang="en-US" sz="1200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/>
                </a:solidFill>
              </a:rPr>
              <a:t>If a student has a request for advance funding (outside of where books are purchased), an </a:t>
            </a:r>
            <a:r>
              <a:rPr lang="en-US" sz="2800" dirty="0" smtClean="0">
                <a:solidFill>
                  <a:schemeClr val="accent1"/>
                </a:solidFill>
                <a:hlinkClick r:id="rId2"/>
              </a:rPr>
              <a:t>Advance of Funding</a:t>
            </a:r>
            <a:r>
              <a:rPr lang="en-US" sz="2800" dirty="0" smtClean="0">
                <a:solidFill>
                  <a:schemeClr val="accent1"/>
                </a:solidFill>
              </a:rPr>
              <a:t> form can be completed at any time &amp; used for any educational purpose</a:t>
            </a:r>
            <a:br>
              <a:rPr lang="en-US" sz="2800" dirty="0" smtClean="0">
                <a:solidFill>
                  <a:schemeClr val="accent1"/>
                </a:solidFill>
              </a:rPr>
            </a:br>
            <a:endParaRPr lang="en-US" sz="1200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accent1"/>
                </a:solidFill>
              </a:rPr>
              <a:t>Advance of Funding requests prior to a textbook purchase will preload funds in the student account &amp; show as available Bear Bucks funds in the Bookstore website Cart, upon Checkout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2891"/>
            <a:ext cx="9143999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 smtClean="0"/>
              <a:t>Charge to UA Student account</a:t>
            </a:r>
            <a:r>
              <a:rPr lang="en-US" dirty="0" smtClean="0"/>
              <a:t>:</a:t>
            </a:r>
          </a:p>
          <a:p>
            <a:r>
              <a:rPr lang="en-US" sz="3200" dirty="0" smtClean="0"/>
              <a:t>Review &amp; order - purchase</a:t>
            </a:r>
            <a:endParaRPr lang="en-US" sz="3200" dirty="0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1" y="1520520"/>
            <a:ext cx="5412711" cy="50067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30151" y="1699150"/>
            <a:ext cx="2829736" cy="422331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  <a:defRPr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66242" y="1863148"/>
            <a:ext cx="3179358" cy="3124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  <a:defRPr/>
            </a:pPr>
            <a:r>
              <a:rPr lang="en-US" sz="2800" dirty="0" smtClean="0"/>
              <a:t>Review for accuracy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sz="2800" dirty="0" smtClean="0"/>
          </a:p>
          <a:p>
            <a:pPr defTabSz="914400">
              <a:spcBef>
                <a:spcPts val="0"/>
              </a:spcBef>
              <a:defRPr/>
            </a:pPr>
            <a:r>
              <a:rPr lang="en-US" sz="2800" dirty="0" smtClean="0"/>
              <a:t>Click “Place Order” to purchase books</a:t>
            </a:r>
          </a:p>
          <a:p>
            <a:pPr marL="0" indent="0" defTabSz="914400">
              <a:spcBef>
                <a:spcPts val="0"/>
              </a:spcBef>
              <a:buFontTx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8170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0897"/>
            <a:ext cx="9144000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Select Course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6" y="1596579"/>
            <a:ext cx="3140075" cy="35361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993357" y="1596579"/>
            <a:ext cx="4872037" cy="456292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Via the UAF Follett website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Student selects “Books” from top menu, taking them to a screen to select applicable course(s)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Via </a:t>
            </a:r>
            <a:r>
              <a:rPr lang="en-US" b="1" dirty="0" err="1" smtClean="0"/>
              <a:t>UAOnline</a:t>
            </a:r>
            <a:endParaRPr lang="en-US" b="1" dirty="0"/>
          </a:p>
          <a:p>
            <a:pPr>
              <a:spcBef>
                <a:spcPts val="0"/>
              </a:spcBef>
            </a:pPr>
            <a:r>
              <a:rPr lang="en-US" dirty="0"/>
              <a:t>Student using </a:t>
            </a:r>
            <a:r>
              <a:rPr lang="en-US" dirty="0" err="1"/>
              <a:t>UAOnline</a:t>
            </a:r>
            <a:r>
              <a:rPr lang="en-US" dirty="0"/>
              <a:t> will have </a:t>
            </a:r>
            <a:r>
              <a:rPr lang="en-US" dirty="0" smtClean="0"/>
              <a:t>courses pre-populated after using the “Get Books” button during registration &amp; will </a:t>
            </a:r>
            <a:r>
              <a:rPr lang="en-US" dirty="0"/>
              <a:t>start at the next step</a:t>
            </a:r>
          </a:p>
          <a:p>
            <a:pPr marL="0" indent="0" defTabSz="914400">
              <a:spcBef>
                <a:spcPts val="0"/>
              </a:spcBef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83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" y="272891"/>
            <a:ext cx="9143999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 smtClean="0"/>
              <a:t>Charge to UA Student account:</a:t>
            </a:r>
          </a:p>
          <a:p>
            <a:r>
              <a:rPr lang="en-US" sz="3200" dirty="0" smtClean="0"/>
              <a:t>Review &amp; order - rentals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805" y="1704898"/>
            <a:ext cx="4544692" cy="49085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" y="1708588"/>
            <a:ext cx="4203699" cy="350136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  <a:defRPr/>
            </a:pPr>
            <a:r>
              <a:rPr lang="en-US" dirty="0" smtClean="0"/>
              <a:t>If order includes a Rental, student must provide a credit card number; card will </a:t>
            </a:r>
            <a:r>
              <a:rPr lang="en-US" u="sng" dirty="0" smtClean="0"/>
              <a:t>not be charged unless books are not returned</a:t>
            </a:r>
          </a:p>
          <a:p>
            <a:pPr marL="0" indent="0" defTabSz="914400">
              <a:spcBef>
                <a:spcPts val="0"/>
              </a:spcBef>
              <a:buNone/>
              <a:defRPr/>
            </a:pPr>
            <a:endParaRPr lang="en-US" u="sng" dirty="0" smtClean="0"/>
          </a:p>
          <a:p>
            <a:pPr defTabSz="914400">
              <a:spcBef>
                <a:spcPts val="0"/>
              </a:spcBef>
              <a:defRPr/>
            </a:pPr>
            <a:r>
              <a:rPr lang="en-US" dirty="0" smtClean="0"/>
              <a:t>Rental amount is charged to UA account</a:t>
            </a:r>
          </a:p>
          <a:p>
            <a:pPr marL="0" indent="0" defTabSz="914400">
              <a:spcBef>
                <a:spcPts val="0"/>
              </a:spcBef>
              <a:buFontTx/>
              <a:buNone/>
              <a:defRPr/>
            </a:pPr>
            <a:endParaRPr lang="en-US" dirty="0" smtClean="0"/>
          </a:p>
        </p:txBody>
      </p:sp>
      <p:sp>
        <p:nvSpPr>
          <p:cNvPr id="5" name="Oval 4"/>
          <p:cNvSpPr/>
          <p:nvPr/>
        </p:nvSpPr>
        <p:spPr>
          <a:xfrm>
            <a:off x="4203700" y="2989226"/>
            <a:ext cx="1346200" cy="3032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6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" y="272891"/>
            <a:ext cx="9143999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Order confirmation</a:t>
            </a: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" t="1245" r="13295" b="-1245"/>
          <a:stretch/>
        </p:blipFill>
        <p:spPr>
          <a:xfrm>
            <a:off x="1520729" y="1046557"/>
            <a:ext cx="5908771" cy="15188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" y="2711473"/>
            <a:ext cx="9167861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Students receive a confirmation number (on screen), followed by email confirmation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For charges to student </a:t>
            </a:r>
            <a:r>
              <a:rPr lang="en-US" sz="2800" dirty="0">
                <a:solidFill>
                  <a:schemeClr val="tx2"/>
                </a:solidFill>
              </a:rPr>
              <a:t>a</a:t>
            </a:r>
            <a:r>
              <a:rPr lang="en-US" sz="2800" dirty="0" smtClean="0">
                <a:solidFill>
                  <a:schemeClr val="tx2"/>
                </a:solidFill>
              </a:rPr>
              <a:t>ccounts, the Bookstore holds the order in suspense until the Bursar’s Office applies charges (via Bear Bucks)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Charges over $300 require validation of aid or CRCD assumption of liability (CRCD students only)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2"/>
                </a:solidFill>
              </a:rPr>
              <a:t>Once charges are applied, the Bursar notifies the Bookstore to complete the order/ship textbooks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5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" y="272891"/>
            <a:ext cx="9143999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Questions?</a:t>
            </a:r>
          </a:p>
        </p:txBody>
      </p:sp>
      <p:sp>
        <p:nvSpPr>
          <p:cNvPr id="6" name="Rectangle 5"/>
          <p:cNvSpPr/>
          <p:nvPr/>
        </p:nvSpPr>
        <p:spPr>
          <a:xfrm>
            <a:off x="143600" y="1042244"/>
            <a:ext cx="889490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tx2"/>
                </a:solidFill>
              </a:rPr>
              <a:t>Charges to UA Account:</a:t>
            </a:r>
          </a:p>
          <a:p>
            <a:pPr lvl="1"/>
            <a:r>
              <a:rPr lang="en-US" sz="2600" dirty="0">
                <a:solidFill>
                  <a:schemeClr val="tx2"/>
                </a:solidFill>
              </a:rPr>
              <a:t>UAF Bursar’s Office</a:t>
            </a:r>
          </a:p>
          <a:p>
            <a:pPr lvl="1"/>
            <a:r>
              <a:rPr lang="en-US" sz="2600" dirty="0">
                <a:solidFill>
                  <a:schemeClr val="tx2"/>
                </a:solidFill>
              </a:rPr>
              <a:t>907.474.7384 (voice), </a:t>
            </a:r>
            <a:r>
              <a:rPr lang="en-US" sz="2600" u="sng" dirty="0">
                <a:solidFill>
                  <a:schemeClr val="tx2"/>
                </a:solidFill>
              </a:rPr>
              <a:t>uaf-bursar@alaska.edu</a:t>
            </a:r>
            <a:r>
              <a:rPr lang="en-US" sz="2600" dirty="0">
                <a:solidFill>
                  <a:schemeClr val="tx2"/>
                </a:solidFill>
              </a:rPr>
              <a:t> (email</a:t>
            </a:r>
            <a:r>
              <a:rPr lang="en-US" sz="2600" dirty="0" smtClean="0">
                <a:solidFill>
                  <a:schemeClr val="tx2"/>
                </a:solidFill>
              </a:rPr>
              <a:t>)</a:t>
            </a:r>
          </a:p>
          <a:p>
            <a:pPr lvl="1"/>
            <a:endParaRPr lang="en-US" sz="1000" dirty="0">
              <a:solidFill>
                <a:schemeClr val="tx2"/>
              </a:solidFill>
            </a:endParaRPr>
          </a:p>
          <a:p>
            <a:r>
              <a:rPr lang="en-US" sz="2600" dirty="0">
                <a:solidFill>
                  <a:schemeClr val="tx2"/>
                </a:solidFill>
              </a:rPr>
              <a:t>CRCD student </a:t>
            </a:r>
            <a:r>
              <a:rPr lang="en-US" sz="2600" dirty="0" smtClean="0">
                <a:solidFill>
                  <a:schemeClr val="tx2"/>
                </a:solidFill>
              </a:rPr>
              <a:t>eligibility/validation of aid:</a:t>
            </a:r>
            <a:endParaRPr lang="en-US" sz="2600" dirty="0">
              <a:solidFill>
                <a:schemeClr val="tx2"/>
              </a:solidFill>
            </a:endParaRPr>
          </a:p>
          <a:p>
            <a:pPr lvl="1"/>
            <a:r>
              <a:rPr lang="en-US" sz="2600" dirty="0">
                <a:solidFill>
                  <a:schemeClr val="tx2"/>
                </a:solidFill>
              </a:rPr>
              <a:t>Carrie Aronson, Bookstore Rural Student Coordinator</a:t>
            </a:r>
          </a:p>
          <a:p>
            <a:pPr lvl="1"/>
            <a:r>
              <a:rPr lang="en-US" sz="2600" dirty="0" smtClean="0">
                <a:solidFill>
                  <a:schemeClr val="tx2"/>
                </a:solidFill>
              </a:rPr>
              <a:t>907.474.7711 </a:t>
            </a:r>
            <a:r>
              <a:rPr lang="en-US" sz="2600" dirty="0">
                <a:solidFill>
                  <a:schemeClr val="tx2"/>
                </a:solidFill>
              </a:rPr>
              <a:t>(voice), </a:t>
            </a:r>
            <a:r>
              <a:rPr lang="en-US" sz="2600" u="sng" dirty="0" smtClean="0">
                <a:solidFill>
                  <a:schemeClr val="tx2"/>
                </a:solidFill>
              </a:rPr>
              <a:t>cmaronson@alaska.edu</a:t>
            </a:r>
            <a:r>
              <a:rPr lang="en-US" sz="2600" dirty="0" smtClean="0">
                <a:solidFill>
                  <a:schemeClr val="tx2"/>
                </a:solidFill>
              </a:rPr>
              <a:t> </a:t>
            </a:r>
            <a:r>
              <a:rPr lang="en-US" sz="2600" dirty="0">
                <a:solidFill>
                  <a:schemeClr val="tx2"/>
                </a:solidFill>
              </a:rPr>
              <a:t>(email</a:t>
            </a:r>
            <a:r>
              <a:rPr lang="en-US" sz="2600" dirty="0" smtClean="0">
                <a:solidFill>
                  <a:schemeClr val="tx2"/>
                </a:solidFill>
              </a:rPr>
              <a:t>)</a:t>
            </a:r>
          </a:p>
          <a:p>
            <a:pPr lvl="1"/>
            <a:endParaRPr lang="en-US" sz="1000" dirty="0">
              <a:solidFill>
                <a:schemeClr val="tx2"/>
              </a:solidFill>
            </a:endParaRPr>
          </a:p>
          <a:p>
            <a:r>
              <a:rPr lang="en-US" sz="2600" dirty="0">
                <a:solidFill>
                  <a:schemeClr val="tx2"/>
                </a:solidFill>
              </a:rPr>
              <a:t>Website functionality:</a:t>
            </a:r>
          </a:p>
          <a:p>
            <a:pPr lvl="1"/>
            <a:r>
              <a:rPr lang="en-US" sz="2600" dirty="0">
                <a:solidFill>
                  <a:schemeClr val="tx2"/>
                </a:solidFill>
              </a:rPr>
              <a:t>Jesse Biggs, Bookstore Manager</a:t>
            </a:r>
          </a:p>
          <a:p>
            <a:pPr lvl="1"/>
            <a:r>
              <a:rPr lang="en-US" sz="2600" dirty="0">
                <a:solidFill>
                  <a:schemeClr val="tx2"/>
                </a:solidFill>
              </a:rPr>
              <a:t>907.474.7348 (voice), </a:t>
            </a:r>
            <a:r>
              <a:rPr lang="en-US" sz="2600" u="sng" dirty="0">
                <a:solidFill>
                  <a:schemeClr val="tx2"/>
                </a:solidFill>
              </a:rPr>
              <a:t>1191mgr@follett.com</a:t>
            </a:r>
            <a:r>
              <a:rPr lang="en-US" sz="2600" dirty="0">
                <a:solidFill>
                  <a:schemeClr val="tx2"/>
                </a:solidFill>
              </a:rPr>
              <a:t> (email)</a:t>
            </a:r>
          </a:p>
          <a:p>
            <a:pPr lvl="1"/>
            <a:endParaRPr lang="en-US" sz="2600" dirty="0"/>
          </a:p>
          <a:p>
            <a:pPr lvl="1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853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3269"/>
            <a:ext cx="9144000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Verify books/course materials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2" y="1322504"/>
            <a:ext cx="5327873" cy="41130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605684" y="1322505"/>
            <a:ext cx="3538315" cy="468433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/>
              <a:t>Required &amp; recommended books are shown for rent &amp; purchase 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/>
              <a:t>S</a:t>
            </a:r>
            <a:r>
              <a:rPr lang="en-US" dirty="0" smtClean="0"/>
              <a:t>tudent selects books &amp; clicks “Add to Cart”</a:t>
            </a:r>
            <a:br>
              <a:rPr lang="en-US" dirty="0" smtClean="0"/>
            </a:b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For more books, the student clicks “Select another course” to continue searching for books </a:t>
            </a:r>
          </a:p>
          <a:p>
            <a:pPr marL="0" indent="0" defTabSz="914400">
              <a:spcBef>
                <a:spcPts val="0"/>
              </a:spcBef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1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6446"/>
            <a:ext cx="9144000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Note on rent vs. </a:t>
            </a:r>
            <a:r>
              <a:rPr lang="en-US" dirty="0" smtClean="0"/>
              <a:t>buy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0" y="1325681"/>
            <a:ext cx="9144000" cy="406609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For book Rentals, it is Follett policy that a credit card be provided in the event the rental is not returned by the deadline date; there </a:t>
            </a:r>
            <a:r>
              <a:rPr lang="en-US" sz="2800" dirty="0"/>
              <a:t>is no alternative to this </a:t>
            </a:r>
            <a:r>
              <a:rPr lang="en-US" sz="2800" dirty="0" smtClean="0"/>
              <a:t>requirement</a:t>
            </a:r>
          </a:p>
          <a:p>
            <a:r>
              <a:rPr lang="en-US" sz="2800" dirty="0" smtClean="0"/>
              <a:t>Students receive multiple emails reminding them of the deadline PRIOR to charge of the credit card</a:t>
            </a:r>
          </a:p>
          <a:p>
            <a:r>
              <a:rPr lang="en-US" sz="2800" dirty="0" smtClean="0"/>
              <a:t>The card will not be charged unless rented materials are not returned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83781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" y="272891"/>
            <a:ext cx="9144000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Verify Cart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0" y="952500"/>
            <a:ext cx="5612566" cy="3961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612567" y="952500"/>
            <a:ext cx="3531433" cy="464162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500" dirty="0"/>
              <a:t>G</a:t>
            </a:r>
            <a:r>
              <a:rPr lang="en-US" sz="2500" dirty="0" smtClean="0"/>
              <a:t>o to “Cart” to view books selected for rent or purchase</a:t>
            </a:r>
          </a:p>
          <a:p>
            <a:pPr marL="0" indent="0">
              <a:spcBef>
                <a:spcPts val="0"/>
              </a:spcBef>
              <a:buNone/>
            </a:pPr>
            <a:endParaRPr lang="en-US" sz="2500" dirty="0" smtClean="0"/>
          </a:p>
          <a:p>
            <a:pPr>
              <a:spcBef>
                <a:spcPts val="0"/>
              </a:spcBef>
            </a:pPr>
            <a:r>
              <a:rPr lang="en-US" sz="2500" dirty="0" smtClean="0"/>
              <a:t>Students have the option to replace textbook condition if the one requested is not available or cancel the order</a:t>
            </a:r>
          </a:p>
          <a:p>
            <a:pPr marL="0" indent="0">
              <a:spcBef>
                <a:spcPts val="0"/>
              </a:spcBef>
              <a:buNone/>
            </a:pPr>
            <a:endParaRPr lang="en-US" sz="2500" dirty="0" smtClean="0"/>
          </a:p>
          <a:p>
            <a:pPr>
              <a:spcBef>
                <a:spcPts val="0"/>
              </a:spcBef>
            </a:pPr>
            <a:r>
              <a:rPr lang="en-US" sz="2500" dirty="0" smtClean="0"/>
              <a:t>Click “Checkout” to start the checkout process</a:t>
            </a:r>
            <a:endParaRPr lang="en-US" sz="2500" dirty="0"/>
          </a:p>
        </p:txBody>
      </p:sp>
      <p:sp>
        <p:nvSpPr>
          <p:cNvPr id="6" name="Right Arrow 5"/>
          <p:cNvSpPr/>
          <p:nvPr/>
        </p:nvSpPr>
        <p:spPr>
          <a:xfrm rot="9853170">
            <a:off x="1295405" y="3436272"/>
            <a:ext cx="4752990" cy="96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727531" y="4563813"/>
            <a:ext cx="908105" cy="292613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2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2892"/>
            <a:ext cx="9144000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Checkout Process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94" y="1991894"/>
            <a:ext cx="5374949" cy="22245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578770" y="1117600"/>
            <a:ext cx="3463629" cy="544830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  <a:defRPr/>
            </a:pPr>
            <a:r>
              <a:rPr lang="en-US" sz="4500" dirty="0" smtClean="0"/>
              <a:t>For Checkout, the student logs into an existing account, creates a new account, or continues as a guest</a:t>
            </a:r>
          </a:p>
          <a:p>
            <a:pPr defTabSz="914400">
              <a:spcBef>
                <a:spcPts val="0"/>
              </a:spcBef>
              <a:defRPr/>
            </a:pPr>
            <a:endParaRPr lang="en-US" sz="4500" dirty="0" smtClean="0"/>
          </a:p>
          <a:p>
            <a:pPr>
              <a:spcBef>
                <a:spcPts val="0"/>
              </a:spcBef>
              <a:defRPr/>
            </a:pPr>
            <a:r>
              <a:rPr lang="en-US" sz="4500" dirty="0" smtClean="0"/>
              <a:t>Books can be </a:t>
            </a:r>
            <a:r>
              <a:rPr lang="en-US" sz="4500" u="sng" dirty="0" smtClean="0"/>
              <a:t>purchased</a:t>
            </a:r>
            <a:r>
              <a:rPr lang="en-US" sz="4500" dirty="0" smtClean="0"/>
              <a:t> without creating an account</a:t>
            </a:r>
          </a:p>
          <a:p>
            <a:pPr marL="0" indent="0">
              <a:spcBef>
                <a:spcPts val="0"/>
              </a:spcBef>
              <a:buNone/>
              <a:defRPr/>
            </a:pPr>
            <a:endParaRPr lang="en-US" sz="4500" dirty="0" smtClean="0"/>
          </a:p>
          <a:p>
            <a:pPr>
              <a:spcBef>
                <a:spcPts val="0"/>
              </a:spcBef>
              <a:defRPr/>
            </a:pPr>
            <a:r>
              <a:rPr lang="en-US" sz="4500" dirty="0" smtClean="0"/>
              <a:t>If a student elects to </a:t>
            </a:r>
            <a:r>
              <a:rPr lang="en-US" sz="4500" u="sng" dirty="0" smtClean="0"/>
              <a:t>rent</a:t>
            </a:r>
            <a:r>
              <a:rPr lang="en-US" sz="4500" dirty="0" smtClean="0"/>
              <a:t> a book, an account must be created</a:t>
            </a:r>
            <a:endParaRPr lang="en-US" dirty="0" smtClean="0"/>
          </a:p>
          <a:p>
            <a:pPr marL="0" indent="0" defTabSz="914400">
              <a:spcBef>
                <a:spcPts val="0"/>
              </a:spcBef>
              <a:buFontTx/>
              <a:buNone/>
              <a:defRPr/>
            </a:pPr>
            <a:endParaRPr lang="en-US" dirty="0" smtClean="0"/>
          </a:p>
          <a:p>
            <a:pPr marL="0" indent="0" defTabSz="914400">
              <a:spcBef>
                <a:spcPts val="0"/>
              </a:spcBef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1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2891"/>
            <a:ext cx="9144000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New Account Creation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1"/>
          <a:stretch/>
        </p:blipFill>
        <p:spPr>
          <a:xfrm>
            <a:off x="380004" y="1841904"/>
            <a:ext cx="4847660" cy="32404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359400" y="1841904"/>
            <a:ext cx="3784599" cy="28443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  <a:defRPr/>
            </a:pPr>
            <a:r>
              <a:rPr lang="en-US" dirty="0" smtClean="0"/>
              <a:t>If a student creates an account, basic information is collected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7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2891"/>
            <a:ext cx="9144000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New Account Creation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Cont.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32" y="1042726"/>
            <a:ext cx="5274733" cy="52899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442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72891"/>
            <a:ext cx="9143999" cy="104923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Checkout Process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7"/>
          <a:stretch/>
        </p:blipFill>
        <p:spPr>
          <a:xfrm>
            <a:off x="200248" y="2240204"/>
            <a:ext cx="5383511" cy="24381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689600" y="1814904"/>
            <a:ext cx="3454400" cy="386288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2361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  <a:defRPr/>
            </a:pPr>
            <a:r>
              <a:rPr lang="en-US" dirty="0" smtClean="0"/>
              <a:t>After account creation, students return to the </a:t>
            </a:r>
            <a:r>
              <a:rPr lang="en-US" dirty="0"/>
              <a:t>C</a:t>
            </a:r>
            <a:r>
              <a:rPr lang="en-US" dirty="0" smtClean="0"/>
              <a:t>art to complete the process</a:t>
            </a:r>
          </a:p>
          <a:p>
            <a:pPr marL="0" indent="0" defTabSz="914400">
              <a:spcBef>
                <a:spcPts val="0"/>
              </a:spcBef>
              <a:buFontTx/>
              <a:buNone/>
              <a:defRPr/>
            </a:pPr>
            <a:endParaRPr lang="en-US" dirty="0" smtClean="0"/>
          </a:p>
          <a:p>
            <a:pPr defTabSz="914400">
              <a:spcBef>
                <a:spcPts val="0"/>
              </a:spcBef>
              <a:defRPr/>
            </a:pPr>
            <a:r>
              <a:rPr lang="en-US" dirty="0" smtClean="0"/>
              <a:t>Students must choose “Pickup in Store” or “Ship to Home/Business”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9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UAF colors">
      <a:dk1>
        <a:sysClr val="windowText" lastClr="000000"/>
      </a:dk1>
      <a:lt1>
        <a:sysClr val="window" lastClr="FFFFFF"/>
      </a:lt1>
      <a:dk2>
        <a:srgbClr val="236192"/>
      </a:dk2>
      <a:lt2>
        <a:srgbClr val="C7C9C7"/>
      </a:lt2>
      <a:accent1>
        <a:srgbClr val="236192"/>
      </a:accent1>
      <a:accent2>
        <a:srgbClr val="A6192E"/>
      </a:accent2>
      <a:accent3>
        <a:srgbClr val="719949"/>
      </a:accent3>
      <a:accent4>
        <a:srgbClr val="642667"/>
      </a:accent4>
      <a:accent5>
        <a:srgbClr val="007681"/>
      </a:accent5>
      <a:accent6>
        <a:srgbClr val="FFCD00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UAF_template2_2013</Template>
  <TotalTime>494</TotalTime>
  <Words>686</Words>
  <Application>Microsoft Office PowerPoint</Application>
  <PresentationFormat>On-screen Show (4:3)</PresentationFormat>
  <Paragraphs>109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Cheri A Renson</dc:creator>
  <cp:lastModifiedBy>Ana U Brown</cp:lastModifiedBy>
  <cp:revision>54</cp:revision>
  <dcterms:created xsi:type="dcterms:W3CDTF">2017-12-21T17:28:54Z</dcterms:created>
  <dcterms:modified xsi:type="dcterms:W3CDTF">2018-01-17T21:41:46Z</dcterms:modified>
</cp:coreProperties>
</file>