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64" r:id="rId2"/>
    <p:sldId id="458" r:id="rId3"/>
    <p:sldId id="461" r:id="rId4"/>
    <p:sldId id="468" r:id="rId5"/>
    <p:sldId id="459" r:id="rId6"/>
    <p:sldId id="460" r:id="rId7"/>
    <p:sldId id="463" r:id="rId8"/>
    <p:sldId id="462" r:id="rId9"/>
    <p:sldId id="443" r:id="rId10"/>
    <p:sldId id="454" r:id="rId11"/>
    <p:sldId id="465" r:id="rId12"/>
    <p:sldId id="455" r:id="rId13"/>
    <p:sldId id="467" r:id="rId14"/>
    <p:sldId id="456" r:id="rId15"/>
    <p:sldId id="466" r:id="rId16"/>
    <p:sldId id="442" r:id="rId17"/>
    <p:sldId id="445" r:id="rId18"/>
    <p:sldId id="444" r:id="rId19"/>
    <p:sldId id="446" r:id="rId20"/>
    <p:sldId id="449" r:id="rId21"/>
    <p:sldId id="450" r:id="rId22"/>
    <p:sldId id="451" r:id="rId23"/>
    <p:sldId id="448" r:id="rId24"/>
    <p:sldId id="447" r:id="rId25"/>
    <p:sldId id="453" r:id="rId26"/>
    <p:sldId id="452" r:id="rId27"/>
    <p:sldId id="469" r:id="rId2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FFFFFF"/>
    <a:srgbClr val="FF3300"/>
    <a:srgbClr val="9900FF"/>
    <a:srgbClr val="6666FF"/>
    <a:srgbClr val="CCCCFF"/>
    <a:srgbClr val="33CCCC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300" autoAdjust="0"/>
    <p:restoredTop sz="98413" autoAdjust="0"/>
  </p:normalViewPr>
  <p:slideViewPr>
    <p:cSldViewPr>
      <p:cViewPr>
        <p:scale>
          <a:sx n="100" d="100"/>
          <a:sy n="100" d="100"/>
        </p:scale>
        <p:origin x="-756" y="16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50" d="100"/>
          <a:sy n="150" d="100"/>
        </p:scale>
        <p:origin x="-96" y="200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lmitchell\Local%20Settings\Temp\Intl%20apps%20by%20source%20count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New Students Fall 2010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c:spPr>
          <c:explosion val="11"/>
          <c:dLbls>
            <c:dLbl>
              <c:idx val="0"/>
              <c:layout>
                <c:manualLayout>
                  <c:x val="2.7225407965308694E-2"/>
                  <c:y val="-9.65780658633141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FTF</a:t>
                    </a:r>
                    <a:r>
                      <a:rPr lang="en-US" dirty="0"/>
                      <a:t>, </a:t>
                    </a:r>
                    <a:endParaRPr lang="en-US" dirty="0" smtClean="0"/>
                  </a:p>
                  <a:p>
                    <a:r>
                      <a:rPr lang="en-US" dirty="0" smtClean="0"/>
                      <a:t>1092</a:t>
                    </a:r>
                    <a:r>
                      <a:rPr lang="en-US" dirty="0"/>
                      <a:t>, 45%</a:t>
                    </a:r>
                  </a:p>
                </c:rich>
              </c:tx>
              <c:showVal val="1"/>
              <c:showCatName val="1"/>
              <c:showPercent val="1"/>
            </c:dLbl>
            <c:dLbl>
              <c:idx val="1"/>
              <c:layout>
                <c:manualLayout>
                  <c:x val="-0.17638351591920567"/>
                  <c:y val="-1.5469613259668521E-2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-3.0001640419947573E-2"/>
                  <c:y val="0.12587331970244051"/>
                </c:manualLayout>
              </c:layout>
              <c:showVal val="1"/>
              <c:showCatName val="1"/>
              <c:showPercent val="1"/>
            </c:dLbl>
            <c:dLbl>
              <c:idx val="3"/>
              <c:layout>
                <c:manualLayout>
                  <c:x val="-7.2486876640419973E-2"/>
                  <c:y val="5.7661721842780823E-2"/>
                </c:manualLayout>
              </c:layout>
              <c:showVal val="1"/>
              <c:showCatName val="1"/>
              <c:showPercent val="1"/>
            </c:dLbl>
            <c:dLbl>
              <c:idx val="4"/>
              <c:layout>
                <c:manualLayout>
                  <c:x val="-1.8479584381849181E-2"/>
                  <c:y val="6.9060773480663056E-4"/>
                </c:manualLayout>
              </c:layout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rgbClr val="000099"/>
                    </a:solidFill>
                  </a:defRPr>
                </a:pPr>
                <a:endParaRPr lang="en-US"/>
              </a:p>
            </c:txPr>
            <c:showVal val="1"/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FTF</c:v>
                </c:pt>
                <c:pt idx="1">
                  <c:v>Returning</c:v>
                </c:pt>
                <c:pt idx="2">
                  <c:v>Transfers</c:v>
                </c:pt>
                <c:pt idx="3">
                  <c:v>Exchange</c:v>
                </c:pt>
                <c:pt idx="4">
                  <c:v>Graduate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1092</c:v>
                </c:pt>
                <c:pt idx="1">
                  <c:v>443</c:v>
                </c:pt>
                <c:pt idx="2">
                  <c:v>525</c:v>
                </c:pt>
                <c:pt idx="3">
                  <c:v>55</c:v>
                </c:pt>
                <c:pt idx="4">
                  <c:v>316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/>
              <a:t>International Students at UAF by Source Country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2072072072072071E-2"/>
          <c:y val="0.13232704402515719"/>
          <c:w val="0.91141141141141169"/>
          <c:h val="0.47832986678552003"/>
        </c:manualLayout>
      </c:layout>
      <c:barChart>
        <c:barDir val="col"/>
        <c:grouping val="clustered"/>
        <c:ser>
          <c:idx val="0"/>
          <c:order val="0"/>
          <c:dLbls>
            <c:dLbl>
              <c:idx val="0"/>
              <c:layout>
                <c:manualLayout>
                  <c:x val="-3.0030030030029939E-3"/>
                  <c:y val="1.2578616352201252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5015015015015032E-3"/>
                  <c:y val="1.2578616352201252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5015015015014473E-3"/>
                  <c:y val="1.5723270440251586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6.0060060060060094E-3"/>
                  <c:y val="3.1446540880502613E-3"/>
                </c:manualLayout>
              </c:layout>
              <c:dLblPos val="outEnd"/>
              <c:showVal val="1"/>
            </c:dLbl>
            <c:dLbl>
              <c:idx val="9"/>
              <c:layout>
                <c:manualLayout>
                  <c:x val="1.5015015015015032E-3"/>
                  <c:y val="6.2893081761006405E-3"/>
                </c:manualLayout>
              </c:layout>
              <c:dLblPos val="outEnd"/>
              <c:showVal val="1"/>
            </c:dLbl>
            <c:dLbl>
              <c:idx val="10"/>
              <c:layout>
                <c:manualLayout>
                  <c:x val="-1.5015015015015032E-3"/>
                  <c:y val="6.2893081761006405E-3"/>
                </c:manualLayout>
              </c:layout>
              <c:dLblPos val="outEnd"/>
              <c:showVal val="1"/>
            </c:dLbl>
            <c:dLbl>
              <c:idx val="11"/>
              <c:layout>
                <c:manualLayout>
                  <c:x val="-6.0061242344705834E-3"/>
                  <c:y val="6.2893081761006405E-3"/>
                </c:manualLayout>
              </c:layout>
              <c:dLblPos val="outEnd"/>
              <c:showVal val="1"/>
            </c:dLbl>
            <c:dLbl>
              <c:idx val="12"/>
              <c:layout>
                <c:manualLayout>
                  <c:x val="-1.5015015015015032E-3"/>
                  <c:y val="6.2893081761006405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Val val="1"/>
          </c:dLbls>
          <c:cat>
            <c:strRef>
              <c:f>'International apps by source co'!$A$2:$A$14</c:f>
              <c:strCache>
                <c:ptCount val="13"/>
                <c:pt idx="0">
                  <c:v>China</c:v>
                </c:pt>
                <c:pt idx="1">
                  <c:v>Canada</c:v>
                </c:pt>
                <c:pt idx="2">
                  <c:v>India</c:v>
                </c:pt>
                <c:pt idx="3">
                  <c:v>Germany</c:v>
                </c:pt>
                <c:pt idx="4">
                  <c:v>United Kingdom</c:v>
                </c:pt>
                <c:pt idx="5">
                  <c:v>Japan</c:v>
                </c:pt>
                <c:pt idx="6">
                  <c:v>Norway</c:v>
                </c:pt>
                <c:pt idx="7">
                  <c:v>France</c:v>
                </c:pt>
                <c:pt idx="8">
                  <c:v>Russia</c:v>
                </c:pt>
                <c:pt idx="9">
                  <c:v>Denmark</c:v>
                </c:pt>
                <c:pt idx="10">
                  <c:v>Sweden</c:v>
                </c:pt>
                <c:pt idx="11">
                  <c:v>Switzerland</c:v>
                </c:pt>
                <c:pt idx="12">
                  <c:v>Taiwan</c:v>
                </c:pt>
              </c:strCache>
            </c:strRef>
          </c:cat>
          <c:val>
            <c:numRef>
              <c:f>'International apps by source co'!$B$2:$B$14</c:f>
              <c:numCache>
                <c:formatCode>General</c:formatCode>
                <c:ptCount val="13"/>
                <c:pt idx="0">
                  <c:v>16</c:v>
                </c:pt>
                <c:pt idx="1">
                  <c:v>11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</c:ser>
        <c:dLbls>
          <c:showVal val="1"/>
        </c:dLbls>
        <c:axId val="117458432"/>
        <c:axId val="117459968"/>
      </c:barChart>
      <c:catAx>
        <c:axId val="117458432"/>
        <c:scaling>
          <c:orientation val="minMax"/>
        </c:scaling>
        <c:axPos val="b"/>
        <c:tickLblPos val="nextTo"/>
        <c:txPr>
          <a:bodyPr rot="-3000000"/>
          <a:lstStyle/>
          <a:p>
            <a:pPr>
              <a:defRPr b="0"/>
            </a:pPr>
            <a:endParaRPr lang="en-US"/>
          </a:p>
        </c:txPr>
        <c:crossAx val="117459968"/>
        <c:crosses val="autoZero"/>
        <c:auto val="1"/>
        <c:lblAlgn val="ctr"/>
        <c:lblOffset val="100"/>
      </c:catAx>
      <c:valAx>
        <c:axId val="117459968"/>
        <c:scaling>
          <c:orientation val="minMax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# of Enrolled </a:t>
                </a:r>
                <a:r>
                  <a:rPr lang="en-US" sz="2000" dirty="0" smtClean="0"/>
                  <a:t>Students</a:t>
                </a:r>
              </a:p>
            </c:rich>
          </c:tx>
          <c:layout>
            <c:manualLayout>
              <c:xMode val="edge"/>
              <c:yMode val="edge"/>
              <c:x val="1.0510510510510522E-2"/>
              <c:y val="0.14805031446540895"/>
            </c:manualLayout>
          </c:layout>
        </c:title>
        <c:numFmt formatCode="General" sourceLinked="1"/>
        <c:tickLblPos val="none"/>
        <c:crossAx val="117458432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flip="none" rotWithShape="1">
              <a:gsLst>
                <a:gs pos="0">
                  <a:srgbClr val="6666FF">
                    <a:tint val="66000"/>
                    <a:satMod val="160000"/>
                  </a:srgbClr>
                </a:gs>
                <a:gs pos="50000">
                  <a:srgbClr val="6666FF">
                    <a:tint val="44500"/>
                    <a:satMod val="160000"/>
                  </a:srgbClr>
                </a:gs>
                <a:gs pos="100000">
                  <a:srgbClr val="6666FF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explosion val="10"/>
          <c:dLbls>
            <c:dLbl>
              <c:idx val="0"/>
              <c:layout>
                <c:manualLayout>
                  <c:x val="-4.6520059992500896E-2"/>
                  <c:y val="-0.20332980765464018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5.5587680446194311E-2"/>
                  <c:y val="-1.0765072276413227E-3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1.2982693569553802E-2"/>
                  <c:y val="1.2826027343596981E-2"/>
                </c:manualLayout>
              </c:layout>
              <c:showVal val="1"/>
              <c:showCatName val="1"/>
              <c:showPercent val="1"/>
            </c:dLbl>
            <c:dLbl>
              <c:idx val="3"/>
              <c:layout>
                <c:manualLayout>
                  <c:x val="6.3695866141732282E-2"/>
                  <c:y val="6.78663767775297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Rural </a:t>
                    </a:r>
                    <a:r>
                      <a:rPr lang="en-US" dirty="0"/>
                      <a:t>College, </a:t>
                    </a:r>
                    <a:endParaRPr lang="en-US" dirty="0" smtClean="0"/>
                  </a:p>
                  <a:p>
                    <a:r>
                      <a:rPr lang="en-US" dirty="0" smtClean="0"/>
                      <a:t>792</a:t>
                    </a:r>
                    <a:r>
                      <a:rPr lang="en-US" dirty="0"/>
                      <a:t>, 14%</a:t>
                    </a:r>
                  </a:p>
                </c:rich>
              </c:tx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rgbClr val="000099"/>
                    </a:solidFill>
                  </a:defRPr>
                </a:pPr>
                <a:endParaRPr lang="en-US"/>
              </a:p>
            </c:txPr>
            <c:showVal val="1"/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Fairbanks</c:v>
                </c:pt>
                <c:pt idx="1">
                  <c:v>UAF CTC</c:v>
                </c:pt>
                <c:pt idx="2">
                  <c:v>Comm Campuses</c:v>
                </c:pt>
                <c:pt idx="3">
                  <c:v>Rural College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3361</c:v>
                </c:pt>
                <c:pt idx="1">
                  <c:v>1146</c:v>
                </c:pt>
                <c:pt idx="2">
                  <c:v>424</c:v>
                </c:pt>
                <c:pt idx="3">
                  <c:v>792</c:v>
                </c:pt>
              </c:numCache>
            </c:numRef>
          </c:val>
        </c:ser>
        <c:dLbls>
          <c:showVal val="1"/>
          <c:showCatName val="1"/>
        </c:dLbls>
        <c:firstSliceAng val="145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1671216097987772"/>
          <c:y val="1.6203658136482956E-2"/>
          <c:w val="0.62916666666666654"/>
          <c:h val="0.93209876543209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4"/>
          <c:dPt>
            <c:idx val="0"/>
            <c:spPr>
              <a:solidFill>
                <a:srgbClr val="000099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3300"/>
              </a:solidFill>
            </c:spPr>
          </c:dPt>
          <c:dPt>
            <c:idx val="4"/>
            <c:spPr>
              <a:solidFill>
                <a:srgbClr val="9900FF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4.9971073928258974E-2"/>
                  <c:y val="-6.3244340551181066E-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5.1538768591426067E-2"/>
                  <c:y val="8.602977362204724E-3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1.2973862642169681E-2"/>
                  <c:y val="-0.15703125000000026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4.1410651793525814E-2"/>
                  <c:y val="7.425319881889772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7.6933562992125989E-2"/>
                  <c:y val="-5.8210096784776906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8.1054461942257433E-2"/>
                  <c:y val="-9.9287852690288725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2.4417322834645681E-2"/>
                  <c:y val="-9.1268044619422575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3.8327646544181977E-2"/>
                  <c:y val="0.140625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Sheet1!$A$2:$A$9</c:f>
              <c:strCache>
                <c:ptCount val="8"/>
                <c:pt idx="0">
                  <c:v>Certificate</c:v>
                </c:pt>
                <c:pt idx="1">
                  <c:v>Associate</c:v>
                </c:pt>
                <c:pt idx="2">
                  <c:v>Baccalaureate</c:v>
                </c:pt>
                <c:pt idx="3">
                  <c:v>Baccalaureate Intended</c:v>
                </c:pt>
                <c:pt idx="4">
                  <c:v>Licensure and Endorsements</c:v>
                </c:pt>
                <c:pt idx="5">
                  <c:v>Master</c:v>
                </c:pt>
                <c:pt idx="6">
                  <c:v>Doctoral</c:v>
                </c:pt>
                <c:pt idx="7">
                  <c:v>Non-Degree Seeking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305</c:v>
                </c:pt>
                <c:pt idx="1">
                  <c:v>1562</c:v>
                </c:pt>
                <c:pt idx="2">
                  <c:v>3508</c:v>
                </c:pt>
                <c:pt idx="3">
                  <c:v>393</c:v>
                </c:pt>
                <c:pt idx="4">
                  <c:v>38</c:v>
                </c:pt>
                <c:pt idx="5">
                  <c:v>772</c:v>
                </c:pt>
                <c:pt idx="6">
                  <c:v>364</c:v>
                </c:pt>
                <c:pt idx="7">
                  <c:v>4092</c:v>
                </c:pt>
              </c:numCache>
            </c:numRef>
          </c:val>
        </c:ser>
        <c:firstSliceAng val="60"/>
      </c:pieChart>
    </c:plotArea>
    <c:plotVisOnly val="1"/>
  </c:chart>
  <c:txPr>
    <a:bodyPr/>
    <a:lstStyle/>
    <a:p>
      <a:pPr>
        <a:defRPr sz="1800">
          <a:solidFill>
            <a:srgbClr val="000099"/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Enrolled UAF</c:v>
                </c:pt>
              </c:strCache>
            </c:strRef>
          </c:tx>
          <c:spPr>
            <a:solidFill>
              <a:srgbClr val="000099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West Valley</c:v>
                </c:pt>
                <c:pt idx="1">
                  <c:v>Eielson</c:v>
                </c:pt>
                <c:pt idx="2">
                  <c:v>Lathrop</c:v>
                </c:pt>
                <c:pt idx="3">
                  <c:v>Monroe</c:v>
                </c:pt>
                <c:pt idx="4">
                  <c:v>North Pole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0.41000000000000031</c:v>
                </c:pt>
                <c:pt idx="1">
                  <c:v>0.37000000000000038</c:v>
                </c:pt>
                <c:pt idx="2">
                  <c:v>0.36000000000000032</c:v>
                </c:pt>
                <c:pt idx="3">
                  <c:v>0.34000000000000008</c:v>
                </c:pt>
                <c:pt idx="4">
                  <c:v>0.32000000000000089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Sheet1!$A$2:$A$6</c:f>
              <c:strCache>
                <c:ptCount val="5"/>
                <c:pt idx="0">
                  <c:v>West Valley</c:v>
                </c:pt>
                <c:pt idx="1">
                  <c:v>Eielson</c:v>
                </c:pt>
                <c:pt idx="2">
                  <c:v>Lathrop</c:v>
                </c:pt>
                <c:pt idx="3">
                  <c:v>Monroe</c:v>
                </c:pt>
                <c:pt idx="4">
                  <c:v>North Pole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0.49000000000000032</c:v>
                </c:pt>
                <c:pt idx="1">
                  <c:v>0.53</c:v>
                </c:pt>
                <c:pt idx="2">
                  <c:v>0.54</c:v>
                </c:pt>
                <c:pt idx="3">
                  <c:v>0.56000000000000005</c:v>
                </c:pt>
                <c:pt idx="4">
                  <c:v>0.58000000000000007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26265216"/>
        <c:axId val="126266752"/>
        <c:axId val="0"/>
      </c:bar3DChart>
      <c:catAx>
        <c:axId val="1262652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000099"/>
                </a:solidFill>
              </a:defRPr>
            </a:pPr>
            <a:endParaRPr lang="en-US"/>
          </a:p>
        </c:txPr>
        <c:crossAx val="126266752"/>
        <c:crosses val="autoZero"/>
        <c:auto val="1"/>
        <c:lblAlgn val="ctr"/>
        <c:lblOffset val="100"/>
      </c:catAx>
      <c:valAx>
        <c:axId val="12626675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26265216"/>
        <c:crosses val="autoZero"/>
        <c:crossBetween val="between"/>
      </c:valAx>
    </c:plotArea>
    <c:legend>
      <c:legendPos val="t"/>
      <c:legendEntry>
        <c:idx val="1"/>
        <c:delete val="1"/>
      </c:legendEntry>
      <c:layout/>
      <c:txPr>
        <a:bodyPr/>
        <a:lstStyle/>
        <a:p>
          <a:pPr>
            <a:defRPr>
              <a:solidFill>
                <a:srgbClr val="000099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Enrolled UAF</c:v>
                </c:pt>
              </c:strCache>
            </c:strRef>
          </c:tx>
          <c:spPr>
            <a:solidFill>
              <a:srgbClr val="000099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Barrow </c:v>
                </c:pt>
                <c:pt idx="1">
                  <c:v>Mt Edgecumbe</c:v>
                </c:pt>
                <c:pt idx="2">
                  <c:v>Glennallen</c:v>
                </c:pt>
                <c:pt idx="3">
                  <c:v>Kotzebue</c:v>
                </c:pt>
                <c:pt idx="4">
                  <c:v>Kodiak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0.13</c:v>
                </c:pt>
                <c:pt idx="2">
                  <c:v>0.1</c:v>
                </c:pt>
                <c:pt idx="3">
                  <c:v>0.1</c:v>
                </c:pt>
                <c:pt idx="4">
                  <c:v>8.0000000000000043E-2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Sheet1!$A$2:$A$6</c:f>
              <c:strCache>
                <c:ptCount val="5"/>
                <c:pt idx="0">
                  <c:v>Barrow </c:v>
                </c:pt>
                <c:pt idx="1">
                  <c:v>Mt Edgecumbe</c:v>
                </c:pt>
                <c:pt idx="2">
                  <c:v>Glennallen</c:v>
                </c:pt>
                <c:pt idx="3">
                  <c:v>Kotzebue</c:v>
                </c:pt>
                <c:pt idx="4">
                  <c:v>Kodiak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0.86000000000000065</c:v>
                </c:pt>
                <c:pt idx="1">
                  <c:v>0.87000000000000155</c:v>
                </c:pt>
                <c:pt idx="2">
                  <c:v>0.9</c:v>
                </c:pt>
                <c:pt idx="3">
                  <c:v>0.9</c:v>
                </c:pt>
                <c:pt idx="4">
                  <c:v>0.92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26563456"/>
        <c:axId val="126564992"/>
        <c:axId val="0"/>
      </c:bar3DChart>
      <c:catAx>
        <c:axId val="1265634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>
                <a:solidFill>
                  <a:srgbClr val="000099"/>
                </a:solidFill>
              </a:defRPr>
            </a:pPr>
            <a:endParaRPr lang="en-US"/>
          </a:p>
        </c:txPr>
        <c:crossAx val="126564992"/>
        <c:crosses val="autoZero"/>
        <c:auto val="1"/>
        <c:lblAlgn val="ctr"/>
        <c:lblOffset val="100"/>
      </c:catAx>
      <c:valAx>
        <c:axId val="12656499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26563456"/>
        <c:crosses val="autoZero"/>
        <c:crossBetween val="between"/>
      </c:valAx>
    </c:plotArea>
    <c:legend>
      <c:legendPos val="t"/>
      <c:legendEntry>
        <c:idx val="1"/>
        <c:delete val="1"/>
      </c:legendEntry>
      <c:layout/>
      <c:txPr>
        <a:bodyPr/>
        <a:lstStyle/>
        <a:p>
          <a:pPr>
            <a:defRPr>
              <a:solidFill>
                <a:srgbClr val="000099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Enrolled UAF</c:v>
                </c:pt>
              </c:strCache>
            </c:strRef>
          </c:tx>
          <c:spPr>
            <a:solidFill>
              <a:srgbClr val="000099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Susitna HS</c:v>
                </c:pt>
                <c:pt idx="1">
                  <c:v>Seward</c:v>
                </c:pt>
                <c:pt idx="2">
                  <c:v>Homer</c:v>
                </c:pt>
                <c:pt idx="3">
                  <c:v>Palmer</c:v>
                </c:pt>
                <c:pt idx="4">
                  <c:v>Soldotna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0.11</c:v>
                </c:pt>
                <c:pt idx="1">
                  <c:v>7.0000000000000021E-2</c:v>
                </c:pt>
                <c:pt idx="2">
                  <c:v>7.0000000000000021E-2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Sheet1!$A$2:$A$6</c:f>
              <c:strCache>
                <c:ptCount val="5"/>
                <c:pt idx="0">
                  <c:v>Susitna HS</c:v>
                </c:pt>
                <c:pt idx="1">
                  <c:v>Seward</c:v>
                </c:pt>
                <c:pt idx="2">
                  <c:v>Homer</c:v>
                </c:pt>
                <c:pt idx="3">
                  <c:v>Palmer</c:v>
                </c:pt>
                <c:pt idx="4">
                  <c:v>Soldotna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0.89</c:v>
                </c:pt>
                <c:pt idx="1">
                  <c:v>0.93</c:v>
                </c:pt>
                <c:pt idx="2">
                  <c:v>0.93</c:v>
                </c:pt>
                <c:pt idx="3">
                  <c:v>0.95000000000000051</c:v>
                </c:pt>
                <c:pt idx="4">
                  <c:v>0.95000000000000051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26644608"/>
        <c:axId val="126646144"/>
        <c:axId val="0"/>
      </c:bar3DChart>
      <c:catAx>
        <c:axId val="1266446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000099"/>
                </a:solidFill>
              </a:defRPr>
            </a:pPr>
            <a:endParaRPr lang="en-US"/>
          </a:p>
        </c:txPr>
        <c:crossAx val="126646144"/>
        <c:crosses val="autoZero"/>
        <c:auto val="1"/>
        <c:lblAlgn val="ctr"/>
        <c:lblOffset val="100"/>
      </c:catAx>
      <c:valAx>
        <c:axId val="12664614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26644608"/>
        <c:crosses val="autoZero"/>
        <c:crossBetween val="between"/>
      </c:valAx>
    </c:plotArea>
    <c:legend>
      <c:legendPos val="t"/>
      <c:legendEntry>
        <c:idx val="1"/>
        <c:delete val="1"/>
      </c:legendEntry>
      <c:layout/>
      <c:txPr>
        <a:bodyPr/>
        <a:lstStyle/>
        <a:p>
          <a:pPr>
            <a:defRPr>
              <a:solidFill>
                <a:srgbClr val="000099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Enrolled UAF</c:v>
                </c:pt>
              </c:strCache>
            </c:strRef>
          </c:tx>
          <c:spPr>
            <a:solidFill>
              <a:srgbClr val="000099"/>
            </a:solidFill>
          </c:spPr>
          <c:dLbls>
            <c:dLbl>
              <c:idx val="0"/>
              <c:layout>
                <c:manualLayout>
                  <c:x val="-6.0606060606060623E-3"/>
                  <c:y val="4.093567251461988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4.0935672514619881E-2"/>
                </c:manualLayout>
              </c:layout>
              <c:showVal val="1"/>
            </c:dLbl>
            <c:dLbl>
              <c:idx val="2"/>
              <c:layout>
                <c:manualLayout>
                  <c:x val="-4.5454545454544897E-3"/>
                  <c:y val="4.0935672514619881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4.0935672514619881E-2"/>
                </c:manualLayout>
              </c:layout>
              <c:showVal val="1"/>
            </c:dLbl>
            <c:dLbl>
              <c:idx val="4"/>
              <c:layout>
                <c:manualLayout>
                  <c:x val="-3.0303030303029223E-3"/>
                  <c:y val="4.3859649122807015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0099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South</c:v>
                </c:pt>
                <c:pt idx="1">
                  <c:v>East</c:v>
                </c:pt>
                <c:pt idx="2">
                  <c:v>Service</c:v>
                </c:pt>
                <c:pt idx="3">
                  <c:v>Dimond</c:v>
                </c:pt>
                <c:pt idx="4">
                  <c:v>Bartlett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1.0000000000000005E-2</c:v>
                </c:pt>
                <c:pt idx="4">
                  <c:v>1.0000000000000005E-2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Sheet1!$A$2:$A$6</c:f>
              <c:strCache>
                <c:ptCount val="5"/>
                <c:pt idx="0">
                  <c:v>South</c:v>
                </c:pt>
                <c:pt idx="1">
                  <c:v>East</c:v>
                </c:pt>
                <c:pt idx="2">
                  <c:v>Service</c:v>
                </c:pt>
                <c:pt idx="3">
                  <c:v>Dimond</c:v>
                </c:pt>
                <c:pt idx="4">
                  <c:v>Bartlett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0.99</c:v>
                </c:pt>
                <c:pt idx="1">
                  <c:v>0.99</c:v>
                </c:pt>
                <c:pt idx="2">
                  <c:v>0.99</c:v>
                </c:pt>
                <c:pt idx="3">
                  <c:v>0.99</c:v>
                </c:pt>
                <c:pt idx="4">
                  <c:v>0.99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26885248"/>
        <c:axId val="126907520"/>
        <c:axId val="0"/>
      </c:bar3DChart>
      <c:catAx>
        <c:axId val="1268852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000099"/>
                </a:solidFill>
              </a:defRPr>
            </a:pPr>
            <a:endParaRPr lang="en-US"/>
          </a:p>
        </c:txPr>
        <c:crossAx val="126907520"/>
        <c:crosses val="autoZero"/>
        <c:auto val="1"/>
        <c:lblAlgn val="ctr"/>
        <c:lblOffset val="100"/>
      </c:catAx>
      <c:valAx>
        <c:axId val="126907520"/>
        <c:scaling>
          <c:orientation val="minMax"/>
        </c:scaling>
        <c:delete val="1"/>
        <c:axPos val="l"/>
        <c:numFmt formatCode="0%" sourceLinked="1"/>
        <c:tickLblPos val="none"/>
        <c:crossAx val="126885248"/>
        <c:crosses val="autoZero"/>
        <c:crossBetween val="between"/>
      </c:valAx>
    </c:plotArea>
    <c:legend>
      <c:legendPos val="t"/>
      <c:legendEntry>
        <c:idx val="1"/>
        <c:delete val="1"/>
      </c:legendEntry>
      <c:layout/>
      <c:txPr>
        <a:bodyPr/>
        <a:lstStyle/>
        <a:p>
          <a:pPr>
            <a:defRPr>
              <a:solidFill>
                <a:srgbClr val="000099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387350"/>
            <a:ext cx="17272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917" tIns="45152" rIns="91917" bIns="45152">
            <a:spAutoFit/>
          </a:bodyPr>
          <a:lstStyle/>
          <a:p>
            <a:pPr defTabSz="928688"/>
            <a:r>
              <a:rPr lang="en-US" sz="1200"/>
              <a:t>ChancConvoFall02.ppt</a:t>
            </a:r>
          </a:p>
        </p:txBody>
      </p:sp>
    </p:spTree>
    <p:extLst>
      <p:ext uri="{BB962C8B-B14F-4D97-AF65-F5344CB8AC3E}">
        <p14:creationId xmlns="" xmlns:p14="http://schemas.microsoft.com/office/powerpoint/2010/main" val="2725929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5345113"/>
            <a:ext cx="5486400" cy="348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17" tIns="45152" rIns="91917" bIns="45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2938" y="703263"/>
            <a:ext cx="5575300" cy="4181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="" xmlns:p14="http://schemas.microsoft.com/office/powerpoint/2010/main" val="1678465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ChangeArrowheads="1"/>
          </p:cNvSpPr>
          <p:nvPr/>
        </p:nvSpPr>
        <p:spPr bwMode="auto">
          <a:xfrm rot="21600000">
            <a:off x="0" y="0"/>
            <a:ext cx="1447800" cy="5638800"/>
          </a:xfrm>
          <a:prstGeom prst="rect">
            <a:avLst/>
          </a:prstGeom>
          <a:gradFill rotWithShape="0">
            <a:gsLst>
              <a:gs pos="0">
                <a:srgbClr val="F1DB0B"/>
              </a:gs>
              <a:gs pos="100000">
                <a:srgbClr val="FFFF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2755" name="Rectangle 3"/>
          <p:cNvSpPr>
            <a:spLocks noChangeArrowheads="1"/>
          </p:cNvSpPr>
          <p:nvPr/>
        </p:nvSpPr>
        <p:spPr bwMode="auto">
          <a:xfrm>
            <a:off x="5562600" y="3352800"/>
            <a:ext cx="3581400" cy="3505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1DB0B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27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3058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27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96200" y="7391400"/>
            <a:ext cx="685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Helvetica" charset="0"/>
              </a:defRPr>
            </a:lvl1pPr>
          </a:lstStyle>
          <a:p>
            <a:r>
              <a:rPr lang="en-US"/>
              <a:t>09.02</a:t>
            </a:r>
            <a:endParaRPr lang="en-US" sz="1400"/>
          </a:p>
        </p:txBody>
      </p:sp>
      <p:sp>
        <p:nvSpPr>
          <p:cNvPr id="842758" name="Text Box 6"/>
          <p:cNvSpPr txBox="1">
            <a:spLocks noChangeArrowheads="1"/>
          </p:cNvSpPr>
          <p:nvPr/>
        </p:nvSpPr>
        <p:spPr bwMode="auto">
          <a:xfrm>
            <a:off x="0" y="6172200"/>
            <a:ext cx="7848600" cy="342900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100000">
                <a:srgbClr val="000066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Arial Black" pitchFamily="34" charset="0"/>
              </a:rPr>
              <a:t>UNIVERSITY OF ALASKA FAIRBANKS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842759" name="Picture 7"/>
          <p:cNvPicPr>
            <a:picLocks noChangeAspect="1" noChangeArrowheads="1"/>
          </p:cNvPicPr>
          <p:nvPr/>
        </p:nvPicPr>
        <p:blipFill>
          <a:blip r:embed="rId13" cstate="print"/>
          <a:srcRect b="32977"/>
          <a:stretch>
            <a:fillRect/>
          </a:stretch>
        </p:blipFill>
        <p:spPr bwMode="auto">
          <a:xfrm>
            <a:off x="8001000" y="6175375"/>
            <a:ext cx="762000" cy="393700"/>
          </a:xfrm>
          <a:prstGeom prst="rect">
            <a:avLst/>
          </a:prstGeom>
          <a:noFill/>
        </p:spPr>
      </p:pic>
      <p:sp>
        <p:nvSpPr>
          <p:cNvPr id="84276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hf sldNum="0" hdr="0" ftr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Black" pitchFamily="34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Black" pitchFamily="34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Black" pitchFamily="34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Black" pitchFamily="34" charset="0"/>
        </a:defRPr>
      </a:lvl5pPr>
      <a:lvl6pPr marL="457200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Black" pitchFamily="34" charset="0"/>
        </a:defRPr>
      </a:lvl6pPr>
      <a:lvl7pPr marL="914400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Black" pitchFamily="34" charset="0"/>
        </a:defRPr>
      </a:lvl7pPr>
      <a:lvl8pPr marL="1371600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Black" pitchFamily="34" charset="0"/>
        </a:defRPr>
      </a:lvl8pPr>
      <a:lvl9pPr marL="1828800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Black" pitchFamily="34" charset="0"/>
        </a:defRPr>
      </a:lvl9pPr>
    </p:titleStyle>
    <p:bodyStyle>
      <a:lvl1pPr algn="l" rtl="0" eaLnBrk="0" fontAlgn="base" hangingPunct="0">
        <a:lnSpc>
          <a:spcPct val="80000"/>
        </a:lnSpc>
        <a:spcBef>
          <a:spcPts val="1200"/>
        </a:spcBef>
        <a:spcAft>
          <a:spcPct val="0"/>
        </a:spcAft>
        <a:buClr>
          <a:srgbClr val="000066"/>
        </a:buClr>
        <a:buSzPct val="90000"/>
        <a:buFont typeface="Zapf Dingbats" charset="2"/>
        <a:tabLst>
          <a:tab pos="342900" algn="l"/>
        </a:tabLst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520700" indent="-406400" algn="l" rtl="0" eaLnBrk="0" fontAlgn="base" hangingPunct="0">
        <a:spcBef>
          <a:spcPct val="20000"/>
        </a:spcBef>
        <a:spcAft>
          <a:spcPct val="0"/>
        </a:spcAft>
        <a:buFont typeface="Zapf Dingbats" charset="2"/>
        <a:buChar char="u"/>
        <a:tabLst>
          <a:tab pos="342900" algn="l"/>
        </a:tabLst>
        <a:defRPr sz="2800">
          <a:solidFill>
            <a:srgbClr val="000099"/>
          </a:solidFill>
          <a:latin typeface="+mn-lt"/>
        </a:defRPr>
      </a:lvl2pPr>
      <a:lvl3pPr marL="800100" indent="-1651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342900" algn="l"/>
        </a:tabLst>
        <a:defRPr sz="20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342900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342900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342900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342900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342900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342900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</a:t>
            </a:r>
            <a:endParaRPr lang="en-US" sz="1400">
              <a:latin typeface="+mn-lt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-54590"/>
            <a:ext cx="9144000" cy="2185214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 algn="ctr"/>
            <a:r>
              <a:rPr lang="en-US" sz="4400" dirty="0" smtClean="0">
                <a:solidFill>
                  <a:srgbClr val="FFFFFF"/>
                </a:solidFill>
                <a:latin typeface="Arial Black" pitchFamily="34" charset="0"/>
              </a:rPr>
              <a:t>UAF Recruitment Plan</a:t>
            </a:r>
          </a:p>
          <a:p>
            <a:pPr algn="ctr"/>
            <a:r>
              <a:rPr lang="en-US" sz="4400" b="1" i="1" dirty="0" smtClean="0">
                <a:solidFill>
                  <a:srgbClr val="FFFFFF"/>
                </a:solidFill>
                <a:latin typeface="Arial Black" pitchFamily="34" charset="0"/>
              </a:rPr>
              <a:t>2011-2013</a:t>
            </a:r>
          </a:p>
          <a:p>
            <a:pPr algn="ctr"/>
            <a:endParaRPr lang="en-US" sz="2400" b="1" i="1" dirty="0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2209800"/>
            <a:ext cx="35814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Arial Black" pitchFamily="34" charset="0"/>
              </a:rPr>
              <a:t>Presented by:</a:t>
            </a:r>
          </a:p>
          <a:p>
            <a:pPr algn="ctr"/>
            <a:r>
              <a:rPr lang="en-US" b="1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0099"/>
                </a:solidFill>
                <a:latin typeface="Arial Black" pitchFamily="34" charset="0"/>
              </a:rPr>
              <a:t>Mike Sfraga</a:t>
            </a:r>
          </a:p>
          <a:p>
            <a:pPr algn="ctr"/>
            <a:r>
              <a:rPr lang="en-US" b="1" dirty="0" smtClean="0">
                <a:solidFill>
                  <a:srgbClr val="000099"/>
                </a:solidFill>
                <a:latin typeface="Arial Black" pitchFamily="34" charset="0"/>
              </a:rPr>
              <a:t>&amp; </a:t>
            </a:r>
          </a:p>
          <a:p>
            <a:pPr algn="ctr"/>
            <a:r>
              <a:rPr lang="en-US" b="1" dirty="0" smtClean="0">
                <a:solidFill>
                  <a:srgbClr val="000099"/>
                </a:solidFill>
                <a:latin typeface="Arial Black" pitchFamily="34" charset="0"/>
              </a:rPr>
              <a:t>Mike Earnest</a:t>
            </a:r>
          </a:p>
          <a:p>
            <a:pPr algn="ctr"/>
            <a:endParaRPr lang="en-US" sz="1000" b="1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algn="ctr"/>
            <a:endParaRPr lang="en-US" sz="1000" b="1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algn="ctr"/>
            <a:endParaRPr lang="en-US" sz="1000" b="1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algn="ctr"/>
            <a:endParaRPr lang="en-US" sz="1000" b="1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algn="ctr"/>
            <a:endParaRPr lang="en-US" sz="1000" b="1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algn="ctr"/>
            <a:r>
              <a:rPr lang="en-US" b="1" dirty="0" smtClean="0">
                <a:solidFill>
                  <a:srgbClr val="000099"/>
                </a:solidFill>
                <a:latin typeface="Arial Black" pitchFamily="34" charset="0"/>
              </a:rPr>
              <a:t>February 1, 2011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5562600" cy="355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0" y="228601"/>
            <a:ext cx="9164805" cy="24314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UAF AK High School Capture Rates</a:t>
            </a:r>
            <a:endParaRPr lang="en-US" sz="36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000099"/>
                </a:solidFill>
                <a:latin typeface="Arial Black" pitchFamily="34" charset="0"/>
              </a:rPr>
              <a:t>2008-2010</a:t>
            </a:r>
          </a:p>
          <a:p>
            <a:pPr algn="ctr"/>
            <a:r>
              <a:rPr lang="en-US" sz="3200" dirty="0" smtClean="0">
                <a:solidFill>
                  <a:srgbClr val="000099"/>
                </a:solidFill>
                <a:latin typeface="Arial Black" pitchFamily="34" charset="0"/>
              </a:rPr>
              <a:t>Moderate Yield Schools</a:t>
            </a:r>
          </a:p>
          <a:p>
            <a:endParaRPr lang="en-US" sz="2400" dirty="0">
              <a:solidFill>
                <a:srgbClr val="000099"/>
              </a:solidFill>
              <a:latin typeface="Arial Black" pitchFamily="34" charset="0"/>
            </a:endParaRPr>
          </a:p>
          <a:p>
            <a:endParaRPr lang="en-US" sz="2400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0" y="1905000"/>
          <a:ext cx="9144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787706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0" y="228601"/>
            <a:ext cx="9164805" cy="24314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UAF AK High School Capture Rates</a:t>
            </a:r>
            <a:endParaRPr lang="en-US" sz="36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000099"/>
                </a:solidFill>
                <a:latin typeface="Arial Black" pitchFamily="34" charset="0"/>
              </a:rPr>
              <a:t>2008-2010</a:t>
            </a:r>
          </a:p>
          <a:p>
            <a:pPr algn="ctr"/>
            <a:r>
              <a:rPr lang="en-US" sz="3200" dirty="0" smtClean="0">
                <a:solidFill>
                  <a:srgbClr val="000099"/>
                </a:solidFill>
                <a:latin typeface="Arial Black" pitchFamily="34" charset="0"/>
              </a:rPr>
              <a:t>Moderate Yield Schools</a:t>
            </a:r>
          </a:p>
          <a:p>
            <a:endParaRPr lang="en-US" sz="2400" dirty="0">
              <a:solidFill>
                <a:srgbClr val="000099"/>
              </a:solidFill>
              <a:latin typeface="Arial Black" pitchFamily="34" charset="0"/>
            </a:endParaRPr>
          </a:p>
          <a:p>
            <a:endParaRPr lang="en-US" sz="2400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762000" y="1905000"/>
          <a:ext cx="7848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787706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0" y="228601"/>
            <a:ext cx="916480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UAF AK High School Capture Rates</a:t>
            </a:r>
            <a:endParaRPr lang="en-US" sz="36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000099"/>
                </a:solidFill>
                <a:latin typeface="Arial Black" pitchFamily="34" charset="0"/>
              </a:rPr>
              <a:t>2008-2010</a:t>
            </a:r>
          </a:p>
          <a:p>
            <a:pPr algn="ctr"/>
            <a:r>
              <a:rPr lang="en-US" sz="3200" dirty="0" smtClean="0">
                <a:solidFill>
                  <a:srgbClr val="000099"/>
                </a:solidFill>
                <a:latin typeface="Arial Black" pitchFamily="34" charset="0"/>
              </a:rPr>
              <a:t>Low Yield Schools</a:t>
            </a:r>
            <a:endParaRPr lang="en-US" sz="2400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0" y="1828800"/>
          <a:ext cx="9144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787706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</a:t>
            </a:r>
            <a:endParaRPr lang="en-US" sz="140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1447800" y="1981200"/>
            <a:ext cx="6096000" cy="32008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Recruitment Efforts</a:t>
            </a:r>
          </a:p>
          <a:p>
            <a:pPr marL="342900" indent="-342900"/>
            <a:endParaRPr lang="en-US" sz="14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/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Feeder Markets</a:t>
            </a:r>
          </a:p>
          <a:p>
            <a:pPr marL="342900" indent="-342900"/>
            <a:endParaRPr lang="en-US" sz="14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/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Target Segments</a:t>
            </a:r>
          </a:p>
          <a:p>
            <a:pPr marL="342900" indent="-342900"/>
            <a:endParaRPr lang="en-US" sz="1400" dirty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/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Strategy</a:t>
            </a: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0"/>
            <a:ext cx="9164805" cy="1200329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UAF Recruitment Plan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</a:rPr>
              <a:t>2011-2013</a:t>
            </a:r>
          </a:p>
        </p:txBody>
      </p:sp>
    </p:spTree>
    <p:extLst>
      <p:ext uri="{BB962C8B-B14F-4D97-AF65-F5344CB8AC3E}">
        <p14:creationId xmlns="" xmlns:p14="http://schemas.microsoft.com/office/powerpoint/2010/main" val="25088558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457200" y="1524000"/>
            <a:ext cx="8534400" cy="40626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Please Consider:</a:t>
            </a:r>
          </a:p>
          <a:p>
            <a:pPr marL="342900" indent="-342900"/>
            <a:endParaRPr lang="en-US" sz="14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/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    School/College Targets</a:t>
            </a:r>
          </a:p>
          <a:p>
            <a:pPr marL="342900" indent="-342900"/>
            <a:endParaRPr lang="en-US" sz="14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/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    School/College Strategy</a:t>
            </a:r>
          </a:p>
          <a:p>
            <a:pPr marL="342900" indent="-342900"/>
            <a:endParaRPr lang="en-US" sz="14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/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    Integrative Actions/Efforts</a:t>
            </a:r>
          </a:p>
          <a:p>
            <a:pPr marL="342900" indent="-342900"/>
            <a:endParaRPr lang="en-US" sz="16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/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    Internal Communication</a:t>
            </a: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0"/>
            <a:ext cx="9164805" cy="1200329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UAF Recruitment Plan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</a:rPr>
              <a:t>2011-2013</a:t>
            </a:r>
          </a:p>
        </p:txBody>
      </p:sp>
    </p:spTree>
    <p:extLst>
      <p:ext uri="{BB962C8B-B14F-4D97-AF65-F5344CB8AC3E}">
        <p14:creationId xmlns="" xmlns:p14="http://schemas.microsoft.com/office/powerpoint/2010/main" val="25088558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457200" y="1905000"/>
            <a:ext cx="8686800" cy="3877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/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		</a:t>
            </a:r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Full-time, First-time Freshman</a:t>
            </a:r>
            <a:b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</a:br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rgbClr val="000099"/>
                </a:solidFill>
                <a:latin typeface="Arial Black" pitchFamily="34" charset="0"/>
              </a:rPr>
              <a:t>(FT FTF) – </a:t>
            </a:r>
            <a:r>
              <a:rPr lang="en-US" sz="2000" dirty="0" smtClean="0">
                <a:solidFill>
                  <a:srgbClr val="000099"/>
                </a:solidFill>
                <a:latin typeface="Arial Black" pitchFamily="34" charset="0"/>
              </a:rPr>
              <a:t>increase 5% (+55)</a:t>
            </a:r>
          </a:p>
          <a:p>
            <a:pPr marL="342900" indent="-342900"/>
            <a:endParaRPr lang="en-US" sz="14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		UA Scholars – </a:t>
            </a:r>
            <a:r>
              <a:rPr lang="en-US" sz="2000" dirty="0" smtClean="0">
                <a:solidFill>
                  <a:srgbClr val="000099"/>
                </a:solidFill>
                <a:latin typeface="Arial Black" pitchFamily="34" charset="0"/>
              </a:rPr>
              <a:t>increase 5% (+11)</a:t>
            </a:r>
          </a:p>
          <a:p>
            <a:pPr marL="342900" indent="-342900"/>
            <a:endParaRPr lang="en-US" sz="14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		Transfer – </a:t>
            </a:r>
            <a:r>
              <a:rPr lang="en-US" sz="2000" dirty="0" smtClean="0">
                <a:solidFill>
                  <a:srgbClr val="000099"/>
                </a:solidFill>
                <a:latin typeface="Arial Black" pitchFamily="34" charset="0"/>
              </a:rPr>
              <a:t>increase 10% (+53)</a:t>
            </a:r>
          </a:p>
          <a:p>
            <a:pPr marL="342900" indent="-342900"/>
            <a:endParaRPr lang="en-US" sz="14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		International – </a:t>
            </a:r>
            <a:r>
              <a:rPr lang="en-US" sz="2000" dirty="0" smtClean="0">
                <a:solidFill>
                  <a:srgbClr val="000099"/>
                </a:solidFill>
                <a:latin typeface="Arial Black" pitchFamily="34" charset="0"/>
              </a:rPr>
              <a:t>Emerging market</a:t>
            </a: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-20805" y="1447800"/>
            <a:ext cx="9164805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99"/>
                </a:solidFill>
                <a:latin typeface="Arial Black" pitchFamily="34" charset="0"/>
              </a:rPr>
              <a:t>Targeted Priority Market Segments:</a:t>
            </a:r>
          </a:p>
          <a:p>
            <a:pPr algn="ctr"/>
            <a:endParaRPr lang="en-US" sz="3200" b="1" i="1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0"/>
            <a:ext cx="9164805" cy="1200329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UAF Recruitment Plan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</a:rPr>
              <a:t>2011-2013</a:t>
            </a:r>
          </a:p>
        </p:txBody>
      </p:sp>
    </p:spTree>
    <p:extLst>
      <p:ext uri="{BB962C8B-B14F-4D97-AF65-F5344CB8AC3E}">
        <p14:creationId xmlns="" xmlns:p14="http://schemas.microsoft.com/office/powerpoint/2010/main" val="2585844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1371600" y="1981200"/>
            <a:ext cx="7315200" cy="43704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12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457200" indent="-457200">
              <a:spcAft>
                <a:spcPts val="1200"/>
              </a:spcAft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CEM – Civil, Mechanical, Petroleum, EE</a:t>
            </a:r>
          </a:p>
          <a:p>
            <a:pPr marL="457200" indent="-457200">
              <a:spcAft>
                <a:spcPts val="1200"/>
              </a:spcAft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CLA – English, Theatre, Psychology</a:t>
            </a:r>
          </a:p>
          <a:p>
            <a:pPr marL="457200" indent="-457200">
              <a:spcAft>
                <a:spcPts val="1200"/>
              </a:spcAft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CNSM – Biology, Geology, Chemistry </a:t>
            </a:r>
          </a:p>
          <a:p>
            <a:pPr marL="457200" indent="-457200">
              <a:spcAft>
                <a:spcPts val="1200"/>
              </a:spcAft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SFOS – Fisheries (BA &amp; BS)</a:t>
            </a:r>
          </a:p>
          <a:p>
            <a:pPr marL="457200" indent="-457200">
              <a:spcAft>
                <a:spcPts val="1200"/>
              </a:spcAft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SNRAS – Geog, Res. </a:t>
            </a:r>
            <a:r>
              <a:rPr lang="en-US" sz="2400" dirty="0" err="1" smtClean="0">
                <a:solidFill>
                  <a:srgbClr val="000099"/>
                </a:solidFill>
                <a:latin typeface="Arial Black" pitchFamily="34" charset="0"/>
              </a:rPr>
              <a:t>Mgt</a:t>
            </a: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, H.L. Ag.</a:t>
            </a:r>
          </a:p>
          <a:p>
            <a:pPr marL="457200" indent="-457200">
              <a:spcAft>
                <a:spcPts val="1200"/>
              </a:spcAft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SOE – Elementary Education</a:t>
            </a:r>
          </a:p>
          <a:p>
            <a:pPr marL="457200" indent="-457200">
              <a:spcAft>
                <a:spcPts val="1200"/>
              </a:spcAft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SOM – Bus. Admin, Economics</a:t>
            </a:r>
          </a:p>
          <a:p>
            <a:pPr marL="457200" indent="-457200">
              <a:spcAft>
                <a:spcPts val="600"/>
              </a:spcAft>
            </a:pPr>
            <a:endParaRPr lang="en-US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-20805" y="1447800"/>
            <a:ext cx="9164805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Arial Black" pitchFamily="34" charset="0"/>
              </a:rPr>
              <a:t>	Priority Academic Programs:</a:t>
            </a:r>
          </a:p>
          <a:p>
            <a:pPr algn="ctr"/>
            <a:endParaRPr lang="en-US" sz="3200" b="1" i="1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0"/>
            <a:ext cx="9164805" cy="1200329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UAF Recruitment Plan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</a:rPr>
              <a:t>2011-2013</a:t>
            </a:r>
          </a:p>
        </p:txBody>
      </p:sp>
    </p:spTree>
    <p:extLst>
      <p:ext uri="{BB962C8B-B14F-4D97-AF65-F5344CB8AC3E}">
        <p14:creationId xmlns="" xmlns:p14="http://schemas.microsoft.com/office/powerpoint/2010/main" val="15292323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741195" y="1676400"/>
            <a:ext cx="8402805" cy="41857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Arial Black" pitchFamily="34" charset="0"/>
              </a:rPr>
              <a:t>Targeted Geographic Areas:</a:t>
            </a:r>
          </a:p>
          <a:p>
            <a:endParaRPr lang="en-US" sz="16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Fairbanks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Interior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Rural Alaska (esp. where we have campuses)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00099"/>
                </a:solidFill>
                <a:latin typeface="Arial Black" pitchFamily="34" charset="0"/>
              </a:rPr>
              <a:t>Southcentral</a:t>
            </a: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 (Matsu, Kenai P, Palmer, Wasilla)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Southeast (Juneau, Sitka, </a:t>
            </a:r>
            <a:r>
              <a:rPr lang="en-US" sz="2400" dirty="0" err="1" smtClean="0">
                <a:solidFill>
                  <a:srgbClr val="000099"/>
                </a:solidFill>
                <a:latin typeface="Arial Black" pitchFamily="34" charset="0"/>
              </a:rPr>
              <a:t>etc</a:t>
            </a: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WUE (focus – CA, OR, WA, CO)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BRANCH OUT TO Other States via ONLINE recruiting?  </a:t>
            </a: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824490" y="2824491"/>
            <a:ext cx="6172202" cy="523220"/>
          </a:xfrm>
          <a:prstGeom prst="rect">
            <a:avLst/>
          </a:prstGeom>
          <a:solidFill>
            <a:srgbClr val="000099"/>
          </a:solidFill>
        </p:spPr>
        <p:txBody>
          <a:bodyPr vert="horz" wrap="square" rtlCol="0" anchor="ctr" anchorCtr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 T  F T F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0"/>
            <a:ext cx="9164805" cy="1200329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UAF Recruitment Plan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</a:rPr>
              <a:t>2011-2013</a:t>
            </a:r>
          </a:p>
        </p:txBody>
      </p:sp>
    </p:spTree>
    <p:extLst>
      <p:ext uri="{BB962C8B-B14F-4D97-AF65-F5344CB8AC3E}">
        <p14:creationId xmlns="" xmlns:p14="http://schemas.microsoft.com/office/powerpoint/2010/main" val="29302874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838200" y="1752600"/>
            <a:ext cx="8305800" cy="32778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Arial Black" pitchFamily="34" charset="0"/>
              </a:rPr>
              <a:t>Strategic Prospective Student Sources</a:t>
            </a:r>
          </a:p>
          <a:p>
            <a:endParaRPr lang="en-US" sz="1200" dirty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Inquiries (online, fairs, HS visits)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Name Buys (100,000+/year)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Alaska HS Lists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Test Score Submissions (ACT, SCT)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FAFSA Submissions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Phi Theta Kappa (Transfers)</a:t>
            </a: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824489" y="2824490"/>
            <a:ext cx="6172200" cy="523220"/>
          </a:xfrm>
          <a:prstGeom prst="rect">
            <a:avLst/>
          </a:prstGeom>
          <a:solidFill>
            <a:srgbClr val="000099"/>
          </a:solidFill>
        </p:spPr>
        <p:txBody>
          <a:bodyPr vert="horz" wrap="square" rtlCol="0" anchor="ctr" anchorCtr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 T  F T F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0"/>
            <a:ext cx="9164805" cy="1200329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UAF Recruitment Plan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</a:rPr>
              <a:t>2011-2013</a:t>
            </a:r>
          </a:p>
        </p:txBody>
      </p:sp>
    </p:spTree>
    <p:extLst>
      <p:ext uri="{BB962C8B-B14F-4D97-AF65-F5344CB8AC3E}">
        <p14:creationId xmlns="" xmlns:p14="http://schemas.microsoft.com/office/powerpoint/2010/main" val="22078595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0" y="228600"/>
            <a:ext cx="9164805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Profile:  Incoming Class</a:t>
            </a:r>
          </a:p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 Black" pitchFamily="34" charset="0"/>
              </a:rPr>
              <a:t>Fall 2010</a:t>
            </a:r>
          </a:p>
          <a:p>
            <a:endParaRPr lang="en-US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685800" y="1447800"/>
          <a:ext cx="73914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5791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Source: PAIR Nov 2010</a:t>
            </a:r>
            <a:endParaRPr 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914400" y="1676400"/>
            <a:ext cx="8229600" cy="40318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Recruitment Activities: 	</a:t>
            </a:r>
            <a:r>
              <a:rPr lang="en-US" sz="2400" dirty="0" err="1" smtClean="0">
                <a:solidFill>
                  <a:srgbClr val="000099"/>
                </a:solidFill>
                <a:latin typeface="Arial Black" pitchFamily="34" charset="0"/>
              </a:rPr>
              <a:t>Southcentral</a:t>
            </a: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					&amp; Southeast</a:t>
            </a:r>
          </a:p>
          <a:p>
            <a:endParaRPr lang="en-US" sz="10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Market-Focused Recruitment/</a:t>
            </a:r>
            <a:r>
              <a:rPr lang="en-US" sz="2400" dirty="0" err="1" smtClean="0">
                <a:solidFill>
                  <a:srgbClr val="000099"/>
                </a:solidFill>
                <a:latin typeface="Arial Black" pitchFamily="34" charset="0"/>
              </a:rPr>
              <a:t>Comm</a:t>
            </a: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 Plan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1 Dedicated FTE Counselor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Anchorage Fairs and HS Visits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Host Anchorage Counselors @ UAF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HS visits from Houston to Homer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College fairs in Juneau and Ketchikan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Customized Initiatives throughout SE</a:t>
            </a: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824490" y="2824491"/>
            <a:ext cx="6172202" cy="523220"/>
          </a:xfrm>
          <a:prstGeom prst="rect">
            <a:avLst/>
          </a:prstGeom>
          <a:solidFill>
            <a:srgbClr val="000099"/>
          </a:solidFill>
        </p:spPr>
        <p:txBody>
          <a:bodyPr vert="horz" wrap="square" rtlCol="0" anchor="ctr" anchorCtr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 T  F T F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0"/>
            <a:ext cx="9164805" cy="1200329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UAF Recruitment Plan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</a:rPr>
              <a:t>2011-2013</a:t>
            </a:r>
          </a:p>
        </p:txBody>
      </p:sp>
    </p:spTree>
    <p:extLst>
      <p:ext uri="{BB962C8B-B14F-4D97-AF65-F5344CB8AC3E}">
        <p14:creationId xmlns="" xmlns:p14="http://schemas.microsoft.com/office/powerpoint/2010/main" val="3332600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914400" y="1676400"/>
            <a:ext cx="8229600" cy="36471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Recruitment Activities: 	1</a:t>
            </a:r>
            <a:r>
              <a:rPr lang="en-US" sz="2400" baseline="30000" dirty="0" smtClean="0">
                <a:solidFill>
                  <a:srgbClr val="000099"/>
                </a:solidFill>
                <a:latin typeface="Arial Black" pitchFamily="34" charset="0"/>
              </a:rPr>
              <a:t>st</a:t>
            </a: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 Time Freshman</a:t>
            </a:r>
          </a:p>
          <a:p>
            <a:endParaRPr lang="en-US" sz="14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Develop Prospect Lists From HS (</a:t>
            </a:r>
            <a:r>
              <a:rPr lang="en-US" sz="2400" dirty="0" err="1" smtClean="0">
                <a:solidFill>
                  <a:srgbClr val="000099"/>
                </a:solidFill>
                <a:latin typeface="Arial Black" pitchFamily="34" charset="0"/>
              </a:rPr>
              <a:t>Jr</a:t>
            </a: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/</a:t>
            </a:r>
            <a:r>
              <a:rPr lang="en-US" sz="2400" dirty="0" err="1" smtClean="0">
                <a:solidFill>
                  <a:srgbClr val="000099"/>
                </a:solidFill>
                <a:latin typeface="Arial Black" pitchFamily="34" charset="0"/>
              </a:rPr>
              <a:t>Sr</a:t>
            </a: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): Comm. Plan starts in fall of junior year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Targeted Comm. Plan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UAF Info Packets -  All AK HS Counselors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High School Visits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Financial Aid Info Sessions AK-Wide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“Discover UA” – Open House Model</a:t>
            </a: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824490" y="2824491"/>
            <a:ext cx="6172202" cy="523220"/>
          </a:xfrm>
          <a:prstGeom prst="rect">
            <a:avLst/>
          </a:prstGeom>
          <a:solidFill>
            <a:srgbClr val="000099"/>
          </a:solidFill>
        </p:spPr>
        <p:txBody>
          <a:bodyPr vert="horz" wrap="square" rtlCol="0" anchor="ctr" anchorCtr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 T  F T F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0"/>
            <a:ext cx="9164805" cy="1200329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UAF Recruitment Plan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</a:rPr>
              <a:t>2011-2013</a:t>
            </a:r>
          </a:p>
        </p:txBody>
      </p:sp>
    </p:spTree>
    <p:extLst>
      <p:ext uri="{BB962C8B-B14F-4D97-AF65-F5344CB8AC3E}">
        <p14:creationId xmlns="" xmlns:p14="http://schemas.microsoft.com/office/powerpoint/2010/main" val="1599900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914400" y="1676400"/>
            <a:ext cx="8382000" cy="4924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Recruitment Activities: 	1</a:t>
            </a:r>
            <a:r>
              <a:rPr lang="en-US" sz="2400" baseline="30000" dirty="0" smtClean="0">
                <a:solidFill>
                  <a:srgbClr val="000099"/>
                </a:solidFill>
                <a:latin typeface="Arial Black" pitchFamily="34" charset="0"/>
              </a:rPr>
              <a:t>st</a:t>
            </a: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 Time Freshman 					(outside Alaska)</a:t>
            </a:r>
          </a:p>
          <a:p>
            <a:endParaRPr lang="en-US" sz="10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Host UAF Campus Visits (Student/Parent)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Targeted Parent </a:t>
            </a:r>
            <a:r>
              <a:rPr lang="en-US" sz="2400" dirty="0" err="1" smtClean="0">
                <a:solidFill>
                  <a:srgbClr val="000099"/>
                </a:solidFill>
                <a:latin typeface="Arial Black" pitchFamily="34" charset="0"/>
              </a:rPr>
              <a:t>Comm</a:t>
            </a: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/Outreach Plan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Utilize Student Ambassador Program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Enhanced Online/Social Media Tools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UAF </a:t>
            </a:r>
            <a:r>
              <a:rPr lang="en-US" sz="2400" dirty="0" err="1" smtClean="0">
                <a:solidFill>
                  <a:srgbClr val="000099"/>
                </a:solidFill>
                <a:latin typeface="Arial Black" pitchFamily="34" charset="0"/>
              </a:rPr>
              <a:t>CollegeWeekLive.com</a:t>
            </a: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 Program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Virtual College Tours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“Discover UA” – Open House Model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err="1" smtClean="0">
                <a:solidFill>
                  <a:srgbClr val="000099"/>
                </a:solidFill>
                <a:latin typeface="Arial Black" pitchFamily="34" charset="0"/>
              </a:rPr>
              <a:t>Telecounseling</a:t>
            </a: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: Near-Peer Model</a:t>
            </a:r>
          </a:p>
          <a:p>
            <a:endParaRPr lang="en-US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824490" y="2824491"/>
            <a:ext cx="6172202" cy="523220"/>
          </a:xfrm>
          <a:prstGeom prst="rect">
            <a:avLst/>
          </a:prstGeom>
          <a:solidFill>
            <a:srgbClr val="000099"/>
          </a:solidFill>
        </p:spPr>
        <p:txBody>
          <a:bodyPr vert="horz" wrap="square" rtlCol="0" anchor="ctr" anchorCtr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 T  F T F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0" y="0"/>
            <a:ext cx="9164805" cy="1200329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UAF Recruitment Plan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</a:rPr>
              <a:t>2011-2013</a:t>
            </a:r>
          </a:p>
        </p:txBody>
      </p:sp>
    </p:spTree>
    <p:extLst>
      <p:ext uri="{BB962C8B-B14F-4D97-AF65-F5344CB8AC3E}">
        <p14:creationId xmlns="" xmlns:p14="http://schemas.microsoft.com/office/powerpoint/2010/main" val="8799598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914400" y="1676400"/>
            <a:ext cx="8382000" cy="29700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Recruitment Activities: 	WUE</a:t>
            </a:r>
          </a:p>
          <a:p>
            <a:endParaRPr lang="en-US" sz="24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Targeted Name Buys (ACT, PSAT/NMSQT, NRCCUA)</a:t>
            </a:r>
            <a:endParaRPr lang="en-US" sz="2400" dirty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Targeted Travel: WA, CA, OR, CO</a:t>
            </a:r>
            <a:endParaRPr lang="en-US" sz="2400" dirty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Customized Communication Plan</a:t>
            </a:r>
          </a:p>
          <a:p>
            <a:endParaRPr lang="en-US" sz="2400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824490" y="2824491"/>
            <a:ext cx="6172202" cy="523220"/>
          </a:xfrm>
          <a:prstGeom prst="rect">
            <a:avLst/>
          </a:prstGeom>
          <a:solidFill>
            <a:srgbClr val="000099"/>
          </a:solidFill>
        </p:spPr>
        <p:txBody>
          <a:bodyPr vert="horz" wrap="square" rtlCol="0" anchor="ctr" anchorCtr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F T  F T F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0"/>
            <a:ext cx="9164805" cy="1200329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UAF Recruitment Plan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</a:rPr>
              <a:t>2011-2013</a:t>
            </a:r>
          </a:p>
        </p:txBody>
      </p:sp>
    </p:spTree>
    <p:extLst>
      <p:ext uri="{BB962C8B-B14F-4D97-AF65-F5344CB8AC3E}">
        <p14:creationId xmlns="" xmlns:p14="http://schemas.microsoft.com/office/powerpoint/2010/main" val="3214473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914400" y="1676400"/>
            <a:ext cx="8382000" cy="35855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Recruitment Activities: 	UA Scholars</a:t>
            </a:r>
          </a:p>
          <a:p>
            <a:pPr>
              <a:spcAft>
                <a:spcPts val="600"/>
              </a:spcAft>
            </a:pPr>
            <a:endParaRPr lang="en-US" sz="10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Waive Application Fee (Approximately $12K waived annually by Office of Admissions)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Scholar Events/Programs Throughout AK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Scholar-Specific Communication Plan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Award $ Scholarship To Highest GPAs (Roughly $150K per year)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½ FTE Dedicated to UA Scholars</a:t>
            </a:r>
            <a:endParaRPr lang="en-US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824491" y="2824490"/>
            <a:ext cx="6172203" cy="523220"/>
          </a:xfrm>
          <a:prstGeom prst="rect">
            <a:avLst/>
          </a:prstGeom>
          <a:solidFill>
            <a:srgbClr val="000099"/>
          </a:solidFill>
        </p:spPr>
        <p:txBody>
          <a:bodyPr vert="horz" wrap="square" rtlCol="0" anchor="ctr" anchorCtr="1">
            <a:spAutoFit/>
          </a:bodyPr>
          <a:lstStyle/>
          <a:p>
            <a:r>
              <a:rPr lang="en-US" spc="250" dirty="0" smtClean="0">
                <a:solidFill>
                  <a:schemeClr val="bg1"/>
                </a:solidFill>
                <a:latin typeface="+mj-lt"/>
              </a:rPr>
              <a:t>UA Scholars</a:t>
            </a:r>
            <a:endParaRPr lang="en-US" spc="2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0"/>
            <a:ext cx="9164805" cy="1200329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UAF Recruitment Plan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</a:rPr>
              <a:t>2011-2013</a:t>
            </a:r>
          </a:p>
        </p:txBody>
      </p:sp>
    </p:spTree>
    <p:extLst>
      <p:ext uri="{BB962C8B-B14F-4D97-AF65-F5344CB8AC3E}">
        <p14:creationId xmlns="" xmlns:p14="http://schemas.microsoft.com/office/powerpoint/2010/main" val="18441443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914400" y="1676400"/>
            <a:ext cx="8153400" cy="3662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Recruitment Activities: 	Transfer</a:t>
            </a:r>
          </a:p>
          <a:p>
            <a:endParaRPr lang="en-US" sz="10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Outreach to Phi Theta Kappa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Community College Fairs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Community College Visits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(Through Deans) 2+2 agreements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Core waiver for AA/AS: in discussion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WICHE Core Passport Initiative</a:t>
            </a:r>
          </a:p>
          <a:p>
            <a:endParaRPr lang="en-US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824491" y="2824491"/>
            <a:ext cx="6172201" cy="523220"/>
          </a:xfrm>
          <a:prstGeom prst="rect">
            <a:avLst/>
          </a:prstGeom>
          <a:solidFill>
            <a:srgbClr val="000099"/>
          </a:solidFill>
        </p:spPr>
        <p:txBody>
          <a:bodyPr vert="horz" wrap="square" rtlCol="0" anchor="ctr" anchorCtr="1">
            <a:spAutoFit/>
          </a:bodyPr>
          <a:lstStyle/>
          <a:p>
            <a:r>
              <a:rPr lang="en-US" spc="250" dirty="0" smtClean="0">
                <a:solidFill>
                  <a:schemeClr val="bg1"/>
                </a:solidFill>
                <a:latin typeface="+mj-lt"/>
              </a:rPr>
              <a:t>Transfer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0"/>
            <a:ext cx="9164805" cy="1200329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UAF Recruitment Plan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</a:rPr>
              <a:t>2011-2013</a:t>
            </a:r>
          </a:p>
        </p:txBody>
      </p:sp>
    </p:spTree>
    <p:extLst>
      <p:ext uri="{BB962C8B-B14F-4D97-AF65-F5344CB8AC3E}">
        <p14:creationId xmlns="" xmlns:p14="http://schemas.microsoft.com/office/powerpoint/2010/main" val="8799598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914400" y="1676400"/>
            <a:ext cx="8229600" cy="39549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Recruitment Activities: 	International</a:t>
            </a:r>
          </a:p>
          <a:p>
            <a:pPr marL="342900" indent="-342900">
              <a:buFont typeface="Arial"/>
              <a:buChar char="•"/>
            </a:pPr>
            <a:endParaRPr lang="en-US" sz="1000" dirty="0">
              <a:solidFill>
                <a:srgbClr val="000099"/>
              </a:solidFill>
              <a:latin typeface="Arial Black" pitchFamily="34" charset="0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Expand From Faculty-Driven Model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Current Geographic Affinity: Circumpolar North (Canada, Russia, Scandinavia), GROW UARCTIC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CHINA (2+2), INDIA (Undergraduate fair)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New Markets include Middle East, Asia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Integration of ESL instruction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824493" y="2824491"/>
            <a:ext cx="6172201" cy="523220"/>
          </a:xfrm>
          <a:prstGeom prst="rect">
            <a:avLst/>
          </a:prstGeom>
          <a:solidFill>
            <a:srgbClr val="000099"/>
          </a:solidFill>
        </p:spPr>
        <p:txBody>
          <a:bodyPr vert="horz" wrap="square" rtlCol="0" anchor="ctr" anchorCtr="1">
            <a:spAutoFit/>
          </a:bodyPr>
          <a:lstStyle/>
          <a:p>
            <a:r>
              <a:rPr lang="en-US" spc="250" dirty="0" smtClean="0">
                <a:solidFill>
                  <a:schemeClr val="bg1"/>
                </a:solidFill>
                <a:latin typeface="+mj-lt"/>
              </a:rPr>
              <a:t>International</a:t>
            </a:r>
            <a:endParaRPr lang="en-US" spc="2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0"/>
            <a:ext cx="9164805" cy="1200329"/>
          </a:xfrm>
          <a:prstGeom prst="rect">
            <a:avLst/>
          </a:prstGeom>
          <a:solidFill>
            <a:srgbClr val="000099"/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UAF Recruitment Plan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Arial Black" pitchFamily="34" charset="0"/>
              </a:rPr>
              <a:t>2011-2013</a:t>
            </a:r>
          </a:p>
        </p:txBody>
      </p:sp>
    </p:spTree>
    <p:extLst>
      <p:ext uri="{BB962C8B-B14F-4D97-AF65-F5344CB8AC3E}">
        <p14:creationId xmlns="" xmlns:p14="http://schemas.microsoft.com/office/powerpoint/2010/main" val="31232969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05800" cy="1295400"/>
          </a:xfrm>
        </p:spPr>
        <p:txBody>
          <a:bodyPr/>
          <a:lstStyle/>
          <a:p>
            <a:pPr algn="ctr"/>
            <a:r>
              <a:rPr lang="en-US" sz="4800" dirty="0" smtClean="0"/>
              <a:t>Discussion</a:t>
            </a:r>
            <a:endParaRPr lang="en-US" sz="4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</a:t>
            </a:r>
            <a:endParaRPr lang="en-US" sz="140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46000" contrast="-22000"/>
          </a:blip>
          <a:srcRect/>
          <a:stretch>
            <a:fillRect/>
          </a:stretch>
        </p:blipFill>
        <p:spPr bwMode="auto">
          <a:xfrm>
            <a:off x="3581400" y="1905000"/>
            <a:ext cx="4624068" cy="372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09.02</a:t>
            </a:r>
            <a:endParaRPr lang="en-US" sz="1400" dirty="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0" y="228600"/>
            <a:ext cx="9164805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Profile:  Incoming Class</a:t>
            </a:r>
          </a:p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 Black" pitchFamily="34" charset="0"/>
              </a:rPr>
              <a:t>Fall 2010</a:t>
            </a:r>
          </a:p>
          <a:p>
            <a:endParaRPr lang="en-US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9200" y="6019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Source: PAIR Fact Book Oct 2010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69000" contrast="12000"/>
          </a:blip>
          <a:srcRect/>
          <a:stretch>
            <a:fillRect/>
          </a:stretch>
        </p:blipFill>
        <p:spPr bwMode="auto">
          <a:xfrm>
            <a:off x="152400" y="1219200"/>
            <a:ext cx="2743200" cy="199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1752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Alaska: </a:t>
            </a:r>
          </a:p>
          <a:p>
            <a:pPr algn="ctr"/>
            <a:r>
              <a:rPr lang="en-US" sz="1800" b="1" dirty="0" smtClean="0"/>
              <a:t>82%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19400" y="3352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West Coast: </a:t>
            </a:r>
          </a:p>
          <a:p>
            <a:pPr algn="ctr"/>
            <a:r>
              <a:rPr lang="en-US" sz="1800" b="1" dirty="0" smtClean="0"/>
              <a:t>4%</a:t>
            </a:r>
            <a:endParaRPr lang="en-US" sz="1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0" y="4419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South: </a:t>
            </a:r>
          </a:p>
          <a:p>
            <a:pPr algn="ctr"/>
            <a:r>
              <a:rPr lang="en-US" sz="1800" b="1" dirty="0" smtClean="0"/>
              <a:t>3%</a:t>
            </a:r>
            <a:endParaRPr lang="en-US" sz="1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57800" y="3352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Midwest: </a:t>
            </a:r>
          </a:p>
          <a:p>
            <a:pPr algn="ctr"/>
            <a:r>
              <a:rPr lang="en-US" sz="1800" b="1" dirty="0" smtClean="0"/>
              <a:t>2%</a:t>
            </a:r>
            <a:endParaRPr lang="en-US" sz="1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2667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Rockies: </a:t>
            </a:r>
          </a:p>
          <a:p>
            <a:pPr algn="ctr"/>
            <a:r>
              <a:rPr lang="en-US" sz="1800" b="1" dirty="0" smtClean="0"/>
              <a:t>2%</a:t>
            </a:r>
            <a:endParaRPr lang="en-US" sz="1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East Coast: </a:t>
            </a:r>
          </a:p>
          <a:p>
            <a:pPr algn="ctr"/>
            <a:r>
              <a:rPr lang="en-US" sz="1800" b="1" dirty="0" smtClean="0"/>
              <a:t>2%</a:t>
            </a:r>
            <a:endParaRPr lang="en-US" sz="1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lum bright="3000"/>
          </a:blip>
          <a:srcRect/>
          <a:stretch>
            <a:fillRect/>
          </a:stretch>
        </p:blipFill>
        <p:spPr bwMode="auto">
          <a:xfrm>
            <a:off x="990600" y="4267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066800" y="6096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International: </a:t>
            </a:r>
          </a:p>
          <a:p>
            <a:pPr algn="ctr"/>
            <a:r>
              <a:rPr lang="en-US" sz="1800" b="1" dirty="0" smtClean="0"/>
              <a:t>5%</a:t>
            </a:r>
            <a:endParaRPr lang="en-US" sz="1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</a:t>
            </a:r>
            <a:endParaRPr lang="en-US" sz="1400">
              <a:latin typeface="+mn-lt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447800"/>
          <a:ext cx="8458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334000"/>
            <a:ext cx="838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Also, with 1 student each:</a:t>
            </a:r>
          </a:p>
          <a:p>
            <a:r>
              <a:rPr lang="en-US" sz="1200" dirty="0" smtClean="0"/>
              <a:t>Australia 	   Austria  	Azerbaijan        Czech Republic     Finland        Ghana </a:t>
            </a:r>
          </a:p>
          <a:p>
            <a:r>
              <a:rPr lang="en-US" sz="1200" dirty="0" smtClean="0"/>
              <a:t>Hungary 	   Iran 	Kazakhstan      Kenya	            Liberia         Mongolia </a:t>
            </a:r>
          </a:p>
          <a:p>
            <a:r>
              <a:rPr lang="en-US" sz="1200" dirty="0" smtClean="0"/>
              <a:t>Netherlands 	   Nigeria	South Korea     Spain 	            Thailand      Turkey  </a:t>
            </a:r>
            <a:endParaRPr lang="en-US" sz="1200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228600"/>
            <a:ext cx="9164805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Profile:  Incoming Class</a:t>
            </a:r>
          </a:p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 Black" pitchFamily="34" charset="0"/>
              </a:rPr>
              <a:t>Fall 2010</a:t>
            </a:r>
          </a:p>
          <a:p>
            <a:endParaRPr lang="en-US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0" y="228600"/>
            <a:ext cx="9164805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Profile:  Incoming Class</a:t>
            </a:r>
          </a:p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 Black" pitchFamily="34" charset="0"/>
              </a:rPr>
              <a:t>Fall 2010</a:t>
            </a:r>
          </a:p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 Black" pitchFamily="34" charset="0"/>
              </a:rPr>
              <a:t>Net Change 2009-2010</a:t>
            </a:r>
          </a:p>
          <a:p>
            <a:endParaRPr lang="en-US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2133600"/>
          <a:ext cx="60960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4046"/>
                <a:gridCol w="1881954"/>
              </a:tblGrid>
              <a:tr h="4572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99"/>
                          </a:solidFill>
                        </a:rPr>
                        <a:t>UNDERGRADUATES</a:t>
                      </a:r>
                      <a:endParaRPr lang="en-US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4%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All UA Scholars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3.5%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UA Scholars</a:t>
                      </a:r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 Class of 2010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2.9%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All First Time Freshman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3.5%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Returning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1.3%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Transfers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7.8%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Others/Exchange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37.5%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99"/>
                          </a:solidFill>
                        </a:rPr>
                        <a:t>GRADUATES</a:t>
                      </a:r>
                      <a:endParaRPr lang="en-US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9"/>
                          </a:solidFill>
                        </a:rPr>
                        <a:t>6.5%</a:t>
                      </a:r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 bwMode="auto">
          <a:xfrm>
            <a:off x="5867400" y="2667000"/>
            <a:ext cx="228600" cy="228600"/>
          </a:xfrm>
          <a:prstGeom prst="downArrow">
            <a:avLst/>
          </a:prstGeom>
          <a:solidFill>
            <a:srgbClr val="0000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Up Arrow 10"/>
          <p:cNvSpPr/>
          <p:nvPr/>
        </p:nvSpPr>
        <p:spPr bwMode="auto">
          <a:xfrm>
            <a:off x="6858000" y="22098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5867400" y="3124200"/>
            <a:ext cx="228600" cy="228600"/>
          </a:xfrm>
          <a:prstGeom prst="downArrow">
            <a:avLst/>
          </a:prstGeom>
          <a:solidFill>
            <a:srgbClr val="0000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6858000" y="35814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6858000" y="44958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6858000" y="49530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5867400" y="4038600"/>
            <a:ext cx="228600" cy="228600"/>
          </a:xfrm>
          <a:prstGeom prst="downArrow">
            <a:avLst/>
          </a:prstGeom>
          <a:solidFill>
            <a:srgbClr val="0000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5867400" y="5410200"/>
            <a:ext cx="228600" cy="228600"/>
          </a:xfrm>
          <a:prstGeom prst="downArrow">
            <a:avLst/>
          </a:prstGeom>
          <a:solidFill>
            <a:srgbClr val="0000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5791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Source: PAIR Nov 2010</a:t>
            </a:r>
            <a:endParaRPr 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0" y="228600"/>
            <a:ext cx="9164805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Profile by Location:</a:t>
            </a:r>
          </a:p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 Black" pitchFamily="34" charset="0"/>
              </a:rPr>
              <a:t>FTE Fall 2010</a:t>
            </a:r>
          </a:p>
          <a:p>
            <a:endParaRPr lang="en-US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457200" y="1371600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76800" y="5791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Source: PAIR Fact Book Oct 2010</a:t>
            </a:r>
            <a:endParaRPr 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0" y="228600"/>
            <a:ext cx="9164805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Profile by Location:</a:t>
            </a:r>
          </a:p>
          <a:p>
            <a:pPr algn="ctr"/>
            <a:r>
              <a:rPr lang="en-US" sz="3200" b="1" dirty="0" smtClean="0">
                <a:solidFill>
                  <a:srgbClr val="000099"/>
                </a:solidFill>
                <a:latin typeface="Arial Black" pitchFamily="34" charset="0"/>
              </a:rPr>
              <a:t>FTE Fall 2010</a:t>
            </a:r>
          </a:p>
          <a:p>
            <a:endParaRPr lang="en-US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47800" y="1828800"/>
          <a:ext cx="6400800" cy="3886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2133600"/>
                <a:gridCol w="2133600"/>
              </a:tblGrid>
              <a:tr h="433206">
                <a:tc>
                  <a:txBody>
                    <a:bodyPr/>
                    <a:lstStyle/>
                    <a:p>
                      <a:r>
                        <a:rPr lang="en-US" b="1" u="sng" baseline="0" dirty="0" smtClean="0">
                          <a:solidFill>
                            <a:srgbClr val="000099"/>
                          </a:solidFill>
                        </a:rPr>
                        <a:t>Location</a:t>
                      </a:r>
                      <a:endParaRPr lang="en-US" b="1" u="sng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baseline="0" dirty="0" smtClean="0">
                          <a:solidFill>
                            <a:srgbClr val="000099"/>
                          </a:solidFill>
                        </a:rPr>
                        <a:t>1-year change</a:t>
                      </a:r>
                      <a:endParaRPr lang="en-US" b="1" u="sng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baseline="0" dirty="0" smtClean="0">
                          <a:solidFill>
                            <a:srgbClr val="000099"/>
                          </a:solidFill>
                        </a:rPr>
                        <a:t>2-year change</a:t>
                      </a:r>
                      <a:endParaRPr lang="en-US" b="1" u="sng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33206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Fairbanks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4.7%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9.6%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2055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UAF CTC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7.2%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10.3%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33206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Comm. Campuses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3.6%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22.3%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33206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Rural College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7.6%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20.7%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33206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UAF Overall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4.9%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12%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33206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UAA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4.1%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9.5%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33206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UAS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7.7%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20.3%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433208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UA System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4.7%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99"/>
                          </a:solidFill>
                        </a:rPr>
                        <a:t>11.2%</a:t>
                      </a:r>
                      <a:endParaRPr lang="en-US" baseline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7800" y="5791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Source: PAIR Oct 2010</a:t>
            </a:r>
            <a:endParaRPr lang="en-US" sz="1800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524000" y="4343400"/>
            <a:ext cx="5638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Down Arrow 9"/>
          <p:cNvSpPr/>
          <p:nvPr/>
        </p:nvSpPr>
        <p:spPr bwMode="auto">
          <a:xfrm>
            <a:off x="4038600" y="3200400"/>
            <a:ext cx="228600" cy="228600"/>
          </a:xfrm>
          <a:prstGeom prst="downArrow">
            <a:avLst/>
          </a:prstGeom>
          <a:solidFill>
            <a:srgbClr val="0000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>
            <a:off x="5029200" y="22860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5029200" y="27432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5029200" y="35814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Up Arrow 14"/>
          <p:cNvSpPr/>
          <p:nvPr/>
        </p:nvSpPr>
        <p:spPr bwMode="auto">
          <a:xfrm>
            <a:off x="5029200" y="40386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Up Arrow 15"/>
          <p:cNvSpPr/>
          <p:nvPr/>
        </p:nvSpPr>
        <p:spPr bwMode="auto">
          <a:xfrm>
            <a:off x="5029200" y="44958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Up Arrow 16"/>
          <p:cNvSpPr/>
          <p:nvPr/>
        </p:nvSpPr>
        <p:spPr bwMode="auto">
          <a:xfrm>
            <a:off x="5029200" y="48768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Up Arrow 17"/>
          <p:cNvSpPr/>
          <p:nvPr/>
        </p:nvSpPr>
        <p:spPr bwMode="auto">
          <a:xfrm>
            <a:off x="5029200" y="53340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Up Arrow 18"/>
          <p:cNvSpPr/>
          <p:nvPr/>
        </p:nvSpPr>
        <p:spPr bwMode="auto">
          <a:xfrm>
            <a:off x="7239000" y="23622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Up Arrow 19"/>
          <p:cNvSpPr/>
          <p:nvPr/>
        </p:nvSpPr>
        <p:spPr bwMode="auto">
          <a:xfrm>
            <a:off x="7239000" y="27432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Up Arrow 20"/>
          <p:cNvSpPr/>
          <p:nvPr/>
        </p:nvSpPr>
        <p:spPr bwMode="auto">
          <a:xfrm>
            <a:off x="7239000" y="31242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 Arrow 21"/>
          <p:cNvSpPr/>
          <p:nvPr/>
        </p:nvSpPr>
        <p:spPr bwMode="auto">
          <a:xfrm>
            <a:off x="7239000" y="35814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>
            <a:off x="7239000" y="40386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>
            <a:off x="7239000" y="44196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>
            <a:off x="7239000" y="48768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>
            <a:off x="7239000" y="5334000"/>
            <a:ext cx="228600" cy="228600"/>
          </a:xfrm>
          <a:prstGeom prst="upArrow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0" y="228600"/>
            <a:ext cx="9164805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Profile by Degree:  </a:t>
            </a:r>
          </a:p>
          <a:p>
            <a:pPr algn="ctr"/>
            <a:r>
              <a:rPr lang="en-US" sz="3200" dirty="0" smtClean="0">
                <a:solidFill>
                  <a:srgbClr val="000099"/>
                </a:solidFill>
                <a:latin typeface="Arial Black" pitchFamily="34" charset="0"/>
              </a:rPr>
              <a:t>All UAF, </a:t>
            </a:r>
            <a:r>
              <a:rPr lang="en-US" sz="3200" b="1" dirty="0" smtClean="0">
                <a:solidFill>
                  <a:srgbClr val="000099"/>
                </a:solidFill>
                <a:latin typeface="Arial Black" pitchFamily="34" charset="0"/>
              </a:rPr>
              <a:t>Fall 2010</a:t>
            </a:r>
          </a:p>
          <a:p>
            <a:endParaRPr lang="en-US" sz="2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257175" y="1562100"/>
          <a:ext cx="815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7800" y="58028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Source: PAIR Oct 2010</a:t>
            </a:r>
            <a:endParaRPr lang="en-US" sz="1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0" y="228601"/>
            <a:ext cx="9164805" cy="24314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99"/>
                </a:solidFill>
                <a:latin typeface="Arial Black" pitchFamily="34" charset="0"/>
              </a:rPr>
              <a:t>UAF AK High School Capture Rates</a:t>
            </a:r>
            <a:endParaRPr lang="en-US" sz="3600" dirty="0">
              <a:solidFill>
                <a:srgbClr val="000099"/>
              </a:solidFill>
              <a:latin typeface="Arial Black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000099"/>
                </a:solidFill>
                <a:latin typeface="Arial Black" pitchFamily="34" charset="0"/>
              </a:rPr>
              <a:t>2008-2010</a:t>
            </a:r>
          </a:p>
          <a:p>
            <a:pPr algn="ctr"/>
            <a:r>
              <a:rPr lang="en-US" sz="3200" dirty="0" smtClean="0">
                <a:solidFill>
                  <a:srgbClr val="000099"/>
                </a:solidFill>
                <a:latin typeface="Arial Black" pitchFamily="34" charset="0"/>
              </a:rPr>
              <a:t>High Yield Schools</a:t>
            </a:r>
          </a:p>
          <a:p>
            <a:endParaRPr lang="en-US" sz="2400" dirty="0">
              <a:solidFill>
                <a:srgbClr val="000099"/>
              </a:solidFill>
              <a:latin typeface="Arial Black" pitchFamily="34" charset="0"/>
            </a:endParaRPr>
          </a:p>
          <a:p>
            <a:endParaRPr lang="en-US" sz="2400" dirty="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0" y="1981200"/>
          <a:ext cx="9144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787706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tary May 2002R3">
  <a:themeElements>
    <a:clrScheme name="">
      <a:dk1>
        <a:srgbClr val="000000"/>
      </a:dk1>
      <a:lt1>
        <a:srgbClr val="FFFFFF"/>
      </a:lt1>
      <a:dk2>
        <a:srgbClr val="000000"/>
      </a:dk2>
      <a:lt2>
        <a:srgbClr val="E3BEFF"/>
      </a:lt2>
      <a:accent1>
        <a:srgbClr val="FFFFFF"/>
      </a:accent1>
      <a:accent2>
        <a:srgbClr val="00AE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9D00"/>
      </a:accent6>
      <a:hlink>
        <a:srgbClr val="500093"/>
      </a:hlink>
      <a:folHlink>
        <a:srgbClr val="CECECE"/>
      </a:folHlink>
    </a:clrScheme>
    <a:fontScheme name="Rotary May 2002R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otary May 2002R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ary May 2002R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ary May 2002R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ary May 2002R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ary May 2002R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ary May 2002R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ary May 2002R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E3BEFF"/>
    </a:lt2>
    <a:accent1>
      <a:srgbClr val="FFFFFF"/>
    </a:accent1>
    <a:accent2>
      <a:srgbClr val="00AE00"/>
    </a:accent2>
    <a:accent3>
      <a:srgbClr val="FFFFFF"/>
    </a:accent3>
    <a:accent4>
      <a:srgbClr val="000000"/>
    </a:accent4>
    <a:accent5>
      <a:srgbClr val="FFFFFF"/>
    </a:accent5>
    <a:accent6>
      <a:srgbClr val="009D00"/>
    </a:accent6>
    <a:hlink>
      <a:srgbClr val="500093"/>
    </a:hlink>
    <a:folHlink>
      <a:srgbClr val="CECECE"/>
    </a:folHlink>
  </a:clrScheme>
  <a:fontScheme name="Rotary May 2002R3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E3BEFF"/>
    </a:lt2>
    <a:accent1>
      <a:srgbClr val="FFFFFF"/>
    </a:accent1>
    <a:accent2>
      <a:srgbClr val="00AE00"/>
    </a:accent2>
    <a:accent3>
      <a:srgbClr val="FFFFFF"/>
    </a:accent3>
    <a:accent4>
      <a:srgbClr val="000000"/>
    </a:accent4>
    <a:accent5>
      <a:srgbClr val="FFFFFF"/>
    </a:accent5>
    <a:accent6>
      <a:srgbClr val="009D00"/>
    </a:accent6>
    <a:hlink>
      <a:srgbClr val="500093"/>
    </a:hlink>
    <a:folHlink>
      <a:srgbClr val="CECECE"/>
    </a:folHlink>
  </a:clrScheme>
  <a:fontScheme name="Rotary May 2002R3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E3BEFF"/>
    </a:lt2>
    <a:accent1>
      <a:srgbClr val="FFFFFF"/>
    </a:accent1>
    <a:accent2>
      <a:srgbClr val="00AE00"/>
    </a:accent2>
    <a:accent3>
      <a:srgbClr val="FFFFFF"/>
    </a:accent3>
    <a:accent4>
      <a:srgbClr val="000000"/>
    </a:accent4>
    <a:accent5>
      <a:srgbClr val="FFFFFF"/>
    </a:accent5>
    <a:accent6>
      <a:srgbClr val="009D00"/>
    </a:accent6>
    <a:hlink>
      <a:srgbClr val="500093"/>
    </a:hlink>
    <a:folHlink>
      <a:srgbClr val="CECECE"/>
    </a:folHlink>
  </a:clrScheme>
  <a:fontScheme name="Rotary May 2002R3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20653</TotalTime>
  <Pages>1</Pages>
  <Words>1108</Words>
  <Application>Microsoft Office PowerPoint</Application>
  <PresentationFormat>On-screen Show (4:3)</PresentationFormat>
  <Paragraphs>354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Rotary May 2002R3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Hartman</dc:title>
  <dc:creator>Production  Guru</dc:creator>
  <cp:lastModifiedBy>Kerynn Fisher</cp:lastModifiedBy>
  <cp:revision>873</cp:revision>
  <cp:lastPrinted>2002-10-02T20:51:48Z</cp:lastPrinted>
  <dcterms:created xsi:type="dcterms:W3CDTF">2010-08-03T07:07:50Z</dcterms:created>
  <dcterms:modified xsi:type="dcterms:W3CDTF">2011-02-03T00:51:43Z</dcterms:modified>
</cp:coreProperties>
</file>