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72"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17A578-5429-47D1-9FA3-1B4FD7EA6D42}" type="datetimeFigureOut">
              <a:rPr lang="en-US" smtClean="0"/>
              <a:pPr/>
              <a:t>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2422549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17A578-5429-47D1-9FA3-1B4FD7EA6D42}" type="datetimeFigureOut">
              <a:rPr lang="en-US" smtClean="0"/>
              <a:pPr/>
              <a:t>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1166343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17A578-5429-47D1-9FA3-1B4FD7EA6D42}" type="datetimeFigureOut">
              <a:rPr lang="en-US" smtClean="0"/>
              <a:pPr/>
              <a:t>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3038424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17A578-5429-47D1-9FA3-1B4FD7EA6D42}" type="datetimeFigureOut">
              <a:rPr lang="en-US" smtClean="0"/>
              <a:pPr/>
              <a:t>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3512135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17A578-5429-47D1-9FA3-1B4FD7EA6D42}" type="datetimeFigureOut">
              <a:rPr lang="en-US" smtClean="0"/>
              <a:pPr/>
              <a:t>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40494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17A578-5429-47D1-9FA3-1B4FD7EA6D42}" type="datetimeFigureOut">
              <a:rPr lang="en-US" smtClean="0"/>
              <a:pPr/>
              <a:t>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625588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17A578-5429-47D1-9FA3-1B4FD7EA6D42}" type="datetimeFigureOut">
              <a:rPr lang="en-US" smtClean="0"/>
              <a:pPr/>
              <a:t>2/2/2011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2434904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17A578-5429-47D1-9FA3-1B4FD7EA6D42}" type="datetimeFigureOut">
              <a:rPr lang="en-US" smtClean="0"/>
              <a:pPr/>
              <a:t>2/2/2011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2350017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7A578-5429-47D1-9FA3-1B4FD7EA6D42}" type="datetimeFigureOut">
              <a:rPr lang="en-US" smtClean="0"/>
              <a:pPr/>
              <a:t>2/2/2011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234115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17A578-5429-47D1-9FA3-1B4FD7EA6D42}" type="datetimeFigureOut">
              <a:rPr lang="en-US" smtClean="0"/>
              <a:pPr/>
              <a:t>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4183582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17A578-5429-47D1-9FA3-1B4FD7EA6D42}" type="datetimeFigureOut">
              <a:rPr lang="en-US" smtClean="0"/>
              <a:pPr/>
              <a:t>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3107477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79000">
              <a:srgbClr val="B0CBEC"/>
            </a:gs>
            <a:gs pos="100000">
              <a:schemeClr val="tx2">
                <a:lumMod val="60000"/>
                <a:lumOff val="40000"/>
              </a:schemeClr>
            </a:gs>
            <a:gs pos="100000">
              <a:schemeClr val="tx2">
                <a:lumMod val="40000"/>
                <a:lumOff val="6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17A578-5429-47D1-9FA3-1B4FD7EA6D42}" type="datetimeFigureOut">
              <a:rPr lang="en-US" smtClean="0"/>
              <a:pPr/>
              <a:t>2/2/2011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5C6687-C734-409C-934E-E913B49D79C0}" type="slidenum">
              <a:rPr lang="en-US" smtClean="0"/>
              <a:pPr/>
              <a:t>‹#›</a:t>
            </a:fld>
            <a:endParaRPr lang="en-US"/>
          </a:p>
        </p:txBody>
      </p:sp>
    </p:spTree>
    <p:extLst>
      <p:ext uri="{BB962C8B-B14F-4D97-AF65-F5344CB8AC3E}">
        <p14:creationId xmlns:p14="http://schemas.microsoft.com/office/powerpoint/2010/main" xmlns="" val="421935979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uaf.edu/provost/assessment-review/program-review/" TargetMode="External"/><Relationship Id="rId2" Type="http://schemas.openxmlformats.org/officeDocument/2006/relationships/hyperlink" Target="http://www.uaf.edu/pair/program-review/"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630382"/>
            <a:ext cx="6858000" cy="990600"/>
          </a:xfrm>
        </p:spPr>
        <p:txBody>
          <a:bodyPr>
            <a:normAutofit fontScale="90000"/>
          </a:bodyPr>
          <a:lstStyle/>
          <a:p>
            <a:r>
              <a:rPr lang="en-US" dirty="0" smtClean="0">
                <a:solidFill>
                  <a:srgbClr val="002060"/>
                </a:solidFill>
              </a:rPr>
              <a:t>Academic Program Review</a:t>
            </a:r>
            <a:br>
              <a:rPr lang="en-US" dirty="0" smtClean="0">
                <a:solidFill>
                  <a:srgbClr val="002060"/>
                </a:solidFill>
              </a:rPr>
            </a:br>
            <a:endParaRPr lang="en-US" sz="2700" dirty="0">
              <a:solidFill>
                <a:srgbClr val="FF0000"/>
              </a:solidFill>
            </a:endParaRPr>
          </a:p>
        </p:txBody>
      </p:sp>
      <p:sp>
        <p:nvSpPr>
          <p:cNvPr id="4" name="TextBox 3"/>
          <p:cNvSpPr txBox="1"/>
          <p:nvPr/>
        </p:nvSpPr>
        <p:spPr>
          <a:xfrm>
            <a:off x="1349162" y="1620982"/>
            <a:ext cx="7204364" cy="5386090"/>
          </a:xfrm>
          <a:prstGeom prst="rect">
            <a:avLst/>
          </a:prstGeom>
          <a:noFill/>
        </p:spPr>
        <p:txBody>
          <a:bodyPr wrap="square" rtlCol="0">
            <a:spAutoFit/>
          </a:bodyPr>
          <a:lstStyle/>
          <a:p>
            <a:r>
              <a:rPr lang="en-US" sz="2800" b="1" dirty="0" smtClean="0">
                <a:solidFill>
                  <a:srgbClr val="002060"/>
                </a:solidFill>
              </a:rPr>
              <a:t>Purposes:</a:t>
            </a:r>
          </a:p>
          <a:p>
            <a:endParaRPr lang="en-US" sz="2800" b="1" dirty="0">
              <a:solidFill>
                <a:srgbClr val="002060"/>
              </a:solidFill>
            </a:endParaRPr>
          </a:p>
          <a:p>
            <a:pPr marL="457200" indent="-457200">
              <a:buFont typeface="Arial" pitchFamily="34" charset="0"/>
              <a:buChar char="•"/>
            </a:pPr>
            <a:r>
              <a:rPr lang="en-US" sz="2800" b="1" dirty="0" smtClean="0">
                <a:solidFill>
                  <a:srgbClr val="002060"/>
                </a:solidFill>
              </a:rPr>
              <a:t>Current learning outcomes assessment and  program assessment for regional accreditation</a:t>
            </a:r>
          </a:p>
          <a:p>
            <a:pPr marL="457200" indent="-457200">
              <a:buFont typeface="Arial" pitchFamily="34" charset="0"/>
              <a:buChar char="•"/>
            </a:pPr>
            <a:endParaRPr lang="en-US" sz="2800" b="1" dirty="0">
              <a:solidFill>
                <a:srgbClr val="002060"/>
              </a:solidFill>
            </a:endParaRPr>
          </a:p>
          <a:p>
            <a:pPr marL="457200" indent="-457200">
              <a:buFont typeface="Arial" pitchFamily="34" charset="0"/>
              <a:buChar char="•"/>
            </a:pPr>
            <a:r>
              <a:rPr lang="en-US" sz="2800" b="1" dirty="0" smtClean="0">
                <a:solidFill>
                  <a:srgbClr val="002060"/>
                </a:solidFill>
              </a:rPr>
              <a:t>Chancellor’s requirement for program review</a:t>
            </a:r>
          </a:p>
          <a:p>
            <a:pPr marL="457200" indent="-457200">
              <a:buFont typeface="Arial" pitchFamily="34" charset="0"/>
              <a:buChar char="•"/>
            </a:pPr>
            <a:endParaRPr lang="en-US" sz="2800" b="1" dirty="0">
              <a:solidFill>
                <a:srgbClr val="002060"/>
              </a:solidFill>
            </a:endParaRPr>
          </a:p>
          <a:p>
            <a:pPr marL="457200" indent="-457200">
              <a:buFont typeface="Arial" pitchFamily="34" charset="0"/>
              <a:buChar char="•"/>
            </a:pPr>
            <a:r>
              <a:rPr lang="en-US" sz="2800" b="1" dirty="0" smtClean="0">
                <a:solidFill>
                  <a:srgbClr val="002060"/>
                </a:solidFill>
              </a:rPr>
              <a:t>Board of Regents’ requirement for Program Review</a:t>
            </a:r>
          </a:p>
          <a:p>
            <a:endParaRPr lang="en-US" dirty="0"/>
          </a:p>
          <a:p>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219200" y="609600"/>
            <a:ext cx="797596" cy="715681"/>
          </a:xfrm>
          <a:prstGeom prst="rect">
            <a:avLst/>
          </a:prstGeom>
        </p:spPr>
      </p:pic>
    </p:spTree>
    <p:extLst>
      <p:ext uri="{BB962C8B-B14F-4D97-AF65-F5344CB8AC3E}">
        <p14:creationId xmlns:p14="http://schemas.microsoft.com/office/powerpoint/2010/main" xmlns="" val="16434148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Components</a:t>
            </a:r>
            <a:endParaRPr lang="en-US" dirty="0">
              <a:solidFill>
                <a:srgbClr val="002060"/>
              </a:solidFill>
            </a:endParaRPr>
          </a:p>
        </p:txBody>
      </p:sp>
      <p:sp>
        <p:nvSpPr>
          <p:cNvPr id="3" name="Content Placeholder 2"/>
          <p:cNvSpPr>
            <a:spLocks noGrp="1"/>
          </p:cNvSpPr>
          <p:nvPr>
            <p:ph idx="1"/>
          </p:nvPr>
        </p:nvSpPr>
        <p:spPr>
          <a:xfrm>
            <a:off x="685800" y="1752600"/>
            <a:ext cx="8229600" cy="4525963"/>
          </a:xfrm>
        </p:spPr>
        <p:txBody>
          <a:bodyPr>
            <a:normAutofit fontScale="92500"/>
          </a:bodyPr>
          <a:lstStyle/>
          <a:p>
            <a:r>
              <a:rPr lang="en-US" sz="3600" dirty="0">
                <a:solidFill>
                  <a:srgbClr val="002060"/>
                </a:solidFill>
              </a:rPr>
              <a:t>209 programs total are being reviewed.</a:t>
            </a:r>
            <a:endParaRPr lang="en-US" sz="3600" dirty="0" smtClean="0">
              <a:solidFill>
                <a:srgbClr val="002060"/>
              </a:solidFill>
            </a:endParaRPr>
          </a:p>
          <a:p>
            <a:r>
              <a:rPr lang="en-US" sz="3600" dirty="0" smtClean="0">
                <a:solidFill>
                  <a:srgbClr val="002060"/>
                </a:solidFill>
              </a:rPr>
              <a:t>PAIR data on students and faculty</a:t>
            </a:r>
          </a:p>
          <a:p>
            <a:r>
              <a:rPr lang="en-US" sz="3600" dirty="0" smtClean="0">
                <a:solidFill>
                  <a:srgbClr val="002060"/>
                </a:solidFill>
              </a:rPr>
              <a:t>Financial information by department/unit</a:t>
            </a:r>
          </a:p>
          <a:p>
            <a:r>
              <a:rPr lang="en-US" sz="3600" dirty="0" smtClean="0">
                <a:solidFill>
                  <a:srgbClr val="002060"/>
                </a:solidFill>
              </a:rPr>
              <a:t>Publications by department/unit</a:t>
            </a:r>
          </a:p>
          <a:p>
            <a:r>
              <a:rPr lang="en-US" sz="3600" dirty="0" smtClean="0">
                <a:solidFill>
                  <a:srgbClr val="002060"/>
                </a:solidFill>
              </a:rPr>
              <a:t>Grants awarded by department/unit</a:t>
            </a:r>
          </a:p>
          <a:p>
            <a:r>
              <a:rPr lang="en-US" sz="3600" dirty="0" smtClean="0">
                <a:solidFill>
                  <a:srgbClr val="002060"/>
                </a:solidFill>
              </a:rPr>
              <a:t>Other information provided by departments/units</a:t>
            </a:r>
          </a:p>
          <a:p>
            <a:pPr marL="457200" lvl="1" indent="0">
              <a:buNone/>
            </a:pPr>
            <a:endParaRPr lang="en-US" dirty="0"/>
          </a:p>
        </p:txBody>
      </p:sp>
    </p:spTree>
    <p:extLst>
      <p:ext uri="{BB962C8B-B14F-4D97-AF65-F5344CB8AC3E}">
        <p14:creationId xmlns:p14="http://schemas.microsoft.com/office/powerpoint/2010/main" xmlns="" val="6760009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Department or Unit Provides</a:t>
            </a:r>
            <a:endParaRPr lang="en-US" dirty="0">
              <a:solidFill>
                <a:srgbClr val="002060"/>
              </a:solidFill>
            </a:endParaRPr>
          </a:p>
        </p:txBody>
      </p:sp>
      <p:sp>
        <p:nvSpPr>
          <p:cNvPr id="3" name="Content Placeholder 2"/>
          <p:cNvSpPr>
            <a:spLocks noGrp="1"/>
          </p:cNvSpPr>
          <p:nvPr>
            <p:ph idx="1"/>
          </p:nvPr>
        </p:nvSpPr>
        <p:spPr>
          <a:xfrm>
            <a:off x="762000" y="1676400"/>
            <a:ext cx="7696200" cy="4525963"/>
          </a:xfrm>
        </p:spPr>
        <p:txBody>
          <a:bodyPr>
            <a:normAutofit fontScale="92500" lnSpcReduction="10000"/>
          </a:bodyPr>
          <a:lstStyle/>
          <a:p>
            <a:r>
              <a:rPr lang="en-US" dirty="0" smtClean="0">
                <a:solidFill>
                  <a:srgbClr val="002060"/>
                </a:solidFill>
              </a:rPr>
              <a:t>Employment market for graduates</a:t>
            </a:r>
          </a:p>
          <a:p>
            <a:r>
              <a:rPr lang="en-US" dirty="0" smtClean="0">
                <a:solidFill>
                  <a:srgbClr val="002060"/>
                </a:solidFill>
              </a:rPr>
              <a:t>Service by faculty</a:t>
            </a:r>
          </a:p>
          <a:p>
            <a:r>
              <a:rPr lang="en-US" dirty="0" smtClean="0">
                <a:solidFill>
                  <a:srgbClr val="002060"/>
                </a:solidFill>
              </a:rPr>
              <a:t>Similar UA programs</a:t>
            </a:r>
          </a:p>
          <a:p>
            <a:r>
              <a:rPr lang="en-US" dirty="0" smtClean="0">
                <a:solidFill>
                  <a:srgbClr val="002060"/>
                </a:solidFill>
              </a:rPr>
              <a:t>Explanation of unusual data</a:t>
            </a:r>
          </a:p>
          <a:p>
            <a:r>
              <a:rPr lang="en-US" dirty="0" smtClean="0">
                <a:solidFill>
                  <a:srgbClr val="002060"/>
                </a:solidFill>
              </a:rPr>
              <a:t>Performances/Exhibits if applicable</a:t>
            </a:r>
          </a:p>
          <a:p>
            <a:r>
              <a:rPr lang="en-US" dirty="0" smtClean="0">
                <a:solidFill>
                  <a:srgbClr val="002060"/>
                </a:solidFill>
              </a:rPr>
              <a:t>Partnerships</a:t>
            </a:r>
          </a:p>
          <a:p>
            <a:r>
              <a:rPr lang="en-US" dirty="0" smtClean="0">
                <a:solidFill>
                  <a:srgbClr val="002060"/>
                </a:solidFill>
              </a:rPr>
              <a:t>Specialized Accreditation</a:t>
            </a:r>
          </a:p>
          <a:p>
            <a:r>
              <a:rPr lang="en-US" dirty="0" smtClean="0">
                <a:solidFill>
                  <a:srgbClr val="002060"/>
                </a:solidFill>
              </a:rPr>
              <a:t>Report on student learning outcomes assessment</a:t>
            </a:r>
            <a:endParaRPr lang="en-US" dirty="0">
              <a:solidFill>
                <a:srgbClr val="002060"/>
              </a:solidFill>
            </a:endParaRPr>
          </a:p>
        </p:txBody>
      </p:sp>
    </p:spTree>
    <p:extLst>
      <p:ext uri="{BB962C8B-B14F-4D97-AF65-F5344CB8AC3E}">
        <p14:creationId xmlns:p14="http://schemas.microsoft.com/office/powerpoint/2010/main" xmlns="" val="918721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Review Process</a:t>
            </a:r>
            <a:endParaRPr lang="en-US" dirty="0">
              <a:solidFill>
                <a:srgbClr val="002060"/>
              </a:solidFill>
            </a:endParaRPr>
          </a:p>
        </p:txBody>
      </p:sp>
      <p:sp>
        <p:nvSpPr>
          <p:cNvPr id="3" name="Content Placeholder 2"/>
          <p:cNvSpPr>
            <a:spLocks noGrp="1"/>
          </p:cNvSpPr>
          <p:nvPr>
            <p:ph idx="1"/>
          </p:nvPr>
        </p:nvSpPr>
        <p:spPr>
          <a:xfrm>
            <a:off x="1219200" y="2057400"/>
            <a:ext cx="7128164" cy="4525963"/>
          </a:xfrm>
        </p:spPr>
        <p:txBody>
          <a:bodyPr/>
          <a:lstStyle/>
          <a:p>
            <a:r>
              <a:rPr lang="en-US" sz="4400" dirty="0" smtClean="0">
                <a:solidFill>
                  <a:srgbClr val="002060"/>
                </a:solidFill>
              </a:rPr>
              <a:t>Faculty committee</a:t>
            </a:r>
          </a:p>
          <a:p>
            <a:r>
              <a:rPr lang="en-US" sz="4400" dirty="0" smtClean="0">
                <a:solidFill>
                  <a:srgbClr val="002060"/>
                </a:solidFill>
              </a:rPr>
              <a:t>Dean’s Council augmented by community campus directors</a:t>
            </a:r>
          </a:p>
          <a:p>
            <a:r>
              <a:rPr lang="en-US" sz="4400" dirty="0" smtClean="0">
                <a:solidFill>
                  <a:srgbClr val="002060"/>
                </a:solidFill>
              </a:rPr>
              <a:t>Chancellor’s Cabinet</a:t>
            </a:r>
            <a:endParaRPr lang="en-US" sz="4400" dirty="0">
              <a:solidFill>
                <a:srgbClr val="002060"/>
              </a:solidFill>
            </a:endParaRPr>
          </a:p>
        </p:txBody>
      </p:sp>
    </p:spTree>
    <p:extLst>
      <p:ext uri="{BB962C8B-B14F-4D97-AF65-F5344CB8AC3E}">
        <p14:creationId xmlns:p14="http://schemas.microsoft.com/office/powerpoint/2010/main" xmlns="" val="1865540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Results</a:t>
            </a:r>
            <a:endParaRPr lang="en-US" dirty="0">
              <a:solidFill>
                <a:srgbClr val="002060"/>
              </a:solidFill>
            </a:endParaRPr>
          </a:p>
        </p:txBody>
      </p:sp>
      <p:sp>
        <p:nvSpPr>
          <p:cNvPr id="3" name="Content Placeholder 2"/>
          <p:cNvSpPr>
            <a:spLocks noGrp="1"/>
          </p:cNvSpPr>
          <p:nvPr>
            <p:ph idx="1"/>
          </p:nvPr>
        </p:nvSpPr>
        <p:spPr>
          <a:xfrm>
            <a:off x="879764" y="1752600"/>
            <a:ext cx="7578436" cy="4525963"/>
          </a:xfrm>
        </p:spPr>
        <p:txBody>
          <a:bodyPr>
            <a:normAutofit/>
          </a:bodyPr>
          <a:lstStyle/>
          <a:p>
            <a:r>
              <a:rPr lang="en-US" sz="3600" dirty="0" smtClean="0">
                <a:solidFill>
                  <a:srgbClr val="002060"/>
                </a:solidFill>
              </a:rPr>
              <a:t>Continue</a:t>
            </a:r>
          </a:p>
          <a:p>
            <a:r>
              <a:rPr lang="en-US" sz="3600" dirty="0" smtClean="0">
                <a:solidFill>
                  <a:srgbClr val="002060"/>
                </a:solidFill>
              </a:rPr>
              <a:t>Continue, with specified improvements</a:t>
            </a:r>
          </a:p>
          <a:p>
            <a:r>
              <a:rPr lang="en-US" sz="3600" dirty="0" smtClean="0">
                <a:solidFill>
                  <a:srgbClr val="002060"/>
                </a:solidFill>
              </a:rPr>
              <a:t>Continue, but improve learning outcomes assessment</a:t>
            </a:r>
          </a:p>
          <a:p>
            <a:r>
              <a:rPr lang="en-US" sz="3600" dirty="0" smtClean="0">
                <a:solidFill>
                  <a:srgbClr val="002060"/>
                </a:solidFill>
              </a:rPr>
              <a:t>Discontinue</a:t>
            </a:r>
            <a:endParaRPr lang="en-US" sz="3600" dirty="0">
              <a:solidFill>
                <a:srgbClr val="002060"/>
              </a:solidFill>
            </a:endParaRPr>
          </a:p>
        </p:txBody>
      </p:sp>
    </p:spTree>
    <p:extLst>
      <p:ext uri="{BB962C8B-B14F-4D97-AF65-F5344CB8AC3E}">
        <p14:creationId xmlns:p14="http://schemas.microsoft.com/office/powerpoint/2010/main" xmlns="" val="1669948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Status</a:t>
            </a:r>
            <a:endParaRPr lang="en-US" dirty="0">
              <a:solidFill>
                <a:srgbClr val="002060"/>
              </a:solidFill>
            </a:endParaRPr>
          </a:p>
        </p:txBody>
      </p:sp>
      <p:sp>
        <p:nvSpPr>
          <p:cNvPr id="3" name="Content Placeholder 2"/>
          <p:cNvSpPr>
            <a:spLocks noGrp="1"/>
          </p:cNvSpPr>
          <p:nvPr>
            <p:ph idx="1"/>
          </p:nvPr>
        </p:nvSpPr>
        <p:spPr>
          <a:xfrm>
            <a:off x="457200" y="1219200"/>
            <a:ext cx="8610600" cy="5410200"/>
          </a:xfrm>
        </p:spPr>
        <p:txBody>
          <a:bodyPr>
            <a:noAutofit/>
          </a:bodyPr>
          <a:lstStyle/>
          <a:p>
            <a:r>
              <a:rPr lang="en-US" sz="2800" dirty="0" smtClean="0">
                <a:solidFill>
                  <a:srgbClr val="002060"/>
                </a:solidFill>
              </a:rPr>
              <a:t>Data and other information have been compiled.</a:t>
            </a:r>
          </a:p>
          <a:p>
            <a:r>
              <a:rPr lang="en-US" sz="2800" dirty="0" smtClean="0">
                <a:solidFill>
                  <a:srgbClr val="002060"/>
                </a:solidFill>
              </a:rPr>
              <a:t>Fairbanks campus department reports submitted </a:t>
            </a:r>
          </a:p>
          <a:p>
            <a:r>
              <a:rPr lang="en-US" sz="2800" dirty="0" smtClean="0">
                <a:solidFill>
                  <a:srgbClr val="002060"/>
                </a:solidFill>
              </a:rPr>
              <a:t>CRCD unit reports expected Feb 15. Faculty review committee is working.  All reports due March 30.</a:t>
            </a:r>
          </a:p>
          <a:p>
            <a:r>
              <a:rPr lang="en-US" sz="2800" dirty="0" smtClean="0">
                <a:solidFill>
                  <a:srgbClr val="002060"/>
                </a:solidFill>
              </a:rPr>
              <a:t>The faculty committee reports are being submitted.</a:t>
            </a:r>
          </a:p>
          <a:p>
            <a:r>
              <a:rPr lang="en-US" sz="2800" dirty="0" smtClean="0">
                <a:solidFill>
                  <a:srgbClr val="002060"/>
                </a:solidFill>
              </a:rPr>
              <a:t>Deans/directors will review in April-May.</a:t>
            </a:r>
          </a:p>
          <a:p>
            <a:r>
              <a:rPr lang="en-US" sz="2800" dirty="0" smtClean="0">
                <a:solidFill>
                  <a:srgbClr val="002060"/>
                </a:solidFill>
              </a:rPr>
              <a:t>Chancellor’s cabinet will begin review in May.</a:t>
            </a:r>
          </a:p>
          <a:p>
            <a:r>
              <a:rPr lang="en-US" sz="2800" dirty="0" smtClean="0">
                <a:solidFill>
                  <a:srgbClr val="002060"/>
                </a:solidFill>
              </a:rPr>
              <a:t>The goal is to complete before the end of the FY.</a:t>
            </a:r>
          </a:p>
          <a:p>
            <a:r>
              <a:rPr lang="en-US" sz="2800" dirty="0">
                <a:solidFill>
                  <a:srgbClr val="002060"/>
                </a:solidFill>
              </a:rPr>
              <a:t>D</a:t>
            </a:r>
            <a:r>
              <a:rPr lang="en-US" sz="2800" dirty="0" smtClean="0">
                <a:solidFill>
                  <a:srgbClr val="002060"/>
                </a:solidFill>
              </a:rPr>
              <a:t>eletions will need to follow the normal process through the Faculty Senate and Board.</a:t>
            </a:r>
            <a:endParaRPr lang="en-US" sz="2800" dirty="0">
              <a:solidFill>
                <a:srgbClr val="002060"/>
              </a:solidFill>
            </a:endParaRPr>
          </a:p>
        </p:txBody>
      </p:sp>
    </p:spTree>
    <p:extLst>
      <p:ext uri="{BB962C8B-B14F-4D97-AF65-F5344CB8AC3E}">
        <p14:creationId xmlns:p14="http://schemas.microsoft.com/office/powerpoint/2010/main" xmlns="" val="29400886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Additional Information</a:t>
            </a:r>
            <a:endParaRPr lang="en-US" dirty="0">
              <a:solidFill>
                <a:schemeClr val="tx2"/>
              </a:solidFill>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dirty="0">
                <a:solidFill>
                  <a:schemeClr val="tx2"/>
                </a:solidFill>
              </a:rPr>
              <a:t>All of the PAIR data relative to program review are available on their </a:t>
            </a:r>
            <a:r>
              <a:rPr lang="en-US" dirty="0" smtClean="0">
                <a:solidFill>
                  <a:schemeClr val="tx2"/>
                </a:solidFill>
              </a:rPr>
              <a:t>website: </a:t>
            </a:r>
            <a:r>
              <a:rPr lang="en-US" u="sng" dirty="0" smtClean="0">
                <a:solidFill>
                  <a:schemeClr val="tx2"/>
                </a:solidFill>
                <a:hlinkClick r:id="rId2"/>
              </a:rPr>
              <a:t>http</a:t>
            </a:r>
            <a:r>
              <a:rPr lang="en-US" u="sng" dirty="0">
                <a:solidFill>
                  <a:schemeClr val="tx2"/>
                </a:solidFill>
                <a:hlinkClick r:id="rId2"/>
              </a:rPr>
              <a:t>://www.uaf.edu/pair/program-review/</a:t>
            </a:r>
            <a:endParaRPr lang="en-US" dirty="0">
              <a:solidFill>
                <a:schemeClr val="tx2"/>
              </a:solidFill>
            </a:endParaRPr>
          </a:p>
          <a:p>
            <a:endParaRPr lang="en-US" dirty="0" smtClean="0">
              <a:solidFill>
                <a:schemeClr val="tx2"/>
              </a:solidFill>
            </a:endParaRPr>
          </a:p>
          <a:p>
            <a:pPr marL="0" indent="0">
              <a:buNone/>
            </a:pPr>
            <a:r>
              <a:rPr lang="en-US" dirty="0" smtClean="0">
                <a:solidFill>
                  <a:schemeClr val="tx2"/>
                </a:solidFill>
              </a:rPr>
              <a:t>The </a:t>
            </a:r>
            <a:r>
              <a:rPr lang="en-US" dirty="0">
                <a:solidFill>
                  <a:schemeClr val="tx2"/>
                </a:solidFill>
              </a:rPr>
              <a:t>program review process is described on the Provost’s </a:t>
            </a:r>
            <a:r>
              <a:rPr lang="en-US" dirty="0" smtClean="0">
                <a:solidFill>
                  <a:schemeClr val="tx2"/>
                </a:solidFill>
              </a:rPr>
              <a:t>website: </a:t>
            </a:r>
            <a:r>
              <a:rPr lang="en-US" u="sng" dirty="0" smtClean="0">
                <a:solidFill>
                  <a:schemeClr val="tx2"/>
                </a:solidFill>
                <a:hlinkClick r:id="rId3"/>
              </a:rPr>
              <a:t>http</a:t>
            </a:r>
            <a:r>
              <a:rPr lang="en-US" u="sng" dirty="0">
                <a:solidFill>
                  <a:schemeClr val="tx2"/>
                </a:solidFill>
                <a:hlinkClick r:id="rId3"/>
              </a:rPr>
              <a:t>://www.uaf.edu/provost/assessment-review/program-review/</a:t>
            </a:r>
            <a:endParaRPr lang="en-US" dirty="0">
              <a:solidFill>
                <a:schemeClr val="tx2"/>
              </a:solidFill>
            </a:endParaRPr>
          </a:p>
          <a:p>
            <a:pPr marL="0" indent="0">
              <a:buNone/>
            </a:pPr>
            <a:endParaRPr lang="en-US" dirty="0" smtClean="0">
              <a:solidFill>
                <a:schemeClr val="tx2"/>
              </a:solidFill>
            </a:endParaRPr>
          </a:p>
          <a:p>
            <a:pPr marL="0" indent="0">
              <a:buNone/>
            </a:pPr>
            <a:r>
              <a:rPr lang="en-US" dirty="0" smtClean="0">
                <a:solidFill>
                  <a:schemeClr val="tx2"/>
                </a:solidFill>
              </a:rPr>
              <a:t>Other materials, the </a:t>
            </a:r>
            <a:r>
              <a:rPr lang="en-US" dirty="0">
                <a:solidFill>
                  <a:schemeClr val="tx2"/>
                </a:solidFill>
              </a:rPr>
              <a:t>department/unit reports, the publications, financial and grants awarded information, and the reviews written at each level, are posted on Google docs.  Although access to this is limited, soon all university administrators will have access </a:t>
            </a:r>
            <a:r>
              <a:rPr lang="en-US" dirty="0" smtClean="0">
                <a:solidFill>
                  <a:schemeClr val="tx2"/>
                </a:solidFill>
              </a:rPr>
              <a:t>to this </a:t>
            </a:r>
            <a:r>
              <a:rPr lang="en-US" dirty="0">
                <a:solidFill>
                  <a:schemeClr val="tx2"/>
                </a:solidFill>
              </a:rPr>
              <a:t>useful information </a:t>
            </a:r>
            <a:r>
              <a:rPr lang="en-US" dirty="0" smtClean="0">
                <a:solidFill>
                  <a:schemeClr val="tx2"/>
                </a:solidFill>
              </a:rPr>
              <a:t>resource.</a:t>
            </a:r>
            <a:endParaRPr lang="en-US" dirty="0">
              <a:solidFill>
                <a:schemeClr val="tx2"/>
              </a:solidFill>
            </a:endParaRPr>
          </a:p>
          <a:p>
            <a:pPr marL="0" indent="0">
              <a:buNone/>
            </a:pPr>
            <a:endParaRPr lang="en-US" dirty="0"/>
          </a:p>
        </p:txBody>
      </p:sp>
    </p:spTree>
    <p:extLst>
      <p:ext uri="{BB962C8B-B14F-4D97-AF65-F5344CB8AC3E}">
        <p14:creationId xmlns:p14="http://schemas.microsoft.com/office/powerpoint/2010/main" xmlns="" val="3346328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TotalTime>
  <Words>284</Words>
  <Application>Microsoft Office PowerPoint</Application>
  <PresentationFormat>On-screen Show (4:3)</PresentationFormat>
  <Paragraphs>48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Academic Program Review </vt:lpstr>
      <vt:lpstr>Components</vt:lpstr>
      <vt:lpstr>Department or Unit Provides</vt:lpstr>
      <vt:lpstr>Review Process</vt:lpstr>
      <vt:lpstr>Results</vt:lpstr>
      <vt:lpstr>Status</vt:lpstr>
      <vt:lpstr>Additional Information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Henrichs</dc:creator>
  <cp:lastModifiedBy>Kerynn Fisher</cp:lastModifiedBy>
  <cp:revision>12</cp:revision>
  <dcterms:created xsi:type="dcterms:W3CDTF">2011-02-01T14:58:27Z</dcterms:created>
  <dcterms:modified xsi:type="dcterms:W3CDTF">2011-02-03T01:20:14Z</dcterms:modified>
</cp:coreProperties>
</file>