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4" r:id="rId2"/>
    <p:sldId id="521" r:id="rId3"/>
    <p:sldId id="515" r:id="rId4"/>
    <p:sldId id="506" r:id="rId5"/>
    <p:sldId id="513" r:id="rId6"/>
    <p:sldId id="514" r:id="rId7"/>
    <p:sldId id="511" r:id="rId8"/>
    <p:sldId id="505" r:id="rId9"/>
    <p:sldId id="431" r:id="rId10"/>
    <p:sldId id="517" r:id="rId11"/>
    <p:sldId id="495" r:id="rId12"/>
    <p:sldId id="508" r:id="rId13"/>
    <p:sldId id="297" r:id="rId14"/>
    <p:sldId id="509" r:id="rId15"/>
    <p:sldId id="510" r:id="rId16"/>
    <p:sldId id="507" r:id="rId17"/>
    <p:sldId id="417" r:id="rId18"/>
    <p:sldId id="524" r:id="rId19"/>
    <p:sldId id="518" r:id="rId20"/>
    <p:sldId id="496" r:id="rId21"/>
    <p:sldId id="523" r:id="rId22"/>
    <p:sldId id="465" r:id="rId23"/>
    <p:sldId id="330" r:id="rId24"/>
    <p:sldId id="520" r:id="rId25"/>
    <p:sldId id="519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D6D"/>
    <a:srgbClr val="FF7C80"/>
    <a:srgbClr val="0000CC"/>
    <a:srgbClr val="FF3300"/>
    <a:srgbClr val="0751BD"/>
    <a:srgbClr val="FF0000"/>
    <a:srgbClr val="000099"/>
    <a:srgbClr val="0000FF"/>
    <a:srgbClr val="0066FF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0929"/>
  </p:normalViewPr>
  <p:slideViewPr>
    <p:cSldViewPr>
      <p:cViewPr>
        <p:scale>
          <a:sx n="100" d="100"/>
          <a:sy n="100" d="100"/>
        </p:scale>
        <p:origin x="-72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af-c2.uaf.edu\bcr_shared\Shared\Executive%20Leadership%20Workshop\Feb%202011\Feb%202011%20Relative%20Size_19%20Jan%202011%20-%20KARE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af-c2.uaf.edu\bcr_shared\Shared\Executive%20Leadership%20Workshop\Feb%202011\Feb%202011%20Relative%20Size_19%20Jan%202011%20-%20KARE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regkrier:Desktop:Peer_NCHEMS_exprev_FY08_GDK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af-c2.uaf.edu\bcr_shared\Shared\Executive%20Leadership%20Workshop\Feb%202011\Feb%202011%20Relative%20Size_19%20Jan%202011%20-%20KAREN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uaf-c2.uaf.edu\bcr_shared\Shared\Executive%20Leadership%20Workshop\Feb%202011\Feb%202011%20Relative%20Size_19%20Jan%202011%20-%20KARE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regkrier:Desktop:Peer_NCHEMS_exprev_FY08_GDK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af-c2.uaf.edu\bcr_shared\Shared\Executive%20Leadership%20Workshop\Feb%202011\Feb%202011%20Relative%20Size_19%20Jan%202011%20-%20KAR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6585245220415835E-2"/>
          <c:y val="3.24635078509923E-2"/>
          <c:w val="0.778820248964607"/>
          <c:h val="0.935072984298015"/>
        </c:manualLayout>
      </c:layout>
      <c:barChart>
        <c:barDir val="col"/>
        <c:grouping val="clustered"/>
        <c:ser>
          <c:idx val="0"/>
          <c:order val="0"/>
          <c:tx>
            <c:v>FY06-FY10</c:v>
          </c:tx>
          <c:spPr>
            <a:solidFill>
              <a:srgbClr val="FFC000"/>
            </a:solidFill>
          </c:spPr>
          <c:cat>
            <c:strRef>
              <c:f>'Feb 2011 Charts - USE THIS'!$H$128:$H$132</c:f>
              <c:strCache>
                <c:ptCount val="5"/>
                <c:pt idx="0">
                  <c:v>Federal Receipts</c:v>
                </c:pt>
                <c:pt idx="1">
                  <c:v>Indirect Cost Recovery</c:v>
                </c:pt>
                <c:pt idx="2">
                  <c:v>State Inter-Agency Receipts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THIS'!$I$128:$I$132</c:f>
              <c:numCache>
                <c:formatCode>0.0%</c:formatCode>
                <c:ptCount val="5"/>
                <c:pt idx="0">
                  <c:v>1.4833857608109301E-2</c:v>
                </c:pt>
                <c:pt idx="1">
                  <c:v>1.5784246020987401E-2</c:v>
                </c:pt>
                <c:pt idx="2">
                  <c:v>0.13159088592954199</c:v>
                </c:pt>
                <c:pt idx="3">
                  <c:v>8.3664232177542222E-2</c:v>
                </c:pt>
                <c:pt idx="4">
                  <c:v>4.5440556579128911E-2</c:v>
                </c:pt>
              </c:numCache>
            </c:numRef>
          </c:val>
        </c:ser>
        <c:ser>
          <c:idx val="1"/>
          <c:order val="1"/>
          <c:tx>
            <c:v>FY10-FY11 Proj</c:v>
          </c:tx>
          <c:spPr>
            <a:solidFill>
              <a:srgbClr val="0070C0"/>
            </a:solidFill>
          </c:spPr>
          <c:cat>
            <c:strRef>
              <c:f>'Feb 2011 Charts - USE THIS'!$H$128:$H$132</c:f>
              <c:strCache>
                <c:ptCount val="5"/>
                <c:pt idx="0">
                  <c:v>Federal Receipts</c:v>
                </c:pt>
                <c:pt idx="1">
                  <c:v>Indirect Cost Recovery</c:v>
                </c:pt>
                <c:pt idx="2">
                  <c:v>State Inter-Agency Receipts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THIS'!$J$128:$J$132</c:f>
              <c:numCache>
                <c:formatCode>0.0%</c:formatCode>
                <c:ptCount val="5"/>
                <c:pt idx="0">
                  <c:v>3.6575783103656008E-2</c:v>
                </c:pt>
                <c:pt idx="1">
                  <c:v>4.2781732564803998E-2</c:v>
                </c:pt>
                <c:pt idx="2">
                  <c:v>2.1852866639943201E-2</c:v>
                </c:pt>
                <c:pt idx="3">
                  <c:v>0.12000140338215902</c:v>
                </c:pt>
                <c:pt idx="4">
                  <c:v>2.4745642217440703E-2</c:v>
                </c:pt>
              </c:numCache>
            </c:numRef>
          </c:val>
        </c:ser>
        <c:axId val="115463296"/>
        <c:axId val="115464832"/>
      </c:barChart>
      <c:catAx>
        <c:axId val="115463296"/>
        <c:scaling>
          <c:orientation val="minMax"/>
        </c:scaling>
        <c:axPos val="b"/>
        <c:tickLblPos val="nextTo"/>
        <c:crossAx val="115464832"/>
        <c:crosses val="autoZero"/>
        <c:auto val="1"/>
        <c:lblAlgn val="ctr"/>
        <c:lblOffset val="100"/>
      </c:catAx>
      <c:valAx>
        <c:axId val="115464832"/>
        <c:scaling>
          <c:orientation val="minMax"/>
          <c:max val="0.15000000000000002"/>
          <c:min val="-3.0000000000000006E-2"/>
        </c:scaling>
        <c:axPos val="l"/>
        <c:majorGridlines/>
        <c:numFmt formatCode="0.0%" sourceLinked="1"/>
        <c:tickLblPos val="nextTo"/>
        <c:crossAx val="115463296"/>
        <c:crosses val="autoZero"/>
        <c:crossBetween val="between"/>
        <c:majorUnit val="3.0000000000000006E-2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995294101352601"/>
          <c:y val="0.18048989720267603"/>
          <c:w val="0.7107014979875832"/>
          <c:h val="0.65608655521330006"/>
        </c:manualLayout>
      </c:layout>
      <c:barChart>
        <c:barDir val="col"/>
        <c:grouping val="clustered"/>
        <c:ser>
          <c:idx val="0"/>
          <c:order val="0"/>
          <c:tx>
            <c:strRef>
              <c:f>'Feb 2011 Charts - USE THIS'!$B$101</c:f>
              <c:strCache>
                <c:ptCount val="1"/>
                <c:pt idx="0">
                  <c:v>FY06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THIS'!$B$102:$B$106</c:f>
              <c:numCache>
                <c:formatCode>_(* #,##0.0_);_(* \(#,##0.0\);_(* "-"??_);_(@_)</c:formatCode>
                <c:ptCount val="5"/>
                <c:pt idx="0">
                  <c:v>92243.982609999934</c:v>
                </c:pt>
                <c:pt idx="1">
                  <c:v>119190.599</c:v>
                </c:pt>
                <c:pt idx="2">
                  <c:v>23316.081990000002</c:v>
                </c:pt>
                <c:pt idx="3">
                  <c:v>28337.087380000034</c:v>
                </c:pt>
                <c:pt idx="4">
                  <c:v>35762.312660000032</c:v>
                </c:pt>
              </c:numCache>
            </c:numRef>
          </c:val>
        </c:ser>
        <c:ser>
          <c:idx val="1"/>
          <c:order val="1"/>
          <c:tx>
            <c:strRef>
              <c:f>'Feb 2011 Charts - USE THIS'!$C$101</c:f>
              <c:strCache>
                <c:ptCount val="1"/>
                <c:pt idx="0">
                  <c:v>FY07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THIS'!$C$102:$C$106</c:f>
              <c:numCache>
                <c:formatCode>_(* #,##0.0_);_(* \(#,##0.0\);_(* "-"??_);_(@_)</c:formatCode>
                <c:ptCount val="5"/>
                <c:pt idx="0">
                  <c:v>93183.646939999933</c:v>
                </c:pt>
                <c:pt idx="1">
                  <c:v>137001.68299999999</c:v>
                </c:pt>
                <c:pt idx="2">
                  <c:v>22873.645659999966</c:v>
                </c:pt>
                <c:pt idx="3">
                  <c:v>29689.279479999954</c:v>
                </c:pt>
                <c:pt idx="4">
                  <c:v>38732.941379999997</c:v>
                </c:pt>
              </c:numCache>
            </c:numRef>
          </c:val>
        </c:ser>
        <c:ser>
          <c:idx val="2"/>
          <c:order val="2"/>
          <c:tx>
            <c:strRef>
              <c:f>'Feb 2011 Charts - USE THIS'!$D$101</c:f>
              <c:strCache>
                <c:ptCount val="1"/>
                <c:pt idx="0">
                  <c:v>FY08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THIS'!$D$102:$D$106</c:f>
              <c:numCache>
                <c:formatCode>_(* #,##0.0_);_(* \(#,##0.0\);_(* "-"??_);_(@_)</c:formatCode>
                <c:ptCount val="5"/>
                <c:pt idx="0">
                  <c:v>89297.191490000012</c:v>
                </c:pt>
                <c:pt idx="1">
                  <c:v>141414.62399999998</c:v>
                </c:pt>
                <c:pt idx="2">
                  <c:v>23288.445620000002</c:v>
                </c:pt>
                <c:pt idx="3">
                  <c:v>32130.849759999976</c:v>
                </c:pt>
                <c:pt idx="4">
                  <c:v>38962.224860000017</c:v>
                </c:pt>
              </c:numCache>
            </c:numRef>
          </c:val>
        </c:ser>
        <c:ser>
          <c:idx val="3"/>
          <c:order val="3"/>
          <c:tx>
            <c:strRef>
              <c:f>'Feb 2011 Charts - USE THIS'!$E$101</c:f>
              <c:strCache>
                <c:ptCount val="1"/>
                <c:pt idx="0">
                  <c:v>FY09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THIS'!$E$102:$E$106</c:f>
              <c:numCache>
                <c:formatCode>_(* #,##0.0_);_(* \(#,##0.0\);_(* "-"??_);_(@_)</c:formatCode>
                <c:ptCount val="5"/>
                <c:pt idx="0">
                  <c:v>88554.617859999998</c:v>
                </c:pt>
                <c:pt idx="1">
                  <c:v>149725.29999999999</c:v>
                </c:pt>
                <c:pt idx="2">
                  <c:v>22646.311039999964</c:v>
                </c:pt>
                <c:pt idx="3">
                  <c:v>34940.513919999998</c:v>
                </c:pt>
                <c:pt idx="4">
                  <c:v>39964.296889999954</c:v>
                </c:pt>
              </c:numCache>
            </c:numRef>
          </c:val>
        </c:ser>
        <c:ser>
          <c:idx val="4"/>
          <c:order val="4"/>
          <c:tx>
            <c:strRef>
              <c:f>'Feb 2011 Charts - USE THIS'!$F$101</c:f>
              <c:strCache>
                <c:ptCount val="1"/>
                <c:pt idx="0">
                  <c:v>FY10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THIS'!$F$102:$F$106</c:f>
              <c:numCache>
                <c:formatCode>_(* #,##0.0_);_(* \(#,##0.0\);_(* "-"??_);_(@_)</c:formatCode>
                <c:ptCount val="5"/>
                <c:pt idx="0">
                  <c:v>97840.313899999965</c:v>
                </c:pt>
                <c:pt idx="1">
                  <c:v>155215.60000000021</c:v>
                </c:pt>
                <c:pt idx="2">
                  <c:v>24823.411450000011</c:v>
                </c:pt>
                <c:pt idx="3">
                  <c:v>39078.165319999993</c:v>
                </c:pt>
                <c:pt idx="4">
                  <c:v>42719.186300000008</c:v>
                </c:pt>
              </c:numCache>
            </c:numRef>
          </c:val>
        </c:ser>
        <c:ser>
          <c:idx val="5"/>
          <c:order val="5"/>
          <c:tx>
            <c:strRef>
              <c:f>'Feb 2011 Charts - USE THIS'!$G$101</c:f>
              <c:strCache>
                <c:ptCount val="1"/>
                <c:pt idx="0">
                  <c:v>FY11 Projected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'Feb 2011 Charts - USE THIS'!$A$102:$A$106</c:f>
              <c:strCache>
                <c:ptCount val="5"/>
                <c:pt idx="0">
                  <c:v>Federal Receipts</c:v>
                </c:pt>
                <c:pt idx="1">
                  <c:v>General Funds</c:v>
                </c:pt>
                <c:pt idx="2">
                  <c:v>Indirect Cost Recovery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THIS'!$G$102:$G$106</c:f>
              <c:numCache>
                <c:formatCode>_(* #,##0.0_);_(* \(#,##0.0\);_(* "-"??_);_(@_)</c:formatCode>
                <c:ptCount val="5"/>
                <c:pt idx="0">
                  <c:v>101418.9</c:v>
                </c:pt>
                <c:pt idx="1">
                  <c:v>158810.79999999999</c:v>
                </c:pt>
                <c:pt idx="2">
                  <c:v>25885.4</c:v>
                </c:pt>
                <c:pt idx="3">
                  <c:v>44835.5</c:v>
                </c:pt>
                <c:pt idx="4">
                  <c:v>43776.3</c:v>
                </c:pt>
              </c:numCache>
            </c:numRef>
          </c:val>
        </c:ser>
        <c:axId val="115972736"/>
        <c:axId val="115978624"/>
      </c:barChart>
      <c:catAx>
        <c:axId val="115972736"/>
        <c:scaling>
          <c:orientation val="minMax"/>
        </c:scaling>
        <c:axPos val="b"/>
        <c:tickLblPos val="nextTo"/>
        <c:crossAx val="115978624"/>
        <c:crosses val="autoZero"/>
        <c:auto val="1"/>
        <c:lblAlgn val="ctr"/>
        <c:lblOffset val="100"/>
      </c:catAx>
      <c:valAx>
        <c:axId val="115978624"/>
        <c:scaling>
          <c:orientation val="minMax"/>
          <c:max val="16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($ in thousands)</a:t>
                </a:r>
              </a:p>
            </c:rich>
          </c:tx>
          <c:layout/>
        </c:title>
        <c:numFmt formatCode="&quot;$&quot;#,##0.0" sourceLinked="0"/>
        <c:tickLblPos val="nextTo"/>
        <c:crossAx val="1159727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v>UAF</c:v>
          </c:tx>
          <c:cat>
            <c:strRef>
              <c:f>'NCHEMS_exp_fte.csv (3)'!$O$23:$U$23</c:f>
              <c:strCache>
                <c:ptCount val="7"/>
                <c:pt idx="0">
                  <c:v>Tuition and Fees</c:v>
                </c:pt>
                <c:pt idx="2">
                  <c:v>State Appropriations</c:v>
                </c:pt>
                <c:pt idx="4">
                  <c:v>Government Grants and Contracts</c:v>
                </c:pt>
                <c:pt idx="6">
                  <c:v>Other Core Revenues</c:v>
                </c:pt>
              </c:strCache>
            </c:strRef>
          </c:cat>
          <c:val>
            <c:numRef>
              <c:f>'NCHEMS_exp_fte.csv (3)'!$O$24:$U$24</c:f>
              <c:numCache>
                <c:formatCode>General</c:formatCode>
                <c:ptCount val="7"/>
                <c:pt idx="0">
                  <c:v>8</c:v>
                </c:pt>
                <c:pt idx="2">
                  <c:v>41</c:v>
                </c:pt>
                <c:pt idx="4">
                  <c:v>40</c:v>
                </c:pt>
                <c:pt idx="6">
                  <c:v>11</c:v>
                </c:pt>
              </c:numCache>
            </c:numRef>
          </c:val>
        </c:ser>
        <c:ser>
          <c:idx val="1"/>
          <c:order val="1"/>
          <c:tx>
            <c:v>UAF Peers</c:v>
          </c:tx>
          <c:cat>
            <c:strRef>
              <c:f>'NCHEMS_exp_fte.csv (3)'!$O$23:$U$23</c:f>
              <c:strCache>
                <c:ptCount val="7"/>
                <c:pt idx="0">
                  <c:v>Tuition and Fees</c:v>
                </c:pt>
                <c:pt idx="2">
                  <c:v>State Appropriations</c:v>
                </c:pt>
                <c:pt idx="4">
                  <c:v>Government Grants and Contracts</c:v>
                </c:pt>
                <c:pt idx="6">
                  <c:v>Other Core Revenues</c:v>
                </c:pt>
              </c:strCache>
            </c:strRef>
          </c:cat>
          <c:val>
            <c:numRef>
              <c:f>'NCHEMS_exp_fte.csv (3)'!$O$25:$U$25</c:f>
              <c:numCache>
                <c:formatCode>General</c:formatCode>
                <c:ptCount val="7"/>
                <c:pt idx="0" formatCode="0">
                  <c:v>19.81818181818182</c:v>
                </c:pt>
                <c:pt idx="2" formatCode="0">
                  <c:v>34.090909090909136</c:v>
                </c:pt>
                <c:pt idx="4" formatCode="0">
                  <c:v>26.54545454545455</c:v>
                </c:pt>
                <c:pt idx="6" formatCode="0">
                  <c:v>19.363636363636335</c:v>
                </c:pt>
              </c:numCache>
            </c:numRef>
          </c:val>
        </c:ser>
        <c:axId val="115529600"/>
        <c:axId val="115531136"/>
      </c:barChart>
      <c:catAx>
        <c:axId val="115529600"/>
        <c:scaling>
          <c:orientation val="minMax"/>
        </c:scaling>
        <c:axPos val="b"/>
        <c:tickLblPos val="nextTo"/>
        <c:crossAx val="115531136"/>
        <c:crosses val="autoZero"/>
        <c:auto val="1"/>
        <c:lblAlgn val="ctr"/>
        <c:lblOffset val="100"/>
      </c:catAx>
      <c:valAx>
        <c:axId val="115531136"/>
        <c:scaling>
          <c:orientation val="minMax"/>
        </c:scaling>
        <c:axPos val="l"/>
        <c:majorGridlines/>
        <c:numFmt formatCode="General" sourceLinked="1"/>
        <c:tickLblPos val="nextTo"/>
        <c:crossAx val="115529600"/>
        <c:crosses val="autoZero"/>
        <c:crossBetween val="between"/>
      </c:valAx>
    </c:plotArea>
    <c:legend>
      <c:legendPos val="r"/>
      <c:layout/>
      <c:spPr>
        <a:noFill/>
      </c:sp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452823222586403"/>
          <c:y val="3.3090485470432085E-2"/>
          <c:w val="0.73771896000944304"/>
          <c:h val="0.70553545204025403"/>
        </c:manualLayout>
      </c:layout>
      <c:barChart>
        <c:barDir val="col"/>
        <c:grouping val="clustered"/>
        <c:ser>
          <c:idx val="0"/>
          <c:order val="0"/>
          <c:tx>
            <c:strRef>
              <c:f>'Feb 2011 Charts - USE THIS'!$D$49</c:f>
              <c:strCache>
                <c:ptCount val="1"/>
                <c:pt idx="0">
                  <c:v>FY06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THIS'!$D$50:$D$59</c:f>
              <c:numCache>
                <c:formatCode>_(* #,##0.0_);_(* \(#,##0.0\);_(* "-"?_);_(@_)</c:formatCode>
                <c:ptCount val="10"/>
                <c:pt idx="0">
                  <c:v>990.56400000000019</c:v>
                </c:pt>
                <c:pt idx="1">
                  <c:v>15251.104999999989</c:v>
                </c:pt>
                <c:pt idx="2">
                  <c:v>2782.7019999999998</c:v>
                </c:pt>
                <c:pt idx="3">
                  <c:v>49702.302750000003</c:v>
                </c:pt>
                <c:pt idx="4">
                  <c:v>4561.9050000000007</c:v>
                </c:pt>
                <c:pt idx="5">
                  <c:v>8721.6139999999887</c:v>
                </c:pt>
                <c:pt idx="6" formatCode="&quot;$&quot;#,##0.0">
                  <c:v>10550.69400000001</c:v>
                </c:pt>
                <c:pt idx="7" formatCode="&quot;$&quot;#,##0.0">
                  <c:v>10837.683780000001</c:v>
                </c:pt>
                <c:pt idx="8">
                  <c:v>9623.2764700000007</c:v>
                </c:pt>
                <c:pt idx="9">
                  <c:v>6168.7520000000013</c:v>
                </c:pt>
              </c:numCache>
            </c:numRef>
          </c:val>
        </c:ser>
        <c:ser>
          <c:idx val="3"/>
          <c:order val="1"/>
          <c:tx>
            <c:strRef>
              <c:f>'Feb 2011 Charts - USE THIS'!$E$49</c:f>
              <c:strCache>
                <c:ptCount val="1"/>
                <c:pt idx="0">
                  <c:v>FY07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THIS'!$E$50:$E$59</c:f>
              <c:numCache>
                <c:formatCode>_(* #,##0.0_);_(* \(#,##0.0\);_(* "-"?_);_(@_)</c:formatCode>
                <c:ptCount val="10"/>
                <c:pt idx="0">
                  <c:v>982.15100000000007</c:v>
                </c:pt>
                <c:pt idx="1">
                  <c:v>16836.85200000001</c:v>
                </c:pt>
                <c:pt idx="2">
                  <c:v>3032.2659999999987</c:v>
                </c:pt>
                <c:pt idx="3">
                  <c:v>56186.51756</c:v>
                </c:pt>
                <c:pt idx="4">
                  <c:v>5747.4529999999995</c:v>
                </c:pt>
                <c:pt idx="5">
                  <c:v>9506.8689999999697</c:v>
                </c:pt>
                <c:pt idx="6" formatCode="&quot;$&quot;#,##0.0">
                  <c:v>11961.825999999977</c:v>
                </c:pt>
                <c:pt idx="7" formatCode="&quot;$&quot;#,##0.0">
                  <c:v>14169.10137</c:v>
                </c:pt>
                <c:pt idx="8">
                  <c:v>11737.876069999988</c:v>
                </c:pt>
                <c:pt idx="9">
                  <c:v>6840.7709999999997</c:v>
                </c:pt>
              </c:numCache>
            </c:numRef>
          </c:val>
        </c:ser>
        <c:ser>
          <c:idx val="8"/>
          <c:order val="2"/>
          <c:tx>
            <c:strRef>
              <c:f>'Feb 2011 Charts - USE THIS'!$F$49</c:f>
              <c:strCache>
                <c:ptCount val="1"/>
                <c:pt idx="0">
                  <c:v>FY08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THIS'!$F$50:$F$59</c:f>
              <c:numCache>
                <c:formatCode>_(* #,##0.0_);_(* \(#,##0.0\);_(* "-"?_);_(@_)</c:formatCode>
                <c:ptCount val="10"/>
                <c:pt idx="0">
                  <c:v>1158.5329999999999</c:v>
                </c:pt>
                <c:pt idx="1">
                  <c:v>17296.630999999976</c:v>
                </c:pt>
                <c:pt idx="2">
                  <c:v>3366.6750000000002</c:v>
                </c:pt>
                <c:pt idx="3">
                  <c:v>58050.595999999961</c:v>
                </c:pt>
                <c:pt idx="4">
                  <c:v>6173.7179999999998</c:v>
                </c:pt>
                <c:pt idx="5">
                  <c:v>8984.3209999999817</c:v>
                </c:pt>
                <c:pt idx="6" formatCode="&quot;$&quot;#,##0.0">
                  <c:v>12998.453</c:v>
                </c:pt>
                <c:pt idx="7" formatCode="&quot;$&quot;#,##0.0">
                  <c:v>13841.95147</c:v>
                </c:pt>
                <c:pt idx="8">
                  <c:v>12282.451529999988</c:v>
                </c:pt>
                <c:pt idx="9">
                  <c:v>7261.2940000000008</c:v>
                </c:pt>
              </c:numCache>
            </c:numRef>
          </c:val>
        </c:ser>
        <c:ser>
          <c:idx val="1"/>
          <c:order val="3"/>
          <c:tx>
            <c:strRef>
              <c:f>'Feb 2011 Charts - USE THIS'!$H$49</c:f>
              <c:strCache>
                <c:ptCount val="1"/>
                <c:pt idx="0">
                  <c:v>FY09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THIS'!$H$50:$H$59</c:f>
              <c:numCache>
                <c:formatCode>_(* #,##0.0_);_(* \(#,##0.0\);_(* "-"?_);_(@_)</c:formatCode>
                <c:ptCount val="10"/>
                <c:pt idx="0">
                  <c:v>1240.8839999999998</c:v>
                </c:pt>
                <c:pt idx="1">
                  <c:v>19101.767999999993</c:v>
                </c:pt>
                <c:pt idx="2">
                  <c:v>3456.177999999999</c:v>
                </c:pt>
                <c:pt idx="3">
                  <c:v>61250.815540000011</c:v>
                </c:pt>
                <c:pt idx="4">
                  <c:v>6640.2940000000008</c:v>
                </c:pt>
                <c:pt idx="5">
                  <c:v>9753.6390000000029</c:v>
                </c:pt>
                <c:pt idx="6" formatCode="&quot;$&quot;#,##0.0">
                  <c:v>14129.121999999988</c:v>
                </c:pt>
                <c:pt idx="7" formatCode="&quot;$&quot;#,##0.0">
                  <c:v>13705.923899999989</c:v>
                </c:pt>
                <c:pt idx="8">
                  <c:v>13060.515559999989</c:v>
                </c:pt>
                <c:pt idx="9">
                  <c:v>7386.1600000000044</c:v>
                </c:pt>
              </c:numCache>
            </c:numRef>
          </c:val>
        </c:ser>
        <c:ser>
          <c:idx val="2"/>
          <c:order val="4"/>
          <c:tx>
            <c:strRef>
              <c:f>'Feb 2011 Charts - USE THIS'!$I$49</c:f>
              <c:strCache>
                <c:ptCount val="1"/>
                <c:pt idx="0">
                  <c:v>FY10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THIS'!$I$50:$I$59</c:f>
              <c:numCache>
                <c:formatCode>_(* #,##0.0_);_(* \(#,##0.0\);_(* "-"?_);_(@_)</c:formatCode>
                <c:ptCount val="10"/>
                <c:pt idx="0">
                  <c:v>1658.5409999999999</c:v>
                </c:pt>
                <c:pt idx="1">
                  <c:v>19854.01400000001</c:v>
                </c:pt>
                <c:pt idx="2">
                  <c:v>3550.3330000000037</c:v>
                </c:pt>
                <c:pt idx="3">
                  <c:v>64806.520999999993</c:v>
                </c:pt>
                <c:pt idx="4">
                  <c:v>7362.7670000000016</c:v>
                </c:pt>
                <c:pt idx="5">
                  <c:v>9892.9579999999751</c:v>
                </c:pt>
                <c:pt idx="6" formatCode="&quot;$&quot;#,##0.0">
                  <c:v>13899.473</c:v>
                </c:pt>
                <c:pt idx="7">
                  <c:v>15843.01694</c:v>
                </c:pt>
                <c:pt idx="8">
                  <c:v>13944.28106000001</c:v>
                </c:pt>
                <c:pt idx="9">
                  <c:v>4403.6950000000024</c:v>
                </c:pt>
              </c:numCache>
            </c:numRef>
          </c:val>
        </c:ser>
        <c:ser>
          <c:idx val="5"/>
          <c:order val="5"/>
          <c:tx>
            <c:strRef>
              <c:f>'Feb 2011 Charts - USE THIS'!$J$49</c:f>
              <c:strCache>
                <c:ptCount val="1"/>
                <c:pt idx="0">
                  <c:v>FY11 Projected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'Feb 2011 Charts - USE THIS'!$C$50:$C$59</c:f>
              <c:strCache>
                <c:ptCount val="10"/>
                <c:pt idx="0">
                  <c:v>Chancellor</c:v>
                </c:pt>
                <c:pt idx="1">
                  <c:v>CRCD</c:v>
                </c:pt>
                <c:pt idx="2">
                  <c:v>OIT</c:v>
                </c:pt>
                <c:pt idx="3">
                  <c:v>Provost</c:v>
                </c:pt>
                <c:pt idx="4">
                  <c:v>VCACE</c:v>
                </c:pt>
                <c:pt idx="5">
                  <c:v>VCAS Operating</c:v>
                </c:pt>
                <c:pt idx="6">
                  <c:v>Physical Plant &amp; Utilities</c:v>
                </c:pt>
                <c:pt idx="7">
                  <c:v>VCAS Institutional</c:v>
                </c:pt>
                <c:pt idx="8">
                  <c:v>VCR</c:v>
                </c:pt>
                <c:pt idx="9">
                  <c:v>VCSES</c:v>
                </c:pt>
              </c:strCache>
            </c:strRef>
          </c:cat>
          <c:val>
            <c:numRef>
              <c:f>'Feb 2011 Charts - USE THIS'!$J$50:$J$59</c:f>
              <c:numCache>
                <c:formatCode>_(* #,##0.0_);_(* \(#,##0.0\);_(* "-"?_);_(@_)</c:formatCode>
                <c:ptCount val="10"/>
                <c:pt idx="0">
                  <c:v>1474.7</c:v>
                </c:pt>
                <c:pt idx="1">
                  <c:v>20125.400000000001</c:v>
                </c:pt>
                <c:pt idx="2">
                  <c:v>3553.9</c:v>
                </c:pt>
                <c:pt idx="3">
                  <c:v>64290.3</c:v>
                </c:pt>
                <c:pt idx="4">
                  <c:v>7347.2</c:v>
                </c:pt>
                <c:pt idx="5">
                  <c:v>9056.6</c:v>
                </c:pt>
                <c:pt idx="6">
                  <c:v>15201.5</c:v>
                </c:pt>
                <c:pt idx="7">
                  <c:v>21968</c:v>
                </c:pt>
                <c:pt idx="8">
                  <c:v>13247.3</c:v>
                </c:pt>
                <c:pt idx="9">
                  <c:v>4304.3</c:v>
                </c:pt>
              </c:numCache>
            </c:numRef>
          </c:val>
        </c:ser>
        <c:axId val="116081408"/>
        <c:axId val="116082944"/>
      </c:barChart>
      <c:catAx>
        <c:axId val="116081408"/>
        <c:scaling>
          <c:orientation val="minMax"/>
        </c:scaling>
        <c:axPos val="b"/>
        <c:tickLblPos val="nextTo"/>
        <c:crossAx val="116082944"/>
        <c:crosses val="autoZero"/>
        <c:auto val="1"/>
        <c:lblAlgn val="ctr"/>
        <c:lblOffset val="100"/>
      </c:catAx>
      <c:valAx>
        <c:axId val="1160829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in thousands</a:t>
                </a:r>
              </a:p>
            </c:rich>
          </c:tx>
          <c:layout/>
        </c:title>
        <c:numFmt formatCode="&quot;$&quot;#,##0.0" sourceLinked="0"/>
        <c:tickLblPos val="nextTo"/>
        <c:crossAx val="11608140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900" baseline="0"/>
            </a:pPr>
            <a:endParaRPr lang="en-US"/>
          </a:p>
        </c:txPr>
      </c:legendEntry>
      <c:layout>
        <c:manualLayout>
          <c:xMode val="edge"/>
          <c:yMode val="edge"/>
          <c:x val="0.88886936971797981"/>
          <c:y val="0.33831440674371011"/>
          <c:w val="0.102580890982805"/>
          <c:h val="0.33315611751124008"/>
        </c:manualLayout>
      </c:layout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192655902189501"/>
          <c:y val="0.17955181738646403"/>
          <c:w val="0.80384965724221413"/>
          <c:h val="0.5751851189055921"/>
        </c:manualLayout>
      </c:layout>
      <c:barChart>
        <c:barDir val="col"/>
        <c:grouping val="clustered"/>
        <c:ser>
          <c:idx val="4"/>
          <c:order val="0"/>
          <c:tx>
            <c:strRef>
              <c:f>'Feb 2011 Charts - USE THIS'!$D$1</c:f>
              <c:strCache>
                <c:ptCount val="1"/>
                <c:pt idx="0">
                  <c:v>FY06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'Feb 2011 Charts - USE THIS'!$B$4:$B$14</c:f>
              <c:strCache>
                <c:ptCount val="11"/>
                <c:pt idx="0">
                  <c:v>Scholarships</c:v>
                </c:pt>
                <c:pt idx="1">
                  <c:v>Public Service</c:v>
                </c:pt>
                <c:pt idx="2">
                  <c:v>Debt Service</c:v>
                </c:pt>
                <c:pt idx="3">
                  <c:v>Intercollegiate Athletics</c:v>
                </c:pt>
                <c:pt idx="4">
                  <c:v>Institutional Support</c:v>
                </c:pt>
                <c:pt idx="5">
                  <c:v>Instruction</c:v>
                </c:pt>
                <c:pt idx="6">
                  <c:v>Academic Support</c:v>
                </c:pt>
                <c:pt idx="7">
                  <c:v>Student Services</c:v>
                </c:pt>
                <c:pt idx="8">
                  <c:v>Research</c:v>
                </c:pt>
                <c:pt idx="9">
                  <c:v>Physical Plant</c:v>
                </c:pt>
                <c:pt idx="10">
                  <c:v>Library Services</c:v>
                </c:pt>
              </c:strCache>
            </c:strRef>
          </c:cat>
          <c:val>
            <c:numRef>
              <c:f>'Feb 2011 Charts - USE THIS'!$D$4:$D$14</c:f>
              <c:numCache>
                <c:formatCode>#,##0.0_);\(#,##0.0\)</c:formatCode>
                <c:ptCount val="11"/>
                <c:pt idx="0">
                  <c:v>2532.8931100000141</c:v>
                </c:pt>
                <c:pt idx="1">
                  <c:v>6569.223170000002</c:v>
                </c:pt>
                <c:pt idx="2">
                  <c:v>2612.3671000000004</c:v>
                </c:pt>
                <c:pt idx="3">
                  <c:v>3875.7646999999884</c:v>
                </c:pt>
                <c:pt idx="4">
                  <c:v>25377.193660000008</c:v>
                </c:pt>
                <c:pt idx="5">
                  <c:v>55362.444789999943</c:v>
                </c:pt>
                <c:pt idx="6">
                  <c:v>15920.551219999988</c:v>
                </c:pt>
                <c:pt idx="7">
                  <c:v>10384.576779999999</c:v>
                </c:pt>
                <c:pt idx="8">
                  <c:v>32223.536669999896</c:v>
                </c:pt>
                <c:pt idx="9">
                  <c:v>40587.286330000024</c:v>
                </c:pt>
                <c:pt idx="10">
                  <c:v>7318.32798</c:v>
                </c:pt>
              </c:numCache>
            </c:numRef>
          </c:val>
        </c:ser>
        <c:ser>
          <c:idx val="6"/>
          <c:order val="1"/>
          <c:tx>
            <c:strRef>
              <c:f>'Feb 2011 Charts - USE THIS'!$F$1</c:f>
              <c:strCache>
                <c:ptCount val="1"/>
                <c:pt idx="0">
                  <c:v>FY07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'Feb 2011 Charts - USE THIS'!$B$4:$B$14</c:f>
              <c:strCache>
                <c:ptCount val="11"/>
                <c:pt idx="0">
                  <c:v>Scholarships</c:v>
                </c:pt>
                <c:pt idx="1">
                  <c:v>Public Service</c:v>
                </c:pt>
                <c:pt idx="2">
                  <c:v>Debt Service</c:v>
                </c:pt>
                <c:pt idx="3">
                  <c:v>Intercollegiate Athletics</c:v>
                </c:pt>
                <c:pt idx="4">
                  <c:v>Institutional Support</c:v>
                </c:pt>
                <c:pt idx="5">
                  <c:v>Instruction</c:v>
                </c:pt>
                <c:pt idx="6">
                  <c:v>Academic Support</c:v>
                </c:pt>
                <c:pt idx="7">
                  <c:v>Student Services</c:v>
                </c:pt>
                <c:pt idx="8">
                  <c:v>Research</c:v>
                </c:pt>
                <c:pt idx="9">
                  <c:v>Physical Plant</c:v>
                </c:pt>
                <c:pt idx="10">
                  <c:v>Library Services</c:v>
                </c:pt>
              </c:strCache>
            </c:strRef>
          </c:cat>
          <c:val>
            <c:numRef>
              <c:f>'Feb 2011 Charts - USE THIS'!$F$4:$F$14</c:f>
              <c:numCache>
                <c:formatCode>#,##0.0_);\(#,##0.0\)</c:formatCode>
                <c:ptCount val="11"/>
                <c:pt idx="0">
                  <c:v>2818.2131200000022</c:v>
                </c:pt>
                <c:pt idx="1">
                  <c:v>8397.3660999999429</c:v>
                </c:pt>
                <c:pt idx="2">
                  <c:v>4394.6916000000156</c:v>
                </c:pt>
                <c:pt idx="3">
                  <c:v>4445.0020400000003</c:v>
                </c:pt>
                <c:pt idx="4">
                  <c:v>27488.888350000019</c:v>
                </c:pt>
                <c:pt idx="5">
                  <c:v>61344.084150000002</c:v>
                </c:pt>
                <c:pt idx="6">
                  <c:v>18655.807539999998</c:v>
                </c:pt>
                <c:pt idx="7">
                  <c:v>11415.064299999989</c:v>
                </c:pt>
                <c:pt idx="8">
                  <c:v>39217.224929999989</c:v>
                </c:pt>
                <c:pt idx="9">
                  <c:v>46701.794619999993</c:v>
                </c:pt>
                <c:pt idx="10">
                  <c:v>7688.2684700000018</c:v>
                </c:pt>
              </c:numCache>
            </c:numRef>
          </c:val>
        </c:ser>
        <c:ser>
          <c:idx val="8"/>
          <c:order val="2"/>
          <c:tx>
            <c:strRef>
              <c:f>'Feb 2011 Charts - USE THIS'!$H$1</c:f>
              <c:strCache>
                <c:ptCount val="1"/>
                <c:pt idx="0">
                  <c:v>FY08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'Feb 2011 Charts - USE THIS'!$B$4:$B$14</c:f>
              <c:strCache>
                <c:ptCount val="11"/>
                <c:pt idx="0">
                  <c:v>Scholarships</c:v>
                </c:pt>
                <c:pt idx="1">
                  <c:v>Public Service</c:v>
                </c:pt>
                <c:pt idx="2">
                  <c:v>Debt Service</c:v>
                </c:pt>
                <c:pt idx="3">
                  <c:v>Intercollegiate Athletics</c:v>
                </c:pt>
                <c:pt idx="4">
                  <c:v>Institutional Support</c:v>
                </c:pt>
                <c:pt idx="5">
                  <c:v>Instruction</c:v>
                </c:pt>
                <c:pt idx="6">
                  <c:v>Academic Support</c:v>
                </c:pt>
                <c:pt idx="7">
                  <c:v>Student Services</c:v>
                </c:pt>
                <c:pt idx="8">
                  <c:v>Research</c:v>
                </c:pt>
                <c:pt idx="9">
                  <c:v>Physical Plant</c:v>
                </c:pt>
                <c:pt idx="10">
                  <c:v>Library Services</c:v>
                </c:pt>
              </c:strCache>
            </c:strRef>
          </c:cat>
          <c:val>
            <c:numRef>
              <c:f>'Feb 2011 Charts - USE THIS'!$H$4:$H$14</c:f>
              <c:numCache>
                <c:formatCode>#,##0.0_);\(#,##0.0\)</c:formatCode>
                <c:ptCount val="11"/>
                <c:pt idx="0">
                  <c:v>2562.9821500000003</c:v>
                </c:pt>
                <c:pt idx="1">
                  <c:v>8613.2255599999971</c:v>
                </c:pt>
                <c:pt idx="2">
                  <c:v>3523.81898</c:v>
                </c:pt>
                <c:pt idx="3">
                  <c:v>4970.3352700000014</c:v>
                </c:pt>
                <c:pt idx="4">
                  <c:v>29792.19581999999</c:v>
                </c:pt>
                <c:pt idx="5">
                  <c:v>63206.891519999997</c:v>
                </c:pt>
                <c:pt idx="6">
                  <c:v>19753.674459999937</c:v>
                </c:pt>
                <c:pt idx="7">
                  <c:v>12219.085559999989</c:v>
                </c:pt>
                <c:pt idx="8">
                  <c:v>36854.97726</c:v>
                </c:pt>
                <c:pt idx="9">
                  <c:v>47429.507579999998</c:v>
                </c:pt>
                <c:pt idx="10">
                  <c:v>7896.1406600000146</c:v>
                </c:pt>
              </c:numCache>
            </c:numRef>
          </c:val>
        </c:ser>
        <c:ser>
          <c:idx val="1"/>
          <c:order val="3"/>
          <c:tx>
            <c:strRef>
              <c:f>'Feb 2011 Charts - USE THIS'!$J$1</c:f>
              <c:strCache>
                <c:ptCount val="1"/>
                <c:pt idx="0">
                  <c:v>FY09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'Feb 2011 Charts - USE THIS'!$B$4:$B$14</c:f>
              <c:strCache>
                <c:ptCount val="11"/>
                <c:pt idx="0">
                  <c:v>Scholarships</c:v>
                </c:pt>
                <c:pt idx="1">
                  <c:v>Public Service</c:v>
                </c:pt>
                <c:pt idx="2">
                  <c:v>Debt Service</c:v>
                </c:pt>
                <c:pt idx="3">
                  <c:v>Intercollegiate Athletics</c:v>
                </c:pt>
                <c:pt idx="4">
                  <c:v>Institutional Support</c:v>
                </c:pt>
                <c:pt idx="5">
                  <c:v>Instruction</c:v>
                </c:pt>
                <c:pt idx="6">
                  <c:v>Academic Support</c:v>
                </c:pt>
                <c:pt idx="7">
                  <c:v>Student Services</c:v>
                </c:pt>
                <c:pt idx="8">
                  <c:v>Research</c:v>
                </c:pt>
                <c:pt idx="9">
                  <c:v>Physical Plant</c:v>
                </c:pt>
                <c:pt idx="10">
                  <c:v>Library Services</c:v>
                </c:pt>
              </c:strCache>
            </c:strRef>
          </c:cat>
          <c:val>
            <c:numRef>
              <c:f>'Feb 2011 Charts - USE THIS'!$J$4:$J$14</c:f>
              <c:numCache>
                <c:formatCode>#,##0.0_);\(#,##0.0\)</c:formatCode>
                <c:ptCount val="11"/>
                <c:pt idx="0">
                  <c:v>2987.747319999999</c:v>
                </c:pt>
                <c:pt idx="1">
                  <c:v>9311.132129999989</c:v>
                </c:pt>
                <c:pt idx="2">
                  <c:v>3684.5045100000002</c:v>
                </c:pt>
                <c:pt idx="3">
                  <c:v>5279.2686200000044</c:v>
                </c:pt>
                <c:pt idx="4">
                  <c:v>34943.984650000013</c:v>
                </c:pt>
                <c:pt idx="5">
                  <c:v>69470.476539999683</c:v>
                </c:pt>
                <c:pt idx="6">
                  <c:v>21161.028090000033</c:v>
                </c:pt>
                <c:pt idx="7">
                  <c:v>13108.962879999999</c:v>
                </c:pt>
                <c:pt idx="8">
                  <c:v>43441.67867000003</c:v>
                </c:pt>
                <c:pt idx="9">
                  <c:v>51352.695789999976</c:v>
                </c:pt>
                <c:pt idx="10">
                  <c:v>8551.1284200000064</c:v>
                </c:pt>
              </c:numCache>
            </c:numRef>
          </c:val>
        </c:ser>
        <c:ser>
          <c:idx val="3"/>
          <c:order val="4"/>
          <c:tx>
            <c:strRef>
              <c:f>'Feb 2011 Charts - USE THIS'!$L$1</c:f>
              <c:strCache>
                <c:ptCount val="1"/>
                <c:pt idx="0">
                  <c:v>FY10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'Feb 2011 Charts - USE THIS'!$B$4:$B$14</c:f>
              <c:strCache>
                <c:ptCount val="11"/>
                <c:pt idx="0">
                  <c:v>Scholarships</c:v>
                </c:pt>
                <c:pt idx="1">
                  <c:v>Public Service</c:v>
                </c:pt>
                <c:pt idx="2">
                  <c:v>Debt Service</c:v>
                </c:pt>
                <c:pt idx="3">
                  <c:v>Intercollegiate Athletics</c:v>
                </c:pt>
                <c:pt idx="4">
                  <c:v>Institutional Support</c:v>
                </c:pt>
                <c:pt idx="5">
                  <c:v>Instruction</c:v>
                </c:pt>
                <c:pt idx="6">
                  <c:v>Academic Support</c:v>
                </c:pt>
                <c:pt idx="7">
                  <c:v>Student Services</c:v>
                </c:pt>
                <c:pt idx="8">
                  <c:v>Research</c:v>
                </c:pt>
                <c:pt idx="9">
                  <c:v>Physical Plant</c:v>
                </c:pt>
                <c:pt idx="10">
                  <c:v>Library Services</c:v>
                </c:pt>
              </c:strCache>
            </c:strRef>
          </c:cat>
          <c:val>
            <c:numRef>
              <c:f>'Feb 2011 Charts - USE THIS'!$L$4:$L$14</c:f>
              <c:numCache>
                <c:formatCode>#,##0.0_);\(#,##0.0\)</c:formatCode>
                <c:ptCount val="11"/>
                <c:pt idx="0">
                  <c:v>4285.2615500000011</c:v>
                </c:pt>
                <c:pt idx="1">
                  <c:v>9940.7300700000069</c:v>
                </c:pt>
                <c:pt idx="2">
                  <c:v>3696.6657799999998</c:v>
                </c:pt>
                <c:pt idx="3">
                  <c:v>5378.0475700000015</c:v>
                </c:pt>
                <c:pt idx="4">
                  <c:v>34898.840770000003</c:v>
                </c:pt>
                <c:pt idx="5">
                  <c:v>70205.087809999808</c:v>
                </c:pt>
                <c:pt idx="6">
                  <c:v>20086.52504</c:v>
                </c:pt>
                <c:pt idx="7">
                  <c:v>13077.34154000001</c:v>
                </c:pt>
                <c:pt idx="8">
                  <c:v>39483.833300000006</c:v>
                </c:pt>
                <c:pt idx="9">
                  <c:v>48989.614830000013</c:v>
                </c:pt>
                <c:pt idx="10">
                  <c:v>8059.9965000000011</c:v>
                </c:pt>
              </c:numCache>
            </c:numRef>
          </c:val>
        </c:ser>
        <c:axId val="116235264"/>
        <c:axId val="116249344"/>
      </c:barChart>
      <c:catAx>
        <c:axId val="116235264"/>
        <c:scaling>
          <c:orientation val="minMax"/>
        </c:scaling>
        <c:axPos val="b"/>
        <c:tickLblPos val="nextTo"/>
        <c:crossAx val="116249344"/>
        <c:crosses val="autoZero"/>
        <c:auto val="1"/>
        <c:lblAlgn val="ctr"/>
        <c:lblOffset val="100"/>
      </c:catAx>
      <c:valAx>
        <c:axId val="1162493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800" dirty="0"/>
                  <a:t>$ in thousands</a:t>
                </a:r>
              </a:p>
            </c:rich>
          </c:tx>
          <c:layout/>
        </c:title>
        <c:numFmt formatCode="&quot;$&quot;#,##0.0" sourceLinked="0"/>
        <c:tickLblPos val="nextTo"/>
        <c:crossAx val="116235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2509511006246203"/>
          <c:y val="0.3858400938519071"/>
          <c:w val="5.7483287150082198E-2"/>
          <c:h val="0.22831961345740903"/>
        </c:manualLayout>
      </c:layout>
    </c:legend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v>UAF</c:v>
          </c:tx>
          <c:cat>
            <c:strRef>
              <c:f>'NCHEMS_exp_fte.csv (2)'!$S$3:$AE$3</c:f>
              <c:strCache>
                <c:ptCount val="13"/>
                <c:pt idx="0">
                  <c:v>Instruction</c:v>
                </c:pt>
                <c:pt idx="2">
                  <c:v>Research</c:v>
                </c:pt>
                <c:pt idx="4">
                  <c:v>Public Service</c:v>
                </c:pt>
                <c:pt idx="6">
                  <c:v>Academic Support</c:v>
                </c:pt>
                <c:pt idx="8">
                  <c:v>Institutional Support</c:v>
                </c:pt>
                <c:pt idx="10">
                  <c:v>Student Services</c:v>
                </c:pt>
                <c:pt idx="12">
                  <c:v>Other Core Expenses</c:v>
                </c:pt>
              </c:strCache>
            </c:strRef>
          </c:cat>
          <c:val>
            <c:numRef>
              <c:f>'NCHEMS_exp_fte.csv (2)'!$S$4:$AE$4</c:f>
              <c:numCache>
                <c:formatCode>General</c:formatCode>
                <c:ptCount val="13"/>
                <c:pt idx="0">
                  <c:v>21</c:v>
                </c:pt>
                <c:pt idx="2">
                  <c:v>30</c:v>
                </c:pt>
                <c:pt idx="4">
                  <c:v>6</c:v>
                </c:pt>
                <c:pt idx="6">
                  <c:v>8</c:v>
                </c:pt>
                <c:pt idx="8">
                  <c:v>5</c:v>
                </c:pt>
                <c:pt idx="10">
                  <c:v>5</c:v>
                </c:pt>
                <c:pt idx="12">
                  <c:v>25</c:v>
                </c:pt>
              </c:numCache>
            </c:numRef>
          </c:val>
        </c:ser>
        <c:ser>
          <c:idx val="1"/>
          <c:order val="1"/>
          <c:tx>
            <c:v>UAF Peers</c:v>
          </c:tx>
          <c:cat>
            <c:strRef>
              <c:f>'NCHEMS_exp_fte.csv (2)'!$S$3:$AE$3</c:f>
              <c:strCache>
                <c:ptCount val="13"/>
                <c:pt idx="0">
                  <c:v>Instruction</c:v>
                </c:pt>
                <c:pt idx="2">
                  <c:v>Research</c:v>
                </c:pt>
                <c:pt idx="4">
                  <c:v>Public Service</c:v>
                </c:pt>
                <c:pt idx="6">
                  <c:v>Academic Support</c:v>
                </c:pt>
                <c:pt idx="8">
                  <c:v>Institutional Support</c:v>
                </c:pt>
                <c:pt idx="10">
                  <c:v>Student Services</c:v>
                </c:pt>
                <c:pt idx="12">
                  <c:v>Other Core Expenses</c:v>
                </c:pt>
              </c:strCache>
            </c:strRef>
          </c:cat>
          <c:val>
            <c:numRef>
              <c:f>'NCHEMS_exp_fte.csv (2)'!$S$5:$AE$5</c:f>
              <c:numCache>
                <c:formatCode>General</c:formatCode>
                <c:ptCount val="13"/>
                <c:pt idx="0" formatCode="#,##0">
                  <c:v>29.45454545454545</c:v>
                </c:pt>
                <c:pt idx="2" formatCode="#,##0">
                  <c:v>22.181818181818205</c:v>
                </c:pt>
                <c:pt idx="4" formatCode="#,##0">
                  <c:v>8.7272727272727053</c:v>
                </c:pt>
                <c:pt idx="6" formatCode="#,##0">
                  <c:v>7.636363636363642</c:v>
                </c:pt>
                <c:pt idx="8" formatCode="#,##0">
                  <c:v>7.5454545454545459</c:v>
                </c:pt>
                <c:pt idx="10" formatCode="#,##0">
                  <c:v>4.4545454545454479</c:v>
                </c:pt>
                <c:pt idx="12" formatCode="#,##0">
                  <c:v>19.81818181818182</c:v>
                </c:pt>
              </c:numCache>
            </c:numRef>
          </c:val>
        </c:ser>
        <c:axId val="116173056"/>
        <c:axId val="116187136"/>
      </c:barChart>
      <c:catAx>
        <c:axId val="116173056"/>
        <c:scaling>
          <c:orientation val="minMax"/>
        </c:scaling>
        <c:axPos val="b"/>
        <c:tickLblPos val="nextTo"/>
        <c:crossAx val="116187136"/>
        <c:crosses val="autoZero"/>
        <c:auto val="1"/>
        <c:lblAlgn val="ctr"/>
        <c:lblOffset val="100"/>
      </c:catAx>
      <c:valAx>
        <c:axId val="116187136"/>
        <c:scaling>
          <c:orientation val="minMax"/>
        </c:scaling>
        <c:axPos val="l"/>
        <c:majorGridlines/>
        <c:numFmt formatCode="General" sourceLinked="1"/>
        <c:tickLblPos val="nextTo"/>
        <c:crossAx val="1161730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6585245220415835E-2"/>
          <c:y val="3.2463507850992293E-2"/>
          <c:w val="0.77882024896460711"/>
          <c:h val="0.935072984298015"/>
        </c:manualLayout>
      </c:layout>
      <c:barChart>
        <c:barDir val="col"/>
        <c:grouping val="clustered"/>
        <c:ser>
          <c:idx val="0"/>
          <c:order val="0"/>
          <c:tx>
            <c:v>FY06-FY10</c:v>
          </c:tx>
          <c:spPr>
            <a:solidFill>
              <a:srgbClr val="FFC000"/>
            </a:solidFill>
          </c:spPr>
          <c:cat>
            <c:strRef>
              <c:f>'Feb 2011 Charts - USE THIS'!$H$128:$H$132</c:f>
              <c:strCache>
                <c:ptCount val="5"/>
                <c:pt idx="0">
                  <c:v>Federal Receipts</c:v>
                </c:pt>
                <c:pt idx="1">
                  <c:v>Indirect Cost Recovery</c:v>
                </c:pt>
                <c:pt idx="2">
                  <c:v>State Inter-Agency Receipts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THIS'!$I$128:$I$132</c:f>
              <c:numCache>
                <c:formatCode>0.0%</c:formatCode>
                <c:ptCount val="5"/>
                <c:pt idx="0">
                  <c:v>1.4833857608109301E-2</c:v>
                </c:pt>
                <c:pt idx="1">
                  <c:v>1.5784246020987401E-2</c:v>
                </c:pt>
                <c:pt idx="2">
                  <c:v>0.13159088592954199</c:v>
                </c:pt>
                <c:pt idx="3">
                  <c:v>8.3664232177542222E-2</c:v>
                </c:pt>
                <c:pt idx="4">
                  <c:v>4.5440556579128905E-2</c:v>
                </c:pt>
              </c:numCache>
            </c:numRef>
          </c:val>
        </c:ser>
        <c:ser>
          <c:idx val="1"/>
          <c:order val="1"/>
          <c:tx>
            <c:v>FY10-FY11 Proj</c:v>
          </c:tx>
          <c:spPr>
            <a:solidFill>
              <a:srgbClr val="0070C0"/>
            </a:solidFill>
          </c:spPr>
          <c:cat>
            <c:strRef>
              <c:f>'Feb 2011 Charts - USE THIS'!$H$128:$H$132</c:f>
              <c:strCache>
                <c:ptCount val="5"/>
                <c:pt idx="0">
                  <c:v>Federal Receipts</c:v>
                </c:pt>
                <c:pt idx="1">
                  <c:v>Indirect Cost Recovery</c:v>
                </c:pt>
                <c:pt idx="2">
                  <c:v>State Inter-Agency Receipts</c:v>
                </c:pt>
                <c:pt idx="3">
                  <c:v>Student Tuition &amp; Fees</c:v>
                </c:pt>
                <c:pt idx="4">
                  <c:v>U of A Receipts</c:v>
                </c:pt>
              </c:strCache>
            </c:strRef>
          </c:cat>
          <c:val>
            <c:numRef>
              <c:f>'Feb 2011 Charts - USE THIS'!$J$128:$J$132</c:f>
              <c:numCache>
                <c:formatCode>0.0%</c:formatCode>
                <c:ptCount val="5"/>
                <c:pt idx="0">
                  <c:v>3.6575783103656008E-2</c:v>
                </c:pt>
                <c:pt idx="1">
                  <c:v>4.2781732564803998E-2</c:v>
                </c:pt>
                <c:pt idx="2">
                  <c:v>2.1852866639943201E-2</c:v>
                </c:pt>
                <c:pt idx="3">
                  <c:v>0.12000140338215902</c:v>
                </c:pt>
                <c:pt idx="4">
                  <c:v>2.4745642217440703E-2</c:v>
                </c:pt>
              </c:numCache>
            </c:numRef>
          </c:val>
        </c:ser>
        <c:axId val="116310784"/>
        <c:axId val="116312320"/>
      </c:barChart>
      <c:catAx>
        <c:axId val="116310784"/>
        <c:scaling>
          <c:orientation val="minMax"/>
        </c:scaling>
        <c:axPos val="b"/>
        <c:tickLblPos val="nextTo"/>
        <c:crossAx val="116312320"/>
        <c:crosses val="autoZero"/>
        <c:auto val="1"/>
        <c:lblAlgn val="ctr"/>
        <c:lblOffset val="100"/>
      </c:catAx>
      <c:valAx>
        <c:axId val="116312320"/>
        <c:scaling>
          <c:orientation val="minMax"/>
          <c:max val="0.15000000000000002"/>
          <c:min val="-3.0000000000000002E-2"/>
        </c:scaling>
        <c:axPos val="l"/>
        <c:majorGridlines/>
        <c:numFmt formatCode="0.0%" sourceLinked="1"/>
        <c:tickLblPos val="nextTo"/>
        <c:crossAx val="116310784"/>
        <c:crosses val="autoZero"/>
        <c:crossBetween val="between"/>
        <c:majorUnit val="3.0000000000000002E-2"/>
      </c:valAx>
    </c:plotArea>
    <c:legend>
      <c:legendPos val="r"/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0.11204</cdr:x>
      <cdr:y>0.67235</cdr:y>
    </cdr:from>
    <cdr:to>
      <cdr:x>0.1871</cdr:x>
      <cdr:y>0.72131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58244" y="3125217"/>
          <a:ext cx="641957" cy="2275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69.2%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0.18429</cdr:x>
      <cdr:y>0.60656</cdr:y>
    </cdr:from>
    <cdr:to>
      <cdr:x>0.25837</cdr:x>
      <cdr:y>0.67213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76176" y="2819400"/>
          <a:ext cx="633583" cy="3047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51.3%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0.25837</cdr:x>
      <cdr:y>0.67213</cdr:y>
    </cdr:from>
    <cdr:to>
      <cdr:x>0.33337</cdr:x>
      <cdr:y>0.72131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209801" y="3124200"/>
          <a:ext cx="641372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41.5%</a:t>
          </a:r>
          <a:endParaRPr lang="en-US" sz="1000" dirty="0"/>
        </a:p>
      </cdr:txBody>
    </cdr:sp>
  </cdr:relSizeAnchor>
  <cdr:relSizeAnchor xmlns:cdr="http://schemas.openxmlformats.org/drawingml/2006/chartDrawing">
    <cdr:from>
      <cdr:x>0.33271</cdr:x>
      <cdr:y>0.63934</cdr:y>
    </cdr:from>
    <cdr:to>
      <cdr:x>0.40077</cdr:x>
      <cdr:y>0.70919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845566" y="2971800"/>
          <a:ext cx="582097" cy="3246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38.8%</a:t>
          </a:r>
        </a:p>
      </cdr:txBody>
    </cdr:sp>
  </cdr:relSizeAnchor>
  <cdr:relSizeAnchor xmlns:cdr="http://schemas.openxmlformats.org/drawingml/2006/chartDrawing">
    <cdr:from>
      <cdr:x>0.40128</cdr:x>
      <cdr:y>0.45971</cdr:y>
    </cdr:from>
    <cdr:to>
      <cdr:x>0.4722</cdr:x>
      <cdr:y>0.5082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025" y="2136824"/>
          <a:ext cx="606576" cy="2253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37.5%</a:t>
          </a:r>
        </a:p>
      </cdr:txBody>
    </cdr:sp>
  </cdr:relSizeAnchor>
  <cdr:relSizeAnchor xmlns:cdr="http://schemas.openxmlformats.org/drawingml/2006/chartDrawing">
    <cdr:from>
      <cdr:x>0.47956</cdr:x>
      <cdr:y>0.20265</cdr:y>
    </cdr:from>
    <cdr:to>
      <cdr:x>0.55011</cdr:x>
      <cdr:y>0.25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143376" y="1019175"/>
          <a:ext cx="609599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26.8%</a:t>
          </a:r>
        </a:p>
      </cdr:txBody>
    </cdr:sp>
  </cdr:relSizeAnchor>
  <cdr:relSizeAnchor xmlns:cdr="http://schemas.openxmlformats.org/drawingml/2006/chartDrawing">
    <cdr:from>
      <cdr:x>0.55121</cdr:x>
      <cdr:y>0.55492</cdr:y>
    </cdr:from>
    <cdr:to>
      <cdr:x>0.62366</cdr:x>
      <cdr:y>0.60656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714329" y="2579378"/>
          <a:ext cx="619671" cy="240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26.2%</a:t>
          </a:r>
        </a:p>
      </cdr:txBody>
    </cdr:sp>
  </cdr:relSizeAnchor>
  <cdr:relSizeAnchor xmlns:cdr="http://schemas.openxmlformats.org/drawingml/2006/chartDrawing">
    <cdr:from>
      <cdr:x>0.62618</cdr:x>
      <cdr:y>0.57377</cdr:y>
    </cdr:from>
    <cdr:to>
      <cdr:x>0.69494</cdr:x>
      <cdr:y>0.65574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355525" y="2667000"/>
          <a:ext cx="588083" cy="381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25.9%</a:t>
          </a:r>
        </a:p>
      </cdr:txBody>
    </cdr:sp>
  </cdr:relSizeAnchor>
  <cdr:relSizeAnchor xmlns:cdr="http://schemas.openxmlformats.org/drawingml/2006/chartDrawing">
    <cdr:from>
      <cdr:x>0.69784</cdr:x>
      <cdr:y>0.39015</cdr:y>
    </cdr:from>
    <cdr:to>
      <cdr:x>0.76178</cdr:x>
      <cdr:y>0.43939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029326" y="1962151"/>
          <a:ext cx="55245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22.5%</a:t>
          </a:r>
        </a:p>
      </cdr:txBody>
    </cdr:sp>
  </cdr:relSizeAnchor>
  <cdr:relSizeAnchor xmlns:cdr="http://schemas.openxmlformats.org/drawingml/2006/chartDrawing">
    <cdr:from>
      <cdr:x>0.7717</cdr:x>
      <cdr:y>0.33902</cdr:y>
    </cdr:from>
    <cdr:to>
      <cdr:x>0.8464</cdr:x>
      <cdr:y>0.39344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600113" y="1575832"/>
          <a:ext cx="638888" cy="252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20.7%</a:t>
          </a:r>
        </a:p>
      </cdr:txBody>
    </cdr:sp>
  </cdr:relSizeAnchor>
  <cdr:relSizeAnchor xmlns:cdr="http://schemas.openxmlformats.org/drawingml/2006/chartDrawing">
    <cdr:from>
      <cdr:x>0.84225</cdr:x>
      <cdr:y>0.64205</cdr:y>
    </cdr:from>
    <cdr:to>
      <cdr:x>0.90877</cdr:x>
      <cdr:y>0.68852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203506" y="2984377"/>
          <a:ext cx="568895" cy="216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10.1%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D0BC1A3B-7ACD-4702-BB02-8602DDFD7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8C84884F-B5BA-495F-BA62-F45531ECF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9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9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E7F95-CAE7-4871-A045-E8FB7A6D32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54B49-1047-4C26-B6F8-0186AB91DE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3DB9A-9E17-4919-AD86-87877FCBF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E754F1-37E8-4310-8419-A6F4013347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6EB7-4BAB-4FEC-83ED-BF1794F6C5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251BF-75F6-4700-8F13-B83B646C7C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69C36-2C93-4DAC-A6D1-2183B97DB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FE0C0-61D4-4FD6-B55A-D84C878157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5C663-4B2A-46FA-B834-11641449D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1FA9C-E9A1-43D0-A08E-745A65A4A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B89DA-CF39-4D8E-935D-56254D2F8F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E8AD9-B85C-4077-97BE-0F02BE7B1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64645D88-3051-4481-970F-4775E898D4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1066800" y="0"/>
            <a:ext cx="7086600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>
                <a:solidFill>
                  <a:srgbClr val="000099"/>
                </a:solidFill>
              </a:rPr>
              <a:t>University of Alaska Fairbanks</a:t>
            </a:r>
          </a:p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Executive Leadership Workshop</a:t>
            </a:r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5369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629400" y="6553200"/>
            <a:ext cx="1905000" cy="457200"/>
          </a:xfrm>
          <a:noFill/>
        </p:spPr>
        <p:txBody>
          <a:bodyPr/>
          <a:lstStyle/>
          <a:p>
            <a:fld id="{7F6C25F9-0023-49FC-B9B6-A2A29DF5241E}" type="slidenum">
              <a:rPr lang="en-US" smtClean="0">
                <a:solidFill>
                  <a:srgbClr val="000099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dirty="0" smtClean="0">
              <a:solidFill>
                <a:srgbClr val="000099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15370" name="Picture 13" descr="TP-10-2735-1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524000"/>
            <a:ext cx="6172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1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5372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1378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1380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1381" name="Rectangle 8"/>
          <p:cNvSpPr>
            <a:spLocks noChangeArrowheads="1"/>
          </p:cNvSpPr>
          <p:nvPr/>
        </p:nvSpPr>
        <p:spPr bwMode="auto">
          <a:xfrm>
            <a:off x="457200" y="152400"/>
            <a:ext cx="83058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Projected F1 UFB by Executive Unit</a:t>
            </a:r>
          </a:p>
          <a:p>
            <a:pPr algn="ctr"/>
            <a:r>
              <a:rPr lang="en-US" sz="1800" b="1" dirty="0" smtClean="0">
                <a:solidFill>
                  <a:srgbClr val="000099"/>
                </a:solidFill>
              </a:rPr>
              <a:t>December 2010 ($ in thousands)</a:t>
            </a:r>
            <a:endParaRPr lang="en-US" sz="1800" b="1" dirty="0">
              <a:solidFill>
                <a:srgbClr val="000099"/>
              </a:solidFill>
            </a:endParaRPr>
          </a:p>
        </p:txBody>
      </p:sp>
      <p:sp>
        <p:nvSpPr>
          <p:cNvPr id="101382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1384" name="Text Box 5"/>
          <p:cNvSpPr txBox="1">
            <a:spLocks noChangeArrowheads="1"/>
          </p:cNvSpPr>
          <p:nvPr/>
        </p:nvSpPr>
        <p:spPr bwMode="auto">
          <a:xfrm>
            <a:off x="0" y="6172200"/>
            <a:ext cx="7848600" cy="307975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400" b="1" dirty="0">
                <a:solidFill>
                  <a:schemeClr val="bg1"/>
                </a:solidFill>
                <a:latin typeface="Arial Black" pitchFamily="34" charset="0"/>
              </a:rPr>
              <a:t>ALASKA’S FIRST UNIVERSITY         </a:t>
            </a:r>
            <a:r>
              <a:rPr lang="en-US" sz="1400" b="1" dirty="0">
                <a:solidFill>
                  <a:srgbClr val="FFCC00"/>
                </a:solidFill>
                <a:latin typeface="Arial Black" pitchFamily="34" charset="0"/>
                <a:sym typeface="Wingdings" pitchFamily="2" charset="2"/>
              </a:rPr>
              <a:t></a:t>
            </a:r>
            <a:r>
              <a:rPr lang="en-US" sz="1400" b="1" dirty="0">
                <a:solidFill>
                  <a:schemeClr val="bg1"/>
                </a:solidFill>
                <a:latin typeface="Arial Black" pitchFamily="34" charset="0"/>
              </a:rPr>
              <a:t>        AMERICA’S ARCTIC UNIVERSITY</a:t>
            </a:r>
            <a:endParaRPr lang="en-US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1385" name="Slide Number Placeholder 12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D6BE807-B9A5-4ACD-874E-E4EACE6A0D36}" type="slidenum">
              <a:rPr lang="en-US" sz="1400">
                <a:solidFill>
                  <a:srgbClr val="000099"/>
                </a:solidFill>
              </a:rPr>
              <a:pPr algn="r" eaLnBrk="0" hangingPunct="0"/>
              <a:t>10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138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138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09600" y="1295400"/>
          <a:ext cx="80010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Cabinet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Projected UFB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rgbClr val="FF6D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Chancellor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   178.7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VC for</a:t>
                      </a:r>
                      <a:r>
                        <a:rPr lang="en-US" baseline="0" dirty="0" smtClean="0"/>
                        <a:t> Rural, Community &amp; Native Education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1,147.7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Provost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2,435.0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VC for</a:t>
                      </a:r>
                      <a:r>
                        <a:rPr lang="en-US" baseline="0" dirty="0" smtClean="0"/>
                        <a:t> Students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   197.4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VC for University Advancement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   211.8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VC</a:t>
                      </a:r>
                      <a:r>
                        <a:rPr lang="en-US" baseline="0" dirty="0" smtClean="0"/>
                        <a:t> for Administrative Services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   740.0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Central obligations (Scholarships,</a:t>
                      </a:r>
                      <a:r>
                        <a:rPr lang="en-US" baseline="0" dirty="0" smtClean="0"/>
                        <a:t> Debt Service, Utilities etc.) *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1,388.7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VC for Research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   1,526.7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$   7,826.1</a:t>
                      </a:r>
                      <a:endParaRPr lang="en-US" b="1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05200" y="5486400"/>
          <a:ext cx="5105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1371600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2009 projection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  3,080.4</a:t>
                      </a:r>
                    </a:p>
                  </a:txBody>
                  <a:tcPr>
                    <a:solidFill>
                      <a:srgbClr val="FF6D6D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09600" y="5867400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After central commitments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1378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1379" name="Rectangle 4"/>
          <p:cNvSpPr>
            <a:spLocks noChangeArrowheads="1"/>
          </p:cNvSpPr>
          <p:nvPr/>
        </p:nvSpPr>
        <p:spPr bwMode="auto">
          <a:xfrm>
            <a:off x="457200" y="2286000"/>
            <a:ext cx="8305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ctr">
              <a:spcBef>
                <a:spcPct val="20000"/>
              </a:spcBef>
            </a:pPr>
            <a:endParaRPr lang="en-US" sz="3200" dirty="0"/>
          </a:p>
        </p:txBody>
      </p:sp>
      <p:sp>
        <p:nvSpPr>
          <p:cNvPr id="101380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1381" name="Rectangle 8"/>
          <p:cNvSpPr>
            <a:spLocks noChangeArrowheads="1"/>
          </p:cNvSpPr>
          <p:nvPr/>
        </p:nvSpPr>
        <p:spPr bwMode="auto">
          <a:xfrm>
            <a:off x="457200" y="0"/>
            <a:ext cx="83058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UFB Expectations</a:t>
            </a:r>
          </a:p>
        </p:txBody>
      </p:sp>
      <p:sp>
        <p:nvSpPr>
          <p:cNvPr id="101382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1383" name="TextBox 9"/>
          <p:cNvSpPr txBox="1">
            <a:spLocks noChangeArrowheads="1"/>
          </p:cNvSpPr>
          <p:nvPr/>
        </p:nvSpPr>
        <p:spPr bwMode="auto">
          <a:xfrm>
            <a:off x="1143000" y="1143000"/>
            <a:ext cx="7543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99"/>
                </a:solidFill>
              </a:rPr>
              <a:t>Based upon UFB Guidelines</a:t>
            </a:r>
          </a:p>
          <a:p>
            <a:pPr marL="914400" lvl="1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99"/>
                </a:solidFill>
              </a:rPr>
              <a:t>Minimum of 1% - $2.3M</a:t>
            </a:r>
          </a:p>
          <a:p>
            <a:pPr marL="914400" lvl="1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99"/>
                </a:solidFill>
              </a:rPr>
              <a:t>Maximum of 4% - $9.2M</a:t>
            </a:r>
          </a:p>
          <a:p>
            <a:pPr marL="457200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99"/>
                </a:solidFill>
              </a:rPr>
              <a:t>Projected UFB based upon YTD Status</a:t>
            </a:r>
          </a:p>
          <a:p>
            <a:pPr marL="914400" lvl="1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99"/>
                </a:solidFill>
              </a:rPr>
              <a:t>Between $6M and $9M</a:t>
            </a:r>
          </a:p>
          <a:p>
            <a:pPr marL="914400" lvl="1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endParaRPr lang="en-US" dirty="0" smtClean="0">
              <a:solidFill>
                <a:srgbClr val="000099"/>
              </a:solidFill>
            </a:endParaRPr>
          </a:p>
          <a:p>
            <a:pPr marL="914400" lvl="1" indent="-457200" eaLnBrk="0" hangingPunct="0">
              <a:spcBef>
                <a:spcPts val="0"/>
              </a:spcBef>
              <a:buFont typeface="Wingdings" pitchFamily="2" charset="2"/>
              <a:buChar char="§"/>
            </a:pPr>
            <a:endParaRPr lang="en-US" dirty="0" smtClean="0">
              <a:solidFill>
                <a:srgbClr val="000099"/>
              </a:solidFill>
            </a:endParaRPr>
          </a:p>
          <a:p>
            <a:pPr marL="457200" indent="-457200" eaLnBrk="0" hangingPunct="0">
              <a:spcBef>
                <a:spcPts val="0"/>
              </a:spcBef>
            </a:pPr>
            <a:r>
              <a:rPr lang="en-US" dirty="0" smtClean="0">
                <a:solidFill>
                  <a:srgbClr val="000099"/>
                </a:solidFill>
              </a:rPr>
              <a:t>Established UFB guidelines are in effect</a:t>
            </a:r>
          </a:p>
        </p:txBody>
      </p:sp>
      <p:sp>
        <p:nvSpPr>
          <p:cNvPr id="101384" name="Text Box 5"/>
          <p:cNvSpPr txBox="1">
            <a:spLocks noChangeArrowheads="1"/>
          </p:cNvSpPr>
          <p:nvPr/>
        </p:nvSpPr>
        <p:spPr bwMode="auto">
          <a:xfrm>
            <a:off x="0" y="6172200"/>
            <a:ext cx="7848600" cy="307975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400" b="1" dirty="0">
                <a:solidFill>
                  <a:schemeClr val="bg1"/>
                </a:solidFill>
                <a:latin typeface="Arial Black" pitchFamily="34" charset="0"/>
              </a:rPr>
              <a:t>ALASKA’S FIRST UNIVERSITY         </a:t>
            </a:r>
            <a:r>
              <a:rPr lang="en-US" sz="1400" b="1" dirty="0">
                <a:solidFill>
                  <a:srgbClr val="FFCC00"/>
                </a:solidFill>
                <a:latin typeface="Arial Black" pitchFamily="34" charset="0"/>
                <a:sym typeface="Wingdings" pitchFamily="2" charset="2"/>
              </a:rPr>
              <a:t></a:t>
            </a:r>
            <a:r>
              <a:rPr lang="en-US" sz="1400" b="1" dirty="0">
                <a:solidFill>
                  <a:schemeClr val="bg1"/>
                </a:solidFill>
                <a:latin typeface="Arial Black" pitchFamily="34" charset="0"/>
              </a:rPr>
              <a:t>        AMERICA’S ARCTIC UNIVERSITY</a:t>
            </a:r>
            <a:endParaRPr lang="en-US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1385" name="Slide Number Placeholder 12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D6BE807-B9A5-4ACD-874E-E4EACE6A0D36}" type="slidenum">
              <a:rPr lang="en-US" sz="1400">
                <a:solidFill>
                  <a:srgbClr val="000099"/>
                </a:solidFill>
              </a:rPr>
              <a:pPr algn="r" eaLnBrk="0" hangingPunct="0"/>
              <a:t>11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138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138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457200" y="152400"/>
            <a:ext cx="83058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FY11 Status – Institutional Accounts</a:t>
            </a:r>
          </a:p>
          <a:p>
            <a:pPr algn="ctr"/>
            <a:r>
              <a:rPr lang="en-US" sz="1400" b="1" dirty="0" smtClean="0">
                <a:solidFill>
                  <a:srgbClr val="000099"/>
                </a:solidFill>
              </a:rPr>
              <a:t> </a:t>
            </a:r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12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981200" y="3276600"/>
          <a:ext cx="4724400" cy="2230323"/>
        </p:xfrm>
        <a:graphic>
          <a:graphicData uri="http://schemas.openxmlformats.org/drawingml/2006/table">
            <a:tbl>
              <a:tblPr/>
              <a:tblGrid>
                <a:gridCol w="3291769"/>
                <a:gridCol w="1432631"/>
              </a:tblGrid>
              <a:tr h="23601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FY11 Identified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Needs (not </a:t>
                      </a:r>
                      <a:r>
                        <a:rPr lang="en-US" sz="16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incl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max amt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High Performance Computing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$350.0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VoIP Transition*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$1,000.0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Classroom Technology Refresh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$1,000.0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Dysfunction Junction/Planning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$800.0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Dillingham Facility/CRCD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$450.0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Utilities cost shift (ARSC/AUX)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$1,300.0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969"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Identified Needs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 $4,900.0 </a:t>
                      </a:r>
                    </a:p>
                  </a:txBody>
                  <a:tcPr marL="12700" marR="12700" marT="127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905000" y="990600"/>
          <a:ext cx="6095999" cy="1853418"/>
        </p:xfrm>
        <a:graphic>
          <a:graphicData uri="http://schemas.openxmlformats.org/drawingml/2006/table">
            <a:tbl>
              <a:tblPr/>
              <a:tblGrid>
                <a:gridCol w="4958861"/>
                <a:gridCol w="1137138"/>
              </a:tblGrid>
              <a:tr h="2649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FY11 Central Institutional Balance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amt 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Institutional Reserve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$2,000.0 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Insurance Rebate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$2,200.0 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Tuition</a:t>
                      </a:r>
                      <a:r>
                        <a:rPr lang="en-US" sz="13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/ICR/UAR/PBB</a:t>
                      </a:r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Revenue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$800.0 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Less Required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$(1,000.0)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Available Balance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7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 $4,000.0 </a:t>
                      </a:r>
                    </a:p>
                  </a:txBody>
                  <a:tcPr marL="11723" marR="11723" marT="1172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990600" y="304800"/>
            <a:ext cx="76200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 smtClean="0">
                <a:solidFill>
                  <a:srgbClr val="000099"/>
                </a:solidFill>
              </a:rPr>
              <a:t>FY12 </a:t>
            </a:r>
            <a:r>
              <a:rPr lang="en-US" sz="3200" b="1" dirty="0">
                <a:solidFill>
                  <a:srgbClr val="000099"/>
                </a:solidFill>
              </a:rPr>
              <a:t>Conditions and </a:t>
            </a:r>
            <a:r>
              <a:rPr lang="en-US" sz="3200" b="1" dirty="0" smtClean="0">
                <a:solidFill>
                  <a:srgbClr val="000099"/>
                </a:solidFill>
              </a:rPr>
              <a:t>Distributions</a:t>
            </a:r>
            <a:endParaRPr lang="en-US" sz="3200" b="1" dirty="0">
              <a:solidFill>
                <a:srgbClr val="000099"/>
              </a:solidFill>
            </a:endParaRPr>
          </a:p>
          <a:p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27655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  <a:noFill/>
        </p:spPr>
        <p:txBody>
          <a:bodyPr/>
          <a:lstStyle/>
          <a:p>
            <a:fld id="{815BB3FB-9396-4095-BC4B-7DAD5046153B}" type="slidenum">
              <a:rPr lang="en-US" smtClean="0">
                <a:solidFill>
                  <a:srgbClr val="000099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13</a:t>
            </a:fld>
            <a:endParaRPr lang="en-US" dirty="0" smtClean="0">
              <a:solidFill>
                <a:srgbClr val="000099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27656" name="Picture 12" descr="tp-07-2096-9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600200"/>
            <a:ext cx="6019800" cy="400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27658" name="Picture 7"/>
          <p:cNvPicPr>
            <a:picLocks noChangeAspect="1" noChangeArrowheads="1"/>
          </p:cNvPicPr>
          <p:nvPr/>
        </p:nvPicPr>
        <p:blipFill>
          <a:blip r:embed="rId4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45413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45414" name="Slide Number Placeholder 10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A067529-0887-43F4-B89D-FE7149D88F77}" type="slidenum">
              <a:rPr lang="en-US" sz="1400">
                <a:solidFill>
                  <a:srgbClr val="000099"/>
                </a:solidFill>
              </a:rPr>
              <a:pPr algn="r" eaLnBrk="0" hangingPunct="0"/>
              <a:t>14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45415" name="Text Box 10"/>
          <p:cNvSpPr txBox="1">
            <a:spLocks noChangeArrowheads="1"/>
          </p:cNvSpPr>
          <p:nvPr/>
        </p:nvSpPr>
        <p:spPr bwMode="auto">
          <a:xfrm>
            <a:off x="304800" y="304800"/>
            <a:ext cx="86106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0099"/>
                </a:solidFill>
              </a:rPr>
              <a:t>FY </a:t>
            </a:r>
            <a:r>
              <a:rPr lang="en-US" sz="3200" b="1" dirty="0" smtClean="0">
                <a:solidFill>
                  <a:srgbClr val="000099"/>
                </a:solidFill>
              </a:rPr>
              <a:t>12 </a:t>
            </a:r>
            <a:r>
              <a:rPr lang="en-US" sz="3200" b="1" dirty="0">
                <a:solidFill>
                  <a:srgbClr val="000099"/>
                </a:solidFill>
              </a:rPr>
              <a:t>Budget</a:t>
            </a:r>
          </a:p>
          <a:p>
            <a:pPr algn="ctr"/>
            <a:r>
              <a:rPr lang="en-US" sz="2000" b="1" dirty="0" smtClean="0">
                <a:solidFill>
                  <a:srgbClr val="000099"/>
                </a:solidFill>
              </a:rPr>
              <a:t>Governor’s Proposed Operating</a:t>
            </a:r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4541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4541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5871" name="Group 31"/>
          <p:cNvGraphicFramePr>
            <a:graphicFrameLocks noGrp="1"/>
          </p:cNvGraphicFramePr>
          <p:nvPr/>
        </p:nvGraphicFramePr>
        <p:xfrm>
          <a:off x="1447800" y="1447800"/>
          <a:ext cx="6553200" cy="3810001"/>
        </p:xfrm>
        <a:graphic>
          <a:graphicData uri="http://schemas.openxmlformats.org/drawingml/2006/table">
            <a:tbl>
              <a:tblPr/>
              <a:tblGrid>
                <a:gridCol w="3276600"/>
                <a:gridCol w="3276600"/>
              </a:tblGrid>
              <a:tr h="175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Compensation Increase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$3.12M General Fund 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$2.28M Non-General Fund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Maintenance &amp; Repair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$0K General Fund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$690.3K Non-General Fund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195"/>
                      </a:srgbClr>
                    </a:solidFill>
                  </a:tcPr>
                </a:tc>
              </a:tr>
              <a:tr h="2058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Other Fixed Costs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$0M General Fund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$3.52M Non-General Fund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Programs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$225.0K General Fund*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$85.0K Non-General Fund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5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634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000099"/>
                </a:solidFill>
              </a:rPr>
              <a:t>*Includes CES, ACEP, MAP and 150K of one-time STEM funding.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45413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45414" name="Slide Number Placeholder 10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A067529-0887-43F4-B89D-FE7149D88F77}" type="slidenum">
              <a:rPr lang="en-US" sz="1400">
                <a:solidFill>
                  <a:srgbClr val="000099"/>
                </a:solidFill>
              </a:rPr>
              <a:pPr algn="r" eaLnBrk="0" hangingPunct="0"/>
              <a:t>15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45415" name="Text Box 10"/>
          <p:cNvSpPr txBox="1">
            <a:spLocks noChangeArrowheads="1"/>
          </p:cNvSpPr>
          <p:nvPr/>
        </p:nvSpPr>
        <p:spPr bwMode="auto">
          <a:xfrm>
            <a:off x="0" y="228600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0099"/>
                </a:solidFill>
              </a:rPr>
              <a:t>FY </a:t>
            </a:r>
            <a:r>
              <a:rPr lang="en-US" sz="3200" b="1" dirty="0" smtClean="0">
                <a:solidFill>
                  <a:srgbClr val="000099"/>
                </a:solidFill>
              </a:rPr>
              <a:t>12 Budget</a:t>
            </a:r>
          </a:p>
          <a:p>
            <a:pPr algn="ctr"/>
            <a:r>
              <a:rPr lang="en-US" sz="2000" b="1" dirty="0" smtClean="0">
                <a:solidFill>
                  <a:srgbClr val="000099"/>
                </a:solidFill>
              </a:rPr>
              <a:t>Governor’s Proposed Capital Budget $37M for UA DM (UAF $24M)</a:t>
            </a:r>
          </a:p>
          <a:p>
            <a:pPr algn="ctr"/>
            <a:endParaRPr lang="en-US" sz="2000" b="1" dirty="0" smtClean="0">
              <a:solidFill>
                <a:srgbClr val="000099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7CB2FF"/>
                </a:solidFill>
              </a:rPr>
              <a:t>BOR request $37M plus $100M UA Revenue Bonds, Research Projects</a:t>
            </a:r>
          </a:p>
          <a:p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4541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4541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133600" y="1981200"/>
          <a:ext cx="4303196" cy="4069813"/>
        </p:xfrm>
        <a:graphic>
          <a:graphicData uri="http://schemas.openxmlformats.org/drawingml/2006/table">
            <a:tbl>
              <a:tblPr/>
              <a:tblGrid>
                <a:gridCol w="4303196"/>
              </a:tblGrid>
              <a:tr h="2708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UAF</a:t>
                      </a:r>
                      <a:r>
                        <a:rPr lang="en-US" sz="1700" b="1" i="0" u="none" strike="noStrike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 D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eferred </a:t>
                      </a: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Maintenance &amp; R&amp;R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Power Plant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Electrical Distribution (incl VoIP)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Main Waste Lines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Roofs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CTC 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Energy Conservation Projects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Elvey Planning and AHRB Phase III 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Salisbury Theater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Fine Arts*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Moore Hall*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Kuskokwim Campus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NW Campus </a:t>
                      </a: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524000" y="0"/>
            <a:ext cx="6248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Program Considers FY12-FY15</a:t>
            </a:r>
          </a:p>
          <a:p>
            <a:pPr algn="ctr"/>
            <a:r>
              <a:rPr lang="en-US" sz="1400" b="1" dirty="0" smtClean="0">
                <a:solidFill>
                  <a:srgbClr val="000099"/>
                </a:solidFill>
              </a:rPr>
              <a:t>(not inclusive and not in priority order) </a:t>
            </a:r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16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524000" y="1295400"/>
          <a:ext cx="5956890" cy="4063998"/>
        </p:xfrm>
        <a:graphic>
          <a:graphicData uri="http://schemas.openxmlformats.org/drawingml/2006/table">
            <a:tbl>
              <a:tblPr/>
              <a:tblGrid>
                <a:gridCol w="3174733"/>
                <a:gridCol w="460848"/>
                <a:gridCol w="460848"/>
                <a:gridCol w="460848"/>
                <a:gridCol w="460848"/>
                <a:gridCol w="938765"/>
              </a:tblGrid>
              <a:tr h="11947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Verdana"/>
                      </a:endParaRPr>
                    </a:p>
                  </a:txBody>
                  <a:tcPr marL="8534" marR="8534" marT="85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7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Program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FY12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FY13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FY14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FY15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~ amt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High Performance Computing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$1,500.0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Econ. Dev. and Tech Trans.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$200.0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INBRE/EPSCOR/CANHR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$1,000.0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Special Education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$90.0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Honors/Undergrad Research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$350.0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R/V Sikuliaq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$500.0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IARC/ North 2 North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$300.0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VoIP Transition*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$1,200.0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R/V Sikuliaq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$500.0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Life Sciences Debt/Oper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$2,200.0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Veterinary Program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$100.0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Classroom Technology Refresh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$800.0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4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Development / Cornerstone Campaign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 $700.0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287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90"/>
                          </a:solidFill>
                          <a:latin typeface="Verdana"/>
                        </a:rPr>
                        <a:t>*additional $'s required via capital and fees</a:t>
                      </a:r>
                    </a:p>
                  </a:txBody>
                  <a:tcPr marL="8534" marR="8534" marT="8534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628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972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90"/>
                          </a:solidFill>
                          <a:latin typeface="Arial"/>
                        </a:rPr>
                        <a:t>If funded avg. annual new/reallocation revenue above normal cost increases</a:t>
                      </a:r>
                    </a:p>
                  </a:txBody>
                  <a:tcPr marL="8534" marR="8534" marT="85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 dirty="0">
                          <a:solidFill>
                            <a:srgbClr val="000090"/>
                          </a:solidFill>
                          <a:latin typeface="Arial"/>
                        </a:rPr>
                        <a:t> $2,360.0 </a:t>
                      </a:r>
                    </a:p>
                  </a:txBody>
                  <a:tcPr marL="8534" marR="8534" marT="853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6896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8968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8969" name="Slide Number Placeholder 10"/>
          <p:cNvSpPr txBox="1">
            <a:spLocks noGrp="1"/>
          </p:cNvSpPr>
          <p:nvPr/>
        </p:nvSpPr>
        <p:spPr bwMode="auto">
          <a:xfrm>
            <a:off x="6629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79B34F6-1842-4A18-88E6-2862897C3ACD}" type="slidenum">
              <a:rPr lang="en-US" sz="1400">
                <a:solidFill>
                  <a:srgbClr val="000099"/>
                </a:solidFill>
              </a:rPr>
              <a:pPr algn="r" eaLnBrk="0" hangingPunct="0"/>
              <a:t>17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897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897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8972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Operating Budget </a:t>
            </a:r>
            <a:br>
              <a:rPr lang="en-US" sz="4000" b="1" dirty="0" smtClean="0">
                <a:solidFill>
                  <a:srgbClr val="000099"/>
                </a:solidFill>
              </a:rPr>
            </a:br>
            <a:r>
              <a:rPr lang="en-US" sz="4000" b="1" dirty="0" smtClean="0">
                <a:solidFill>
                  <a:srgbClr val="000099"/>
                </a:solidFill>
              </a:rPr>
              <a:t>3 to 5 Year Assumptions</a:t>
            </a:r>
            <a:br>
              <a:rPr lang="en-US" sz="4000" b="1" dirty="0" smtClean="0">
                <a:solidFill>
                  <a:srgbClr val="000099"/>
                </a:solidFill>
              </a:rPr>
            </a:br>
            <a:endParaRPr lang="en-US" sz="4000" b="1" dirty="0" smtClean="0">
              <a:solidFill>
                <a:srgbClr val="000099"/>
              </a:solidFill>
            </a:endParaRPr>
          </a:p>
        </p:txBody>
      </p:sp>
      <p:sp>
        <p:nvSpPr>
          <p:cNvPr id="168973" name="Rectangle 14"/>
          <p:cNvSpPr>
            <a:spLocks noGrp="1" noChangeArrowheads="1"/>
          </p:cNvSpPr>
          <p:nvPr>
            <p:ph type="body" idx="4294967295"/>
          </p:nvPr>
        </p:nvSpPr>
        <p:spPr>
          <a:xfrm>
            <a:off x="1219200" y="1828800"/>
            <a:ext cx="7315200" cy="3581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Annual 2% s</a:t>
            </a:r>
            <a:r>
              <a:rPr lang="en-US" sz="2800" dirty="0" smtClean="0">
                <a:solidFill>
                  <a:srgbClr val="0000CC"/>
                </a:solidFill>
              </a:rPr>
              <a:t>a</a:t>
            </a:r>
            <a:r>
              <a:rPr lang="en-US" sz="2800" dirty="0" smtClean="0">
                <a:solidFill>
                  <a:srgbClr val="000099"/>
                </a:solidFill>
              </a:rPr>
              <a:t>lary increase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Annual 5% benefit increase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Annual 9% tuition increase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Enrollment increase 3.5% </a:t>
            </a:r>
            <a:r>
              <a:rPr lang="en-US" sz="2800" i="1" u="sng" dirty="0" smtClean="0">
                <a:solidFill>
                  <a:srgbClr val="000099"/>
                </a:solidFill>
              </a:rPr>
              <a:t>if</a:t>
            </a:r>
            <a:r>
              <a:rPr lang="en-US" sz="2800" i="1" dirty="0" smtClean="0">
                <a:solidFill>
                  <a:srgbClr val="000099"/>
                </a:solidFill>
              </a:rPr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significant State financial aid package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ICR rate impact over 3 years – 3%/yr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GF per year – 2% - 4%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4541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45413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45414" name="Slide Number Placeholder 10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A067529-0887-43F4-B89D-FE7149D88F77}" type="slidenum">
              <a:rPr lang="en-US" sz="1400">
                <a:solidFill>
                  <a:srgbClr val="000099"/>
                </a:solidFill>
              </a:rPr>
              <a:pPr algn="r" eaLnBrk="0" hangingPunct="0"/>
              <a:t>18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45415" name="Text Box 10"/>
          <p:cNvSpPr txBox="1">
            <a:spLocks noChangeArrowheads="1"/>
          </p:cNvSpPr>
          <p:nvPr/>
        </p:nvSpPr>
        <p:spPr bwMode="auto">
          <a:xfrm>
            <a:off x="0" y="2286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UAF Near-term</a:t>
            </a:r>
          </a:p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Capital Project Considerations </a:t>
            </a:r>
          </a:p>
          <a:p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4541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4541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209800" y="1752600"/>
          <a:ext cx="4531796" cy="2673144"/>
        </p:xfrm>
        <a:graphic>
          <a:graphicData uri="http://schemas.openxmlformats.org/drawingml/2006/table">
            <a:tbl>
              <a:tblPr/>
              <a:tblGrid>
                <a:gridCol w="4531796"/>
              </a:tblGrid>
              <a:tr h="291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Capital</a:t>
                      </a:r>
                      <a:r>
                        <a:rPr lang="en-US" sz="1700" b="1" i="0" u="none" strike="noStrike" baseline="0" dirty="0" smtClean="0">
                          <a:solidFill>
                            <a:srgbClr val="FFFFFF"/>
                          </a:solidFill>
                          <a:latin typeface="Arial"/>
                        </a:rPr>
                        <a:t> Projects</a:t>
                      </a:r>
                      <a:endParaRPr lang="en-US" sz="17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D4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Energy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Technology Facility</a:t>
                      </a:r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Engineering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Bldg Annex</a:t>
                      </a:r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Fire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Station Replacement</a:t>
                      </a:r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Housing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– Northern Sustainable Village*</a:t>
                      </a:r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Housing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– Public Private Partnership*</a:t>
                      </a:r>
                      <a:r>
                        <a:rPr lang="en-US" sz="17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 </a:t>
                      </a:r>
                      <a:endParaRPr lang="en-US" sz="17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9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90"/>
                          </a:solidFill>
                          <a:latin typeface="Arial"/>
                        </a:rPr>
                        <a:t>*Primarily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90"/>
                          </a:solidFill>
                          <a:latin typeface="Arial"/>
                        </a:rPr>
                        <a:t> Externally Funded</a:t>
                      </a:r>
                      <a:endParaRPr lang="en-US" sz="1100" b="0" i="0" u="none" strike="noStrike" dirty="0">
                        <a:solidFill>
                          <a:srgbClr val="000090"/>
                        </a:solidFill>
                        <a:latin typeface="Arial"/>
                      </a:endParaRPr>
                    </a:p>
                  </a:txBody>
                  <a:tcPr marL="11725" marR="11725" marT="11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6896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8968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8969" name="Slide Number Placeholder 10"/>
          <p:cNvSpPr txBox="1">
            <a:spLocks noGrp="1"/>
          </p:cNvSpPr>
          <p:nvPr/>
        </p:nvSpPr>
        <p:spPr bwMode="auto">
          <a:xfrm>
            <a:off x="6629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79B34F6-1842-4A18-88E6-2862897C3ACD}" type="slidenum">
              <a:rPr lang="en-US" sz="1400">
                <a:solidFill>
                  <a:srgbClr val="000099"/>
                </a:solidFill>
              </a:rPr>
              <a:pPr algn="r" eaLnBrk="0" hangingPunct="0"/>
              <a:t>19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897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897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8972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8077200" cy="1066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FY12 Unit Planning Expectations </a:t>
            </a:r>
          </a:p>
        </p:txBody>
      </p:sp>
      <p:sp>
        <p:nvSpPr>
          <p:cNvPr id="168973" name="Rectangle 14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752600"/>
            <a:ext cx="7315200" cy="38862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Tuition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Enrollment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ICR Distribution (Taskforce)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PBB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Salary and Benefit Increases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99"/>
                </a:solidFill>
              </a:rPr>
              <a:t>VOIP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UAF Earned Revenue</a:t>
            </a:r>
          </a:p>
          <a:p>
            <a:pPr algn="ctr"/>
            <a:r>
              <a:rPr lang="en-US" sz="1600" b="1" dirty="0" smtClean="0">
                <a:solidFill>
                  <a:srgbClr val="000099"/>
                </a:solidFill>
              </a:rPr>
              <a:t>FY06-FY10 Annualized Compared to % Change from FY10-FY11 Projected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2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827532" y="1257300"/>
          <a:ext cx="7859268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0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1" name="Slide Number Placeholder 10"/>
          <p:cNvSpPr txBox="1">
            <a:spLocks noGrp="1"/>
          </p:cNvSpPr>
          <p:nvPr/>
        </p:nvSpPr>
        <p:spPr bwMode="auto">
          <a:xfrm>
            <a:off x="6629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8A7885F-DA39-4166-A222-981159DA223D}" type="slidenum">
              <a:rPr lang="en-US" sz="1400">
                <a:solidFill>
                  <a:srgbClr val="000099"/>
                </a:solidFill>
              </a:rPr>
              <a:pPr algn="r" eaLnBrk="0" hangingPunct="0"/>
              <a:t>20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2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6923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4" name="Rectangle 1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ARSC Indirect Cost Support</a:t>
            </a:r>
            <a:br>
              <a:rPr lang="en-US" sz="4000" b="1" dirty="0" smtClean="0">
                <a:solidFill>
                  <a:srgbClr val="000099"/>
                </a:solidFill>
              </a:rPr>
            </a:br>
            <a:endParaRPr lang="en-US" sz="4000" b="1" dirty="0" smtClean="0">
              <a:solidFill>
                <a:srgbClr val="00009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0" y="5334000"/>
            <a:ext cx="487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ARSC-generated indirect cost support represented 7.9% of total indirect cost support for UAF in FY10.</a:t>
            </a:r>
          </a:p>
          <a:p>
            <a:endParaRPr lang="en-US" sz="1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600200" y="1371600"/>
          <a:ext cx="5867400" cy="3809997"/>
        </p:xfrm>
        <a:graphic>
          <a:graphicData uri="http://schemas.openxmlformats.org/drawingml/2006/table">
            <a:tbl>
              <a:tblPr/>
              <a:tblGrid>
                <a:gridCol w="3401906"/>
                <a:gridCol w="2465494"/>
              </a:tblGrid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latin typeface="Verdana"/>
                        </a:rPr>
                        <a:t>FY10 ARSC</a:t>
                      </a:r>
                      <a:r>
                        <a:rPr lang="en-US" sz="1400" b="1" i="0" u="none" strike="noStrike" dirty="0">
                          <a:latin typeface="Verdana"/>
                        </a:rPr>
                        <a:t>-Generated to: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                                    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Facilities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 $305,349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Statewide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Verdana"/>
                        </a:rPr>
                        <a:t> 285,290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VCAS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Verdana"/>
                        </a:rPr>
                        <a:t> 276,375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Library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 104,755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WRRB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 44,577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Research Integrity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 22,288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Total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 $1,038,634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Verdana"/>
                        </a:rPr>
                        <a:t>Total w/o Statewide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Verdana"/>
                        </a:rPr>
                        <a:t> $753,344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UAF Earned Revenue</a:t>
            </a:r>
          </a:p>
          <a:p>
            <a:pPr algn="ctr"/>
            <a:r>
              <a:rPr lang="en-US" sz="1600" b="1" dirty="0" smtClean="0">
                <a:solidFill>
                  <a:srgbClr val="000099"/>
                </a:solidFill>
              </a:rPr>
              <a:t>FY06-FY10 Annualized Compared to % Change from FY10-FY11 Projected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21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827532" y="1257300"/>
          <a:ext cx="7859268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4869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64870" name="Rectangle 8"/>
          <p:cNvSpPr>
            <a:spLocks noChangeArrowheads="1"/>
          </p:cNvSpPr>
          <p:nvPr/>
        </p:nvSpPr>
        <p:spPr bwMode="auto">
          <a:xfrm>
            <a:off x="1143000" y="533400"/>
            <a:ext cx="70866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 smtClean="0">
                <a:solidFill>
                  <a:srgbClr val="000099"/>
                </a:solidFill>
              </a:rPr>
              <a:t>Discussion</a:t>
            </a:r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64871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64872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94DE4F1E-756D-4A5E-8850-76E1DD28F712}" type="slidenum">
              <a:rPr lang="en-US" sz="1400">
                <a:solidFill>
                  <a:srgbClr val="000099"/>
                </a:solidFill>
              </a:rPr>
              <a:pPr algn="r" eaLnBrk="0" hangingPunct="0"/>
              <a:t>22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4873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4874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875" name="Picture 14" descr="SCE-08-2216-5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600200"/>
            <a:ext cx="6172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9570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9571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0957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9573" name="Rectangle 8"/>
          <p:cNvSpPr>
            <a:spLocks noChangeArrowheads="1"/>
          </p:cNvSpPr>
          <p:nvPr/>
        </p:nvSpPr>
        <p:spPr bwMode="auto">
          <a:xfrm>
            <a:off x="990600" y="304800"/>
            <a:ext cx="6553200" cy="205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3200" b="1" dirty="0" smtClean="0">
              <a:solidFill>
                <a:srgbClr val="000099"/>
              </a:solidFill>
            </a:endParaRPr>
          </a:p>
          <a:p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09574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9575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  <a:noFill/>
        </p:spPr>
        <p:txBody>
          <a:bodyPr/>
          <a:lstStyle/>
          <a:p>
            <a:fld id="{F9E509FF-3E6D-47DA-A82F-55FFF899FCA8}" type="slidenum">
              <a:rPr lang="en-US" smtClean="0">
                <a:solidFill>
                  <a:srgbClr val="000099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23</a:t>
            </a:fld>
            <a:endParaRPr lang="en-US" dirty="0" smtClean="0">
              <a:solidFill>
                <a:srgbClr val="000099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0957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957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8" name="Picture 14" descr="TP-05-1561-6_800"/>
          <p:cNvPicPr>
            <a:picLocks noChangeAspect="1" noChangeArrowheads="1"/>
          </p:cNvPicPr>
          <p:nvPr/>
        </p:nvPicPr>
        <p:blipFill>
          <a:blip r:embed="rId4" cstate="print"/>
          <a:srcRect l="5405" t="9009" r="21622"/>
          <a:stretch>
            <a:fillRect/>
          </a:stretch>
        </p:blipFill>
        <p:spPr bwMode="auto">
          <a:xfrm>
            <a:off x="2209800" y="1447800"/>
            <a:ext cx="4572000" cy="42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24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82000" cy="4114800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endParaRPr lang="en-US" sz="36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25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82000" cy="4114800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endParaRPr lang="en-US" sz="36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Annual Revenue Growth Rate</a:t>
            </a:r>
          </a:p>
          <a:p>
            <a:pPr algn="ctr"/>
            <a:r>
              <a:rPr lang="en-US" sz="2000" b="1" dirty="0" smtClean="0">
                <a:solidFill>
                  <a:srgbClr val="000099"/>
                </a:solidFill>
              </a:rPr>
              <a:t>FY06-FY10 Annualized Change in Revenues with FY11 Projected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3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228600" y="1066800"/>
          <a:ext cx="8686800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0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1" name="Slide Number Placeholder 10"/>
          <p:cNvSpPr txBox="1">
            <a:spLocks noGrp="1"/>
          </p:cNvSpPr>
          <p:nvPr/>
        </p:nvSpPr>
        <p:spPr bwMode="auto">
          <a:xfrm>
            <a:off x="6629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8A7885F-DA39-4166-A222-981159DA223D}" type="slidenum">
              <a:rPr lang="en-US" sz="1400">
                <a:solidFill>
                  <a:srgbClr val="000099"/>
                </a:solidFill>
              </a:rPr>
              <a:pPr algn="r" eaLnBrk="0" hangingPunct="0"/>
              <a:t>4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2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6923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4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533400"/>
            <a:ext cx="7772400" cy="13716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0099"/>
                </a:solidFill>
              </a:rPr>
              <a:t>Percent of Revenue by Source</a:t>
            </a:r>
            <a:br>
              <a:rPr lang="en-US" sz="3200" b="1" dirty="0" smtClean="0">
                <a:solidFill>
                  <a:srgbClr val="000099"/>
                </a:solidFill>
              </a:rPr>
            </a:br>
            <a:r>
              <a:rPr lang="en-US" sz="3200" b="1" dirty="0" smtClean="0">
                <a:solidFill>
                  <a:srgbClr val="000099"/>
                </a:solidFill>
              </a:rPr>
              <a:t>UAF &amp; UAF Peers</a:t>
            </a:r>
            <a:br>
              <a:rPr lang="en-US" sz="3200" b="1" dirty="0" smtClean="0">
                <a:solidFill>
                  <a:srgbClr val="000099"/>
                </a:solidFill>
              </a:rPr>
            </a:br>
            <a:endParaRPr lang="en-US" sz="3200" b="1" dirty="0" smtClean="0">
              <a:solidFill>
                <a:srgbClr val="000099"/>
              </a:solidFill>
            </a:endParaRPr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1447800" y="1676400"/>
          <a:ext cx="6705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Relative Size</a:t>
            </a:r>
          </a:p>
          <a:p>
            <a:pPr algn="ctr"/>
            <a:r>
              <a:rPr lang="en-US" sz="2200" b="1" dirty="0" smtClean="0">
                <a:solidFill>
                  <a:srgbClr val="000099"/>
                </a:solidFill>
              </a:rPr>
              <a:t>FY10 General Fund and Non-General Fund Revenue</a:t>
            </a:r>
          </a:p>
          <a:p>
            <a:pPr algn="ctr"/>
            <a:r>
              <a:rPr lang="en-US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($ in millions)</a:t>
            </a:r>
            <a:endParaRPr lang="en-US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5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ontent Placeholder 5"/>
          <p:cNvGraphicFramePr>
            <a:graphicFrameLocks/>
          </p:cNvGraphicFramePr>
          <p:nvPr/>
        </p:nvGraphicFramePr>
        <p:xfrm>
          <a:off x="1447800" y="1447800"/>
          <a:ext cx="7086601" cy="4278181"/>
        </p:xfrm>
        <a:graphic>
          <a:graphicData uri="http://schemas.openxmlformats.org/drawingml/2006/table">
            <a:tbl>
              <a:tblPr/>
              <a:tblGrid>
                <a:gridCol w="2514600"/>
                <a:gridCol w="1371600"/>
                <a:gridCol w="1219200"/>
                <a:gridCol w="990600"/>
                <a:gridCol w="990601"/>
              </a:tblGrid>
              <a:tr h="330068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General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on-General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6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Unit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Fund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Fund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of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Provost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$64.8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$71.9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$136.7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32.6%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$13.9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$78.2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$92.2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CRCD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$19.9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$26.4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$46.2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Physical Plant &amp; Utilities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$13.9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$23.8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$37.7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$4.4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$25.3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$29.7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VCAS Operating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$9.9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$19.4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$29.3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7.0%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VCAS Institutional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$15.8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$10.3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$26.1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6.2%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$7.4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$6.1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$13.4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79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$3.6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$2.1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$5.6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Chancellor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$1.7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$0.1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$1.8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$155.2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$263.6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$418.8 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0" marR="18288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71600" y="5791200"/>
            <a:ext cx="655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*Non-General fund includes research funded with capital dollars (FA, FR, 91)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rgbClr val="000099"/>
                </a:solidFill>
              </a:rPr>
              <a:t>General Fund Over Time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6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91691" y="1213246"/>
          <a:ext cx="8760618" cy="443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0" y="0"/>
            <a:ext cx="1447800" cy="56388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2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143000" y="1600200"/>
            <a:ext cx="7543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07524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228600" y="304800"/>
            <a:ext cx="8915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FY06-FY10 Unrestricted Expenditures by NCHEMS</a:t>
            </a:r>
          </a:p>
          <a:p>
            <a:pPr algn="ctr"/>
            <a:r>
              <a:rPr lang="en-US" sz="2000" b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% increase FY06-FY10</a:t>
            </a:r>
          </a:p>
        </p:txBody>
      </p:sp>
      <p:sp>
        <p:nvSpPr>
          <p:cNvPr id="107526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7527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A7A9E48B-03B0-41FA-98F8-5085469E9209}" type="slidenum">
              <a:rPr lang="en-US" sz="1400">
                <a:solidFill>
                  <a:srgbClr val="000099"/>
                </a:solidFill>
              </a:rPr>
              <a:pPr algn="r" eaLnBrk="0" hangingPunct="0"/>
              <a:t>7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07528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752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380999" y="1295400"/>
          <a:ext cx="8552693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0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1" name="Slide Number Placeholder 10"/>
          <p:cNvSpPr txBox="1">
            <a:spLocks noGrp="1"/>
          </p:cNvSpPr>
          <p:nvPr/>
        </p:nvSpPr>
        <p:spPr bwMode="auto">
          <a:xfrm>
            <a:off x="66294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8A7885F-DA39-4166-A222-981159DA223D}" type="slidenum">
              <a:rPr lang="en-US" sz="1400">
                <a:solidFill>
                  <a:srgbClr val="000099"/>
                </a:solidFill>
              </a:rPr>
              <a:pPr algn="r" eaLnBrk="0" hangingPunct="0"/>
              <a:t>8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66922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66923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4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533400"/>
            <a:ext cx="7772400" cy="13716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0099"/>
                </a:solidFill>
              </a:rPr>
              <a:t>Percent of Expenditures by Type</a:t>
            </a:r>
            <a:br>
              <a:rPr lang="en-US" sz="3200" b="1" dirty="0" smtClean="0">
                <a:solidFill>
                  <a:srgbClr val="000099"/>
                </a:solidFill>
              </a:rPr>
            </a:br>
            <a:r>
              <a:rPr lang="en-US" sz="3200" b="1" dirty="0" smtClean="0">
                <a:solidFill>
                  <a:srgbClr val="000099"/>
                </a:solidFill>
              </a:rPr>
              <a:t>UAF &amp; UAF Peers</a:t>
            </a:r>
            <a:br>
              <a:rPr lang="en-US" sz="3200" b="1" dirty="0" smtClean="0">
                <a:solidFill>
                  <a:srgbClr val="000099"/>
                </a:solidFill>
              </a:rPr>
            </a:br>
            <a:endParaRPr lang="en-US" sz="3200" b="1" dirty="0" smtClean="0">
              <a:solidFill>
                <a:srgbClr val="000099"/>
              </a:solidFill>
            </a:endParaRP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1524000" y="1524000"/>
          <a:ext cx="6781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0" y="0"/>
            <a:ext cx="1447800" cy="32004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5562600" y="3352800"/>
            <a:ext cx="3581400" cy="350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197636" name="Rectangle 4"/>
          <p:cNvSpPr>
            <a:spLocks noChangeArrowheads="1"/>
          </p:cNvSpPr>
          <p:nvPr/>
        </p:nvSpPr>
        <p:spPr bwMode="auto">
          <a:xfrm>
            <a:off x="457200" y="2286000"/>
            <a:ext cx="8305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ctr" eaLnBrk="0" hangingPunct="0">
              <a:spcBef>
                <a:spcPct val="20000"/>
              </a:spcBef>
            </a:pPr>
            <a:endParaRPr lang="en-US" sz="3200" dirty="0">
              <a:latin typeface="Calibri" pitchFamily="34" charset="0"/>
            </a:endParaRPr>
          </a:p>
        </p:txBody>
      </p:sp>
      <p:sp>
        <p:nvSpPr>
          <p:cNvPr id="197637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>
              <a:latin typeface="Calibri" pitchFamily="34" charset="0"/>
            </a:endParaRPr>
          </a:p>
        </p:txBody>
      </p:sp>
      <p:sp>
        <p:nvSpPr>
          <p:cNvPr id="197638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>
              <a:latin typeface="Calibri" pitchFamily="34" charset="0"/>
            </a:endParaRPr>
          </a:p>
        </p:txBody>
      </p:sp>
      <p:sp>
        <p:nvSpPr>
          <p:cNvPr id="197639" name="Text Box 11"/>
          <p:cNvSpPr txBox="1">
            <a:spLocks noChangeArrowheads="1"/>
          </p:cNvSpPr>
          <p:nvPr/>
        </p:nvSpPr>
        <p:spPr bwMode="auto">
          <a:xfrm>
            <a:off x="762000" y="228600"/>
            <a:ext cx="64233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 smtClean="0">
                <a:solidFill>
                  <a:srgbClr val="2E27B3"/>
                </a:solidFill>
              </a:rPr>
              <a:t>FY11 Status – Projected Results</a:t>
            </a:r>
            <a:endParaRPr lang="en-US" sz="3200" b="1" dirty="0">
              <a:solidFill>
                <a:srgbClr val="2E27B3"/>
              </a:solidFill>
            </a:endParaRPr>
          </a:p>
        </p:txBody>
      </p:sp>
      <p:sp>
        <p:nvSpPr>
          <p:cNvPr id="197640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C43742E-B28C-437B-A4C5-E5FFF6228512}" type="slidenum">
              <a:rPr lang="en-US" sz="1400">
                <a:solidFill>
                  <a:srgbClr val="000099"/>
                </a:solidFill>
              </a:rPr>
              <a:pPr algn="r" eaLnBrk="0" hangingPunct="0"/>
              <a:t>9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97641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97642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43" name="Picture 13" descr="ENG-09-2646-04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914400"/>
            <a:ext cx="330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9645</TotalTime>
  <Words>1278</Words>
  <Application>Microsoft Office PowerPoint</Application>
  <PresentationFormat>On-screen Show (4:3)</PresentationFormat>
  <Paragraphs>400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Blank Presentation</vt:lpstr>
      <vt:lpstr>Slide 1</vt:lpstr>
      <vt:lpstr>Slide 2</vt:lpstr>
      <vt:lpstr>Slide 3</vt:lpstr>
      <vt:lpstr>Percent of Revenue by Source UAF &amp; UAF Peers </vt:lpstr>
      <vt:lpstr>Slide 5</vt:lpstr>
      <vt:lpstr>Slide 6</vt:lpstr>
      <vt:lpstr>Slide 7</vt:lpstr>
      <vt:lpstr>Percent of Expenditures by Type UAF &amp; UAF Peers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Operating Budget  3 to 5 Year Assumptions </vt:lpstr>
      <vt:lpstr>Slide 18</vt:lpstr>
      <vt:lpstr>FY12 Unit Planning Expectations </vt:lpstr>
      <vt:lpstr>ARSC Indirect Cost Support </vt:lpstr>
      <vt:lpstr>Slide 21</vt:lpstr>
      <vt:lpstr>Slide 22</vt:lpstr>
      <vt:lpstr>Slide 23</vt:lpstr>
      <vt:lpstr>Slide 24</vt:lpstr>
      <vt:lpstr>Slide 25</vt:lpstr>
    </vt:vector>
  </TitlesOfParts>
  <Company>University Marketing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Marketing</dc:creator>
  <cp:lastModifiedBy>Kerynn Fisher</cp:lastModifiedBy>
  <cp:revision>582</cp:revision>
  <dcterms:created xsi:type="dcterms:W3CDTF">2011-02-01T15:26:19Z</dcterms:created>
  <dcterms:modified xsi:type="dcterms:W3CDTF">2011-02-03T00:51:04Z</dcterms:modified>
</cp:coreProperties>
</file>