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35"/>
  </p:notesMasterIdLst>
  <p:handoutMasterIdLst>
    <p:handoutMasterId r:id="rId36"/>
  </p:handoutMasterIdLst>
  <p:sldIdLst>
    <p:sldId id="256" r:id="rId2"/>
    <p:sldId id="365" r:id="rId3"/>
    <p:sldId id="364" r:id="rId4"/>
    <p:sldId id="356" r:id="rId5"/>
    <p:sldId id="287" r:id="rId6"/>
    <p:sldId id="336" r:id="rId7"/>
    <p:sldId id="267" r:id="rId8"/>
    <p:sldId id="282" r:id="rId9"/>
    <p:sldId id="262" r:id="rId10"/>
    <p:sldId id="337" r:id="rId11"/>
    <p:sldId id="386" r:id="rId12"/>
    <p:sldId id="387" r:id="rId13"/>
    <p:sldId id="415" r:id="rId14"/>
    <p:sldId id="416" r:id="rId15"/>
    <p:sldId id="417" r:id="rId16"/>
    <p:sldId id="286" r:id="rId17"/>
    <p:sldId id="335" r:id="rId18"/>
    <p:sldId id="409" r:id="rId19"/>
    <p:sldId id="410" r:id="rId20"/>
    <p:sldId id="412" r:id="rId21"/>
    <p:sldId id="413" r:id="rId22"/>
    <p:sldId id="414" r:id="rId23"/>
    <p:sldId id="399" r:id="rId24"/>
    <p:sldId id="400" r:id="rId25"/>
    <p:sldId id="411" r:id="rId26"/>
    <p:sldId id="375" r:id="rId27"/>
    <p:sldId id="401" r:id="rId28"/>
    <p:sldId id="405" r:id="rId29"/>
    <p:sldId id="406" r:id="rId30"/>
    <p:sldId id="407" r:id="rId31"/>
    <p:sldId id="402" r:id="rId32"/>
    <p:sldId id="408" r:id="rId33"/>
    <p:sldId id="398" r:id="rId34"/>
  </p:sldIdLst>
  <p:sldSz cx="9144000" cy="6858000" type="screen4x3"/>
  <p:notesSz cx="6934200" cy="9220200"/>
  <p:defaultTextStyle>
    <a:defPPr>
      <a:defRPr lang="en-US"/>
    </a:defPPr>
    <a:lvl1pPr algn="ctr"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1pPr>
    <a:lvl2pPr marL="457200" algn="ctr"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2pPr>
    <a:lvl3pPr marL="914400" algn="ctr"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3pPr>
    <a:lvl4pPr marL="1371600" algn="ctr"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4pPr>
    <a:lvl5pPr marL="1828800" algn="ctr"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5pPr>
    <a:lvl6pPr marL="2286000" algn="l" defTabSz="914400" rtl="0" eaLnBrk="1" latinLnBrk="0" hangingPunct="1">
      <a:defRPr sz="2400" kern="1200">
        <a:solidFill>
          <a:schemeClr val="tx1"/>
        </a:solidFill>
        <a:latin typeface="Times New Roman" pitchFamily="-108" charset="0"/>
        <a:ea typeface="ＭＳ Ｐゴシック" pitchFamily="-108" charset="-128"/>
        <a:cs typeface="+mn-cs"/>
      </a:defRPr>
    </a:lvl6pPr>
    <a:lvl7pPr marL="2743200" algn="l" defTabSz="914400" rtl="0" eaLnBrk="1" latinLnBrk="0" hangingPunct="1">
      <a:defRPr sz="2400" kern="1200">
        <a:solidFill>
          <a:schemeClr val="tx1"/>
        </a:solidFill>
        <a:latin typeface="Times New Roman" pitchFamily="-108" charset="0"/>
        <a:ea typeface="ＭＳ Ｐゴシック" pitchFamily="-108" charset="-128"/>
        <a:cs typeface="+mn-cs"/>
      </a:defRPr>
    </a:lvl7pPr>
    <a:lvl8pPr marL="3200400" algn="l" defTabSz="914400" rtl="0" eaLnBrk="1" latinLnBrk="0" hangingPunct="1">
      <a:defRPr sz="2400" kern="1200">
        <a:solidFill>
          <a:schemeClr val="tx1"/>
        </a:solidFill>
        <a:latin typeface="Times New Roman" pitchFamily="-108" charset="0"/>
        <a:ea typeface="ＭＳ Ｐゴシック" pitchFamily="-108" charset="-128"/>
        <a:cs typeface="+mn-cs"/>
      </a:defRPr>
    </a:lvl8pPr>
    <a:lvl9pPr marL="3657600" algn="l" defTabSz="914400" rtl="0" eaLnBrk="1" latinLnBrk="0" hangingPunct="1">
      <a:defRPr sz="2400" kern="1200">
        <a:solidFill>
          <a:schemeClr val="tx1"/>
        </a:solidFill>
        <a:latin typeface="Times New Roman" pitchFamily="-108" charset="0"/>
        <a:ea typeface="ＭＳ Ｐゴシック" pitchFamily="-10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 xmlns:p14="http://schemas.microsoft.com/office/powerpoint/2010/main" xmlns:mv="urn:schemas-microsoft-com:mac:vml" xmlns:mc="http://schemas.openxmlformats.org/markup-compatibility/2006">
          <a:srgbClr val="FF0000"/>
        </p14:laserClr>
      </p:ext>
      <p:ext uri="{2FDB2607-1784-4EEB-B798-7EB5836EED8A}">
        <p14:showMediaCtrls xmlns="" xmlns:p14="http://schemas.microsoft.com/office/powerpoint/2010/main" xmlns:mv="urn:schemas-microsoft-com:mac:vml" xmlns:mc="http://schemas.openxmlformats.org/markup-compatibility/2006" val="1"/>
      </p:ext>
    </p:extLst>
  </p:showPr>
  <p:clrMru>
    <a:srgbClr val="F1051B"/>
    <a:srgbClr val="FD9BA4"/>
    <a:srgbClr val="FFFFFF"/>
    <a:srgbClr val="000066"/>
    <a:srgbClr val="B9BFFD"/>
    <a:srgbClr val="FEE3B8"/>
    <a:srgbClr val="FEEE58"/>
    <a:srgbClr val="9E6A02"/>
  </p:clrMru>
  <p:extLst>
    <p:ext uri="{E76CE94A-603C-4142-B9EB-6D1370010A27}">
      <p14:discardImageEditData xmlns="" xmlns:p14="http://schemas.microsoft.com/office/powerpoint/2010/main" xmlns:mv="urn:schemas-microsoft-com:mac:vml" xmlns:mc="http://schemas.openxmlformats.org/markup-compatibility/2006" val="0"/>
    </p:ext>
    <p:ext uri="{D31A062A-798A-4329-ABDD-BBA856620510}">
      <p14:defaultImageDpi xmlns=""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014" y="-7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p:scale>
          <a:sx n="100" d="100"/>
          <a:sy n="100" d="100"/>
        </p:scale>
        <p:origin x="-816" y="792"/>
      </p:cViewPr>
      <p:guideLst>
        <p:guide orient="horz" pos="2904"/>
        <p:guide pos="2184"/>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Alex\My%20Documents\Demograhic.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Alex\My%20Documents\Demograhi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Alex\My%20Documents\Age%20Distrib..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Alex\My%20Documents\Age%20Distrib..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Documents%20and%20Settings\Alex\My%20Documents\Demograhi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Demographic Distribution</a:t>
            </a:r>
          </a:p>
        </c:rich>
      </c:tx>
    </c:title>
    <c:plotArea>
      <c:layout/>
      <c:pieChart>
        <c:varyColors val="1"/>
        <c:ser>
          <c:idx val="0"/>
          <c:order val="0"/>
          <c:cat>
            <c:strRef>
              <c:f>Sheet1!$I$6:$J$6</c:f>
              <c:strCache>
                <c:ptCount val="2"/>
                <c:pt idx="0">
                  <c:v>Outside AK</c:v>
                </c:pt>
                <c:pt idx="1">
                  <c:v>AK</c:v>
                </c:pt>
              </c:strCache>
            </c:strRef>
          </c:cat>
          <c:val>
            <c:numRef>
              <c:f>Sheet1!$I$7:$J$7</c:f>
              <c:numCache>
                <c:formatCode>General</c:formatCode>
                <c:ptCount val="2"/>
                <c:pt idx="0">
                  <c:v>206</c:v>
                </c:pt>
                <c:pt idx="1">
                  <c:v>2104</c:v>
                </c:pt>
              </c:numCache>
            </c:numRef>
          </c:val>
        </c:ser>
        <c:dLbls>
          <c:showPercent val="1"/>
        </c:dLbls>
        <c:firstSliceAng val="0"/>
      </c:pieChart>
    </c:plotArea>
    <c:legend>
      <c:legendPos val="t"/>
    </c:legend>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a:t>AK </a:t>
            </a:r>
            <a:r>
              <a:rPr lang="en-US" sz="1800" b="1" i="0" baseline="0"/>
              <a:t>Demographic Distribution</a:t>
            </a:r>
            <a:endParaRPr lang="en-US"/>
          </a:p>
        </c:rich>
      </c:tx>
    </c:title>
    <c:plotArea>
      <c:layout/>
      <c:pieChart>
        <c:varyColors val="1"/>
        <c:ser>
          <c:idx val="0"/>
          <c:order val="0"/>
          <c:cat>
            <c:strRef>
              <c:f>Sheet1!$H$17:$H$20</c:f>
              <c:strCache>
                <c:ptCount val="4"/>
                <c:pt idx="0">
                  <c:v>REST of AK</c:v>
                </c:pt>
                <c:pt idx="1">
                  <c:v>Military </c:v>
                </c:pt>
                <c:pt idx="2">
                  <c:v>Fairbanks</c:v>
                </c:pt>
                <c:pt idx="3">
                  <c:v>NorthPole</c:v>
                </c:pt>
              </c:strCache>
            </c:strRef>
          </c:cat>
          <c:val>
            <c:numRef>
              <c:f>Sheet1!$I$17:$I$20</c:f>
              <c:numCache>
                <c:formatCode>General</c:formatCode>
                <c:ptCount val="4"/>
                <c:pt idx="0">
                  <c:v>717</c:v>
                </c:pt>
                <c:pt idx="1">
                  <c:v>107</c:v>
                </c:pt>
                <c:pt idx="2">
                  <c:v>1048</c:v>
                </c:pt>
                <c:pt idx="3">
                  <c:v>232</c:v>
                </c:pt>
              </c:numCache>
            </c:numRef>
          </c:val>
        </c:ser>
        <c:dLbls>
          <c:showPercent val="1"/>
        </c:dLbls>
        <c:firstSliceAng val="0"/>
      </c:pieChart>
    </c:plotArea>
    <c:legend>
      <c:legendPos val="t"/>
    </c:legend>
    <c:plotVisOnly val="1"/>
    <c:dispBlanksAs val="zero"/>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smtClean="0"/>
              <a:t>CDE</a:t>
            </a:r>
            <a:r>
              <a:rPr lang="en-US" baseline="0" dirty="0" smtClean="0"/>
              <a:t> Students</a:t>
            </a:r>
            <a:r>
              <a:rPr lang="en-US" dirty="0" smtClean="0"/>
              <a:t> </a:t>
            </a:r>
            <a:r>
              <a:rPr lang="en-US" dirty="0"/>
              <a:t>M-F Ratio</a:t>
            </a:r>
          </a:p>
        </c:rich>
      </c:tx>
    </c:title>
    <c:plotArea>
      <c:layout/>
      <c:pieChart>
        <c:varyColors val="1"/>
        <c:ser>
          <c:idx val="0"/>
          <c:order val="0"/>
          <c:cat>
            <c:strRef>
              <c:f>Sheet1!$H$3:$I$3</c:f>
              <c:strCache>
                <c:ptCount val="2"/>
                <c:pt idx="0">
                  <c:v>F</c:v>
                </c:pt>
                <c:pt idx="1">
                  <c:v>M</c:v>
                </c:pt>
              </c:strCache>
            </c:strRef>
          </c:cat>
          <c:val>
            <c:numRef>
              <c:f>Sheet1!$H$4:$I$4</c:f>
              <c:numCache>
                <c:formatCode>General</c:formatCode>
                <c:ptCount val="2"/>
                <c:pt idx="0">
                  <c:v>1618</c:v>
                </c:pt>
                <c:pt idx="1">
                  <c:v>742</c:v>
                </c:pt>
              </c:numCache>
            </c:numRef>
          </c:val>
        </c:ser>
        <c:dLbls>
          <c:showPercent val="1"/>
        </c:dLbls>
        <c:firstSliceAng val="0"/>
      </c:pieChart>
    </c:plotArea>
    <c:legend>
      <c:legendPos val="t"/>
    </c:legend>
    <c:plotVisOnly val="1"/>
    <c:dispBlanksAs val="zero"/>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Student Age Distribution</a:t>
            </a:r>
          </a:p>
        </c:rich>
      </c:tx>
    </c:title>
    <c:view3D>
      <c:rotX val="75"/>
      <c:perspective val="50"/>
    </c:view3D>
    <c:plotArea>
      <c:layout>
        <c:manualLayout>
          <c:layoutTarget val="inner"/>
          <c:xMode val="edge"/>
          <c:yMode val="edge"/>
          <c:x val="0.12174130577427802"/>
          <c:y val="0.28632142136079153"/>
          <c:w val="0.70262076049573263"/>
          <c:h val="0.70270838513606759"/>
        </c:manualLayout>
      </c:layout>
      <c:pie3DChart>
        <c:varyColors val="1"/>
        <c:ser>
          <c:idx val="0"/>
          <c:order val="0"/>
          <c:cat>
            <c:strRef>
              <c:f>Sheet1!$W$3:$Y$3</c:f>
              <c:strCache>
                <c:ptCount val="3"/>
                <c:pt idx="0">
                  <c:v>19-25</c:v>
                </c:pt>
                <c:pt idx="1">
                  <c:v>26-30</c:v>
                </c:pt>
                <c:pt idx="2">
                  <c:v>30  &amp; Up</c:v>
                </c:pt>
              </c:strCache>
            </c:strRef>
          </c:cat>
          <c:val>
            <c:numRef>
              <c:f>Sheet1!$W$4:$Y$4</c:f>
              <c:numCache>
                <c:formatCode>General</c:formatCode>
                <c:ptCount val="3"/>
                <c:pt idx="0">
                  <c:v>1251</c:v>
                </c:pt>
                <c:pt idx="1">
                  <c:v>457</c:v>
                </c:pt>
                <c:pt idx="2">
                  <c:v>652</c:v>
                </c:pt>
              </c:numCache>
            </c:numRef>
          </c:val>
        </c:ser>
        <c:dLbls>
          <c:showPercent val="1"/>
        </c:dLbls>
      </c:pie3DChart>
    </c:plotArea>
    <c:legend>
      <c:legendPos val="r"/>
      <c:layout>
        <c:manualLayout>
          <c:xMode val="edge"/>
          <c:yMode val="edge"/>
          <c:x val="0.77430290150516201"/>
          <c:y val="0.20653736703964601"/>
          <c:w val="0.12527515311805087"/>
          <c:h val="0.19034645669291422"/>
        </c:manualLayout>
      </c:layout>
    </c:legend>
    <c:plotVisOnly val="1"/>
    <c:dispBlanksAs val="zero"/>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r>
              <a:rPr lang="en-US" sz="1400"/>
              <a:t>Lower 48 </a:t>
            </a:r>
            <a:r>
              <a:rPr lang="en-US" sz="1400" b="1" i="0" baseline="0"/>
              <a:t>Demographic Distribution</a:t>
            </a:r>
            <a:endParaRPr lang="en-US" sz="1400"/>
          </a:p>
          <a:p>
            <a:pPr marL="0" marR="0" indent="0" algn="ctr" defTabSz="914400" rtl="0" eaLnBrk="1" fontAlgn="auto" latinLnBrk="0" hangingPunct="1">
              <a:lnSpc>
                <a:spcPct val="100000"/>
              </a:lnSpc>
              <a:spcBef>
                <a:spcPts val="0"/>
              </a:spcBef>
              <a:spcAft>
                <a:spcPts val="0"/>
              </a:spcAft>
              <a:buClrTx/>
              <a:buSzTx/>
              <a:buFontTx/>
              <a:buNone/>
              <a:tabLst/>
              <a:defRPr sz="1800" b="1" i="0" u="none" strike="noStrike" kern="1200" baseline="0">
                <a:solidFill>
                  <a:sysClr val="windowText" lastClr="000000"/>
                </a:solidFill>
                <a:latin typeface="+mn-lt"/>
                <a:ea typeface="+mn-ea"/>
                <a:cs typeface="+mn-cs"/>
              </a:defRPr>
            </a:pPr>
            <a:endParaRPr lang="en-US"/>
          </a:p>
        </c:rich>
      </c:tx>
      <c:layout>
        <c:manualLayout>
          <c:xMode val="edge"/>
          <c:yMode val="edge"/>
          <c:x val="1.8742101681734334E-3"/>
          <c:y val="1.3605442176870696E-2"/>
        </c:manualLayout>
      </c:layout>
    </c:title>
    <c:plotArea>
      <c:layout/>
      <c:pieChart>
        <c:varyColors val="1"/>
        <c:ser>
          <c:idx val="0"/>
          <c:order val="0"/>
          <c:cat>
            <c:strRef>
              <c:f>Sheet1!$E$7:$E$40</c:f>
              <c:strCache>
                <c:ptCount val="34"/>
                <c:pt idx="0">
                  <c:v>RI</c:v>
                </c:pt>
                <c:pt idx="1">
                  <c:v>NH</c:v>
                </c:pt>
                <c:pt idx="2">
                  <c:v>VT</c:v>
                </c:pt>
                <c:pt idx="3">
                  <c:v>CT</c:v>
                </c:pt>
                <c:pt idx="4">
                  <c:v>NJ</c:v>
                </c:pt>
                <c:pt idx="5">
                  <c:v>AE</c:v>
                </c:pt>
                <c:pt idx="6">
                  <c:v>NY</c:v>
                </c:pt>
                <c:pt idx="7">
                  <c:v>PA</c:v>
                </c:pt>
                <c:pt idx="8">
                  <c:v>VA</c:v>
                </c:pt>
                <c:pt idx="9">
                  <c:v>GA</c:v>
                </c:pt>
                <c:pt idx="10">
                  <c:v>FL</c:v>
                </c:pt>
                <c:pt idx="11">
                  <c:v>KY</c:v>
                </c:pt>
                <c:pt idx="12">
                  <c:v>OH</c:v>
                </c:pt>
                <c:pt idx="13">
                  <c:v>IN</c:v>
                </c:pt>
                <c:pt idx="14">
                  <c:v>MI</c:v>
                </c:pt>
                <c:pt idx="15">
                  <c:v>IA</c:v>
                </c:pt>
                <c:pt idx="16">
                  <c:v>WI</c:v>
                </c:pt>
                <c:pt idx="17">
                  <c:v>MN</c:v>
                </c:pt>
                <c:pt idx="18">
                  <c:v>MT</c:v>
                </c:pt>
                <c:pt idx="19">
                  <c:v>IL</c:v>
                </c:pt>
                <c:pt idx="20">
                  <c:v>MO</c:v>
                </c:pt>
                <c:pt idx="21">
                  <c:v>LA</c:v>
                </c:pt>
                <c:pt idx="22">
                  <c:v>TX</c:v>
                </c:pt>
                <c:pt idx="23">
                  <c:v>CO</c:v>
                </c:pt>
                <c:pt idx="24">
                  <c:v>WY</c:v>
                </c:pt>
                <c:pt idx="25">
                  <c:v>ID</c:v>
                </c:pt>
                <c:pt idx="26">
                  <c:v>UT</c:v>
                </c:pt>
                <c:pt idx="27">
                  <c:v>AZ</c:v>
                </c:pt>
                <c:pt idx="28">
                  <c:v>NM</c:v>
                </c:pt>
                <c:pt idx="29">
                  <c:v>NV</c:v>
                </c:pt>
                <c:pt idx="30">
                  <c:v>CA</c:v>
                </c:pt>
                <c:pt idx="31">
                  <c:v>HI</c:v>
                </c:pt>
                <c:pt idx="32">
                  <c:v>OR</c:v>
                </c:pt>
                <c:pt idx="33">
                  <c:v>WA</c:v>
                </c:pt>
              </c:strCache>
            </c:strRef>
          </c:cat>
          <c:val>
            <c:numRef>
              <c:f>Sheet1!$F$7:$F$40</c:f>
              <c:numCache>
                <c:formatCode>General</c:formatCode>
                <c:ptCount val="34"/>
                <c:pt idx="0">
                  <c:v>1</c:v>
                </c:pt>
                <c:pt idx="1">
                  <c:v>1</c:v>
                </c:pt>
                <c:pt idx="2">
                  <c:v>1</c:v>
                </c:pt>
                <c:pt idx="3">
                  <c:v>1</c:v>
                </c:pt>
                <c:pt idx="4">
                  <c:v>1</c:v>
                </c:pt>
                <c:pt idx="5">
                  <c:v>8</c:v>
                </c:pt>
                <c:pt idx="6">
                  <c:v>3</c:v>
                </c:pt>
                <c:pt idx="7">
                  <c:v>1</c:v>
                </c:pt>
                <c:pt idx="8">
                  <c:v>11</c:v>
                </c:pt>
                <c:pt idx="9">
                  <c:v>10</c:v>
                </c:pt>
                <c:pt idx="10">
                  <c:v>10</c:v>
                </c:pt>
                <c:pt idx="11">
                  <c:v>5</c:v>
                </c:pt>
                <c:pt idx="12">
                  <c:v>2</c:v>
                </c:pt>
                <c:pt idx="13">
                  <c:v>4</c:v>
                </c:pt>
                <c:pt idx="14">
                  <c:v>4</c:v>
                </c:pt>
                <c:pt idx="15">
                  <c:v>1</c:v>
                </c:pt>
                <c:pt idx="16">
                  <c:v>10</c:v>
                </c:pt>
                <c:pt idx="17">
                  <c:v>5</c:v>
                </c:pt>
                <c:pt idx="18">
                  <c:v>2</c:v>
                </c:pt>
                <c:pt idx="19">
                  <c:v>4</c:v>
                </c:pt>
                <c:pt idx="20">
                  <c:v>2</c:v>
                </c:pt>
                <c:pt idx="21">
                  <c:v>4</c:v>
                </c:pt>
                <c:pt idx="22">
                  <c:v>8</c:v>
                </c:pt>
                <c:pt idx="23">
                  <c:v>6</c:v>
                </c:pt>
                <c:pt idx="24">
                  <c:v>8</c:v>
                </c:pt>
                <c:pt idx="25">
                  <c:v>1</c:v>
                </c:pt>
                <c:pt idx="26">
                  <c:v>5</c:v>
                </c:pt>
                <c:pt idx="27">
                  <c:v>5</c:v>
                </c:pt>
                <c:pt idx="28">
                  <c:v>14</c:v>
                </c:pt>
                <c:pt idx="29">
                  <c:v>9</c:v>
                </c:pt>
                <c:pt idx="30">
                  <c:v>16</c:v>
                </c:pt>
                <c:pt idx="31">
                  <c:v>6</c:v>
                </c:pt>
                <c:pt idx="32">
                  <c:v>3</c:v>
                </c:pt>
                <c:pt idx="33">
                  <c:v>34</c:v>
                </c:pt>
              </c:numCache>
            </c:numRef>
          </c:val>
        </c:ser>
        <c:dLbls>
          <c:showCatName val="1"/>
          <c:showPercent val="1"/>
        </c:dLbls>
        <c:firstSliceAng val="0"/>
      </c:pieChart>
    </c:plotArea>
    <c:plotVisOnly val="1"/>
    <c:dispBlanksAs val="zero"/>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81325" cy="450850"/>
          </a:xfrm>
          <a:prstGeom prst="rect">
            <a:avLst/>
          </a:prstGeom>
          <a:noFill/>
          <a:ln w="9525">
            <a:noFill/>
            <a:miter lim="800000"/>
            <a:headEnd/>
            <a:tailEnd/>
          </a:ln>
          <a:effectLst/>
        </p:spPr>
        <p:txBody>
          <a:bodyPr vert="horz" wrap="square" lIns="87671" tIns="43834" rIns="87671" bIns="43834" numCol="1" anchor="t" anchorCtr="0" compatLnSpc="1">
            <a:prstTxWarp prst="textNoShape">
              <a:avLst/>
            </a:prstTxWarp>
          </a:bodyPr>
          <a:lstStyle>
            <a:lvl1pPr algn="l" defTabSz="875926">
              <a:defRPr sz="1300">
                <a:latin typeface="Times" charset="0"/>
                <a:ea typeface="+mn-ea"/>
              </a:defRPr>
            </a:lvl1pPr>
          </a:lstStyle>
          <a:p>
            <a:pPr>
              <a:defRPr/>
            </a:pPr>
            <a:endParaRPr lang="en-US" altLang="en-US"/>
          </a:p>
        </p:txBody>
      </p:sp>
      <p:sp>
        <p:nvSpPr>
          <p:cNvPr id="119811" name="Rectangle 3"/>
          <p:cNvSpPr>
            <a:spLocks noGrp="1" noChangeArrowheads="1"/>
          </p:cNvSpPr>
          <p:nvPr>
            <p:ph type="dt" sz="quarter" idx="1"/>
          </p:nvPr>
        </p:nvSpPr>
        <p:spPr bwMode="auto">
          <a:xfrm>
            <a:off x="3900488" y="0"/>
            <a:ext cx="3060700" cy="450850"/>
          </a:xfrm>
          <a:prstGeom prst="rect">
            <a:avLst/>
          </a:prstGeom>
          <a:noFill/>
          <a:ln w="9525">
            <a:noFill/>
            <a:miter lim="800000"/>
            <a:headEnd/>
            <a:tailEnd/>
          </a:ln>
          <a:effectLst/>
        </p:spPr>
        <p:txBody>
          <a:bodyPr vert="horz" wrap="square" lIns="87671" tIns="43834" rIns="87671" bIns="43834" numCol="1" anchor="t" anchorCtr="0" compatLnSpc="1">
            <a:prstTxWarp prst="textNoShape">
              <a:avLst/>
            </a:prstTxWarp>
          </a:bodyPr>
          <a:lstStyle>
            <a:lvl1pPr algn="r" defTabSz="875926">
              <a:defRPr sz="1300">
                <a:latin typeface="Times" charset="0"/>
                <a:ea typeface="+mn-ea"/>
              </a:defRPr>
            </a:lvl1pPr>
          </a:lstStyle>
          <a:p>
            <a:pPr>
              <a:defRPr/>
            </a:pPr>
            <a:endParaRPr lang="en-US" altLang="en-US"/>
          </a:p>
        </p:txBody>
      </p:sp>
      <p:sp>
        <p:nvSpPr>
          <p:cNvPr id="119812" name="Rectangle 4"/>
          <p:cNvSpPr>
            <a:spLocks noGrp="1" noChangeArrowheads="1"/>
          </p:cNvSpPr>
          <p:nvPr>
            <p:ph type="ftr" sz="quarter" idx="2"/>
          </p:nvPr>
        </p:nvSpPr>
        <p:spPr bwMode="auto">
          <a:xfrm>
            <a:off x="0" y="8729663"/>
            <a:ext cx="2981325" cy="454025"/>
          </a:xfrm>
          <a:prstGeom prst="rect">
            <a:avLst/>
          </a:prstGeom>
          <a:noFill/>
          <a:ln w="9525">
            <a:noFill/>
            <a:miter lim="800000"/>
            <a:headEnd/>
            <a:tailEnd/>
          </a:ln>
          <a:effectLst/>
        </p:spPr>
        <p:txBody>
          <a:bodyPr vert="horz" wrap="square" lIns="87671" tIns="43834" rIns="87671" bIns="43834" numCol="1" anchor="b" anchorCtr="0" compatLnSpc="1">
            <a:prstTxWarp prst="textNoShape">
              <a:avLst/>
            </a:prstTxWarp>
          </a:bodyPr>
          <a:lstStyle>
            <a:lvl1pPr algn="l" defTabSz="875926">
              <a:defRPr sz="1300">
                <a:latin typeface="Times" charset="0"/>
                <a:ea typeface="+mn-ea"/>
              </a:defRPr>
            </a:lvl1pPr>
          </a:lstStyle>
          <a:p>
            <a:pPr>
              <a:defRPr/>
            </a:pPr>
            <a:endParaRPr lang="en-US" altLang="en-US"/>
          </a:p>
        </p:txBody>
      </p:sp>
      <p:sp>
        <p:nvSpPr>
          <p:cNvPr id="119813" name="Rectangle 5"/>
          <p:cNvSpPr>
            <a:spLocks noGrp="1" noChangeArrowheads="1"/>
          </p:cNvSpPr>
          <p:nvPr>
            <p:ph type="sldNum" sz="quarter" idx="3"/>
          </p:nvPr>
        </p:nvSpPr>
        <p:spPr bwMode="auto">
          <a:xfrm>
            <a:off x="3900488" y="8729663"/>
            <a:ext cx="3060700" cy="454025"/>
          </a:xfrm>
          <a:prstGeom prst="rect">
            <a:avLst/>
          </a:prstGeom>
          <a:noFill/>
          <a:ln w="9525">
            <a:noFill/>
            <a:miter lim="800000"/>
            <a:headEnd/>
            <a:tailEnd/>
          </a:ln>
          <a:effectLst/>
        </p:spPr>
        <p:txBody>
          <a:bodyPr vert="horz" wrap="square" lIns="87671" tIns="43834" rIns="87671" bIns="43834" numCol="1" anchor="b" anchorCtr="0" compatLnSpc="1">
            <a:prstTxWarp prst="textNoShape">
              <a:avLst/>
            </a:prstTxWarp>
          </a:bodyPr>
          <a:lstStyle>
            <a:lvl1pPr algn="r" defTabSz="874713">
              <a:defRPr sz="1300">
                <a:latin typeface="Times" pitchFamily="-108" charset="0"/>
              </a:defRPr>
            </a:lvl1pPr>
          </a:lstStyle>
          <a:p>
            <a:fld id="{0A4DDC45-FA67-4365-8FB6-7FA8A4C6C0A5}" type="slidenum">
              <a:rPr lang="en-US"/>
              <a:pPr/>
              <a:t>‹#›</a:t>
            </a:fld>
            <a:endParaRPr lang="en-US"/>
          </a:p>
        </p:txBody>
      </p:sp>
    </p:spTree>
    <p:extLst>
      <p:ext uri="{BB962C8B-B14F-4D97-AF65-F5344CB8AC3E}">
        <p14:creationId xmlns="" xmlns:p14="http://schemas.microsoft.com/office/powerpoint/2010/main" xmlns:mv="urn:schemas-microsoft-com:mac:vml" xmlns:mc="http://schemas.openxmlformats.org/markup-compatibility/2006" val="3718661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05138" cy="458788"/>
          </a:xfrm>
          <a:prstGeom prst="rect">
            <a:avLst/>
          </a:prstGeom>
          <a:noFill/>
          <a:ln w="9525">
            <a:noFill/>
            <a:miter lim="800000"/>
            <a:headEnd/>
            <a:tailEnd/>
          </a:ln>
          <a:effectLst/>
        </p:spPr>
        <p:txBody>
          <a:bodyPr vert="horz" wrap="square" lIns="88988" tIns="44494" rIns="88988" bIns="44494" numCol="1" anchor="t" anchorCtr="0" compatLnSpc="1">
            <a:prstTxWarp prst="textNoShape">
              <a:avLst/>
            </a:prstTxWarp>
          </a:bodyPr>
          <a:lstStyle>
            <a:lvl1pPr algn="l" defTabSz="891652">
              <a:defRPr sz="1300">
                <a:latin typeface="Times New Roman" pitchFamily="18" charset="0"/>
                <a:ea typeface="+mn-ea"/>
              </a:defRPr>
            </a:lvl1pPr>
          </a:lstStyle>
          <a:p>
            <a:pPr>
              <a:defRPr/>
            </a:pPr>
            <a:endParaRPr lang="en-US" altLang="en-US"/>
          </a:p>
        </p:txBody>
      </p:sp>
      <p:sp>
        <p:nvSpPr>
          <p:cNvPr id="8195" name="Rectangle 3"/>
          <p:cNvSpPr>
            <a:spLocks noGrp="1" noChangeArrowheads="1"/>
          </p:cNvSpPr>
          <p:nvPr>
            <p:ph type="dt" idx="1"/>
          </p:nvPr>
        </p:nvSpPr>
        <p:spPr bwMode="auto">
          <a:xfrm>
            <a:off x="3929063" y="0"/>
            <a:ext cx="3005137" cy="458788"/>
          </a:xfrm>
          <a:prstGeom prst="rect">
            <a:avLst/>
          </a:prstGeom>
          <a:noFill/>
          <a:ln w="9525">
            <a:noFill/>
            <a:miter lim="800000"/>
            <a:headEnd/>
            <a:tailEnd/>
          </a:ln>
          <a:effectLst/>
        </p:spPr>
        <p:txBody>
          <a:bodyPr vert="horz" wrap="square" lIns="88988" tIns="44494" rIns="88988" bIns="44494" numCol="1" anchor="t" anchorCtr="0" compatLnSpc="1">
            <a:prstTxWarp prst="textNoShape">
              <a:avLst/>
            </a:prstTxWarp>
          </a:bodyPr>
          <a:lstStyle>
            <a:lvl1pPr algn="r" defTabSz="891652">
              <a:defRPr sz="1300">
                <a:latin typeface="Times New Roman" pitchFamily="18" charset="0"/>
                <a:ea typeface="+mn-ea"/>
              </a:defRPr>
            </a:lvl1pPr>
          </a:lstStyle>
          <a:p>
            <a:pPr>
              <a:defRPr/>
            </a:pPr>
            <a:endParaRPr lang="en-US" altLang="en-US"/>
          </a:p>
        </p:txBody>
      </p:sp>
      <p:sp>
        <p:nvSpPr>
          <p:cNvPr id="15364" name="Rectangle 4"/>
          <p:cNvSpPr>
            <a:spLocks noGrp="1" noRot="1" noChangeAspect="1" noChangeArrowheads="1" noTextEdit="1"/>
          </p:cNvSpPr>
          <p:nvPr>
            <p:ph type="sldImg" idx="2"/>
          </p:nvPr>
        </p:nvSpPr>
        <p:spPr bwMode="auto">
          <a:xfrm>
            <a:off x="1168400" y="688975"/>
            <a:ext cx="4611688" cy="34607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25513" y="4379913"/>
            <a:ext cx="5083175" cy="4151312"/>
          </a:xfrm>
          <a:prstGeom prst="rect">
            <a:avLst/>
          </a:prstGeom>
          <a:noFill/>
          <a:ln w="9525">
            <a:noFill/>
            <a:miter lim="800000"/>
            <a:headEnd/>
            <a:tailEnd/>
          </a:ln>
          <a:effectLst/>
        </p:spPr>
        <p:txBody>
          <a:bodyPr vert="horz" wrap="square" lIns="88988" tIns="44494" rIns="88988" bIns="44494"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8198" name="Rectangle 6"/>
          <p:cNvSpPr>
            <a:spLocks noGrp="1" noChangeArrowheads="1"/>
          </p:cNvSpPr>
          <p:nvPr>
            <p:ph type="ftr" sz="quarter" idx="4"/>
          </p:nvPr>
        </p:nvSpPr>
        <p:spPr bwMode="auto">
          <a:xfrm>
            <a:off x="0" y="8761413"/>
            <a:ext cx="3005138" cy="458787"/>
          </a:xfrm>
          <a:prstGeom prst="rect">
            <a:avLst/>
          </a:prstGeom>
          <a:noFill/>
          <a:ln w="9525">
            <a:noFill/>
            <a:miter lim="800000"/>
            <a:headEnd/>
            <a:tailEnd/>
          </a:ln>
          <a:effectLst/>
        </p:spPr>
        <p:txBody>
          <a:bodyPr vert="horz" wrap="square" lIns="88988" tIns="44494" rIns="88988" bIns="44494" numCol="1" anchor="b" anchorCtr="0" compatLnSpc="1">
            <a:prstTxWarp prst="textNoShape">
              <a:avLst/>
            </a:prstTxWarp>
          </a:bodyPr>
          <a:lstStyle>
            <a:lvl1pPr algn="l" defTabSz="891652">
              <a:defRPr sz="1300">
                <a:latin typeface="Times New Roman" pitchFamily="18" charset="0"/>
                <a:ea typeface="+mn-ea"/>
              </a:defRPr>
            </a:lvl1pPr>
          </a:lstStyle>
          <a:p>
            <a:pPr>
              <a:defRPr/>
            </a:pPr>
            <a:endParaRPr lang="en-US" altLang="en-US"/>
          </a:p>
        </p:txBody>
      </p:sp>
      <p:sp>
        <p:nvSpPr>
          <p:cNvPr id="8199" name="Rectangle 7"/>
          <p:cNvSpPr>
            <a:spLocks noGrp="1" noChangeArrowheads="1"/>
          </p:cNvSpPr>
          <p:nvPr>
            <p:ph type="sldNum" sz="quarter" idx="5"/>
          </p:nvPr>
        </p:nvSpPr>
        <p:spPr bwMode="auto">
          <a:xfrm>
            <a:off x="3929063" y="8761413"/>
            <a:ext cx="3005137" cy="458787"/>
          </a:xfrm>
          <a:prstGeom prst="rect">
            <a:avLst/>
          </a:prstGeom>
          <a:noFill/>
          <a:ln w="9525">
            <a:noFill/>
            <a:miter lim="800000"/>
            <a:headEnd/>
            <a:tailEnd/>
          </a:ln>
          <a:effectLst/>
        </p:spPr>
        <p:txBody>
          <a:bodyPr vert="horz" wrap="square" lIns="88988" tIns="44494" rIns="88988" bIns="44494" numCol="1" anchor="b" anchorCtr="0" compatLnSpc="1">
            <a:prstTxWarp prst="textNoShape">
              <a:avLst/>
            </a:prstTxWarp>
          </a:bodyPr>
          <a:lstStyle>
            <a:lvl1pPr algn="r" defTabSz="890588">
              <a:defRPr sz="1300"/>
            </a:lvl1pPr>
          </a:lstStyle>
          <a:p>
            <a:fld id="{7770C7D1-91C9-4805-9A95-8AA1447D926E}" type="slidenum">
              <a:rPr lang="en-US"/>
              <a:pPr/>
              <a:t>‹#›</a:t>
            </a:fld>
            <a:endParaRPr lang="en-US"/>
          </a:p>
        </p:txBody>
      </p:sp>
    </p:spTree>
    <p:extLst>
      <p:ext uri="{BB962C8B-B14F-4D97-AF65-F5344CB8AC3E}">
        <p14:creationId xmlns="" xmlns:p14="http://schemas.microsoft.com/office/powerpoint/2010/main" xmlns:mv="urn:schemas-microsoft-com:mac:vml" xmlns:mc="http://schemas.openxmlformats.org/markup-compatibility/2006" val="11019875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pitchFamily="-10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8BEA3065-4133-4091-A685-AC64C8169B71}" type="slidenum">
              <a:rPr lang="en-US"/>
              <a:pPr/>
              <a:t>1</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US" smtClean="0">
              <a:latin typeface="Times New Roman" pitchFamily="-108" charset="0"/>
              <a:ea typeface="ＭＳ Ｐゴシック" pitchFamily="-108" charset="-128"/>
              <a:cs typeface="Times New Roman" pitchFamily="-10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8D3950A-1EFB-4C72-B960-BD55C1D33F01}" type="slidenum">
              <a:rPr lang="en-US"/>
              <a:pPr/>
              <a:t>10</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smtClean="0">
                <a:latin typeface="Times New Roman" pitchFamily="-108" charset="0"/>
                <a:ea typeface="ＭＳ Ｐゴシック" pitchFamily="-108" charset="-128"/>
              </a:rPr>
              <a:t>Yukon-Koyukuk Census area</a:t>
            </a:r>
          </a:p>
          <a:p>
            <a:pPr eaLnBrk="1" hangingPunct="1"/>
            <a:r>
              <a:rPr lang="en-US" smtClean="0">
                <a:latin typeface="Times New Roman" pitchFamily="-108" charset="0"/>
                <a:ea typeface="ＭＳ Ｐゴシック" pitchFamily="-108" charset="-128"/>
              </a:rPr>
              <a:t>2005 Population estimate 6,000</a:t>
            </a:r>
          </a:p>
          <a:p>
            <a:pPr eaLnBrk="1" hangingPunct="1"/>
            <a:r>
              <a:rPr lang="en-US" smtClean="0">
                <a:latin typeface="Times New Roman" pitchFamily="-108" charset="0"/>
                <a:ea typeface="ＭＳ Ｐゴシック" pitchFamily="-108" charset="-128"/>
              </a:rPr>
              <a:t>Per capita income $14,700</a:t>
            </a:r>
          </a:p>
          <a:p>
            <a:pPr eaLnBrk="1" hangingPunct="1"/>
            <a:r>
              <a:rPr lang="en-US" smtClean="0">
                <a:latin typeface="Times New Roman" pitchFamily="-108" charset="0"/>
                <a:ea typeface="ＭＳ Ｐゴシック" pitchFamily="-108" charset="-128"/>
              </a:rPr>
              <a:t>Median income $29, 937</a:t>
            </a:r>
          </a:p>
          <a:p>
            <a:pPr eaLnBrk="1" hangingPunct="1"/>
            <a:r>
              <a:rPr lang="en-US" smtClean="0">
                <a:latin typeface="Times New Roman" pitchFamily="-108" charset="0"/>
                <a:ea typeface="ＭＳ Ｐゴシック" pitchFamily="-108" charset="-128"/>
              </a:rPr>
              <a:t>17.5% of population under the poverty guidelines</a:t>
            </a:r>
          </a:p>
          <a:p>
            <a:pPr eaLnBrk="1" hangingPunct="1"/>
            <a:r>
              <a:rPr lang="en-US" smtClean="0">
                <a:latin typeface="Times New Roman" pitchFamily="-108" charset="0"/>
                <a:ea typeface="ＭＳ Ｐゴシック" pitchFamily="-108" charset="-128"/>
              </a:rPr>
              <a:t>2005 Fall headcount 473</a:t>
            </a:r>
          </a:p>
          <a:p>
            <a:pPr eaLnBrk="1" hangingPunct="1"/>
            <a:r>
              <a:rPr lang="en-US" smtClean="0">
                <a:latin typeface="Times New Roman" pitchFamily="-108" charset="0"/>
                <a:ea typeface="ＭＳ Ｐゴシック" pitchFamily="-108" charset="-128"/>
              </a:rPr>
              <a:t>SCH 1,586</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06A141C-8F80-472C-BDF4-D353CF0E6916}" type="slidenum">
              <a:rPr lang="en-US"/>
              <a:pPr/>
              <a:t>11</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fontAlgn="b">
              <a:spcBef>
                <a:spcPct val="20000"/>
              </a:spcBef>
              <a:buClr>
                <a:schemeClr val="accent2"/>
              </a:buClr>
              <a:buFont typeface="Wingdings" pitchFamily="-108" charset="2"/>
              <a:buNone/>
            </a:pPr>
            <a:r>
              <a:rPr lang="en-US" b="1" smtClean="0">
                <a:latin typeface="Garamond" pitchFamily="-108" charset="0"/>
                <a:ea typeface="ＭＳ Ｐゴシック" pitchFamily="-108" charset="-128"/>
              </a:rPr>
              <a:t>Northwest Campus</a:t>
            </a:r>
            <a:r>
              <a:rPr lang="en-US" smtClean="0">
                <a:latin typeface="Garamond" pitchFamily="-108" charset="0"/>
                <a:ea typeface="ＭＳ Ｐゴシック" pitchFamily="-108" charset="-128"/>
              </a:rPr>
              <a:t> in Nome</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Serves 16 villages including two </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  Bering Sea islands communities</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Nome Census Area</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3695 employed in 1999 – 39% not in workforce</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Population 9,0000 – 80% Native</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24 % below poverty level</a:t>
            </a:r>
          </a:p>
          <a:p>
            <a:pPr fontAlgn="b">
              <a:spcBef>
                <a:spcPct val="20000"/>
              </a:spcBef>
              <a:buClr>
                <a:schemeClr val="accent2"/>
              </a:buClr>
              <a:buFont typeface="Wingdings" pitchFamily="-108" charset="2"/>
              <a:buNone/>
            </a:pPr>
            <a:endParaRPr lang="en-US" smtClean="0">
              <a:latin typeface="Garamond" pitchFamily="-108" charset="0"/>
              <a:ea typeface="ＭＳ Ｐゴシック" pitchFamily="-108" charset="-128"/>
            </a:endParaRP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456 students Fall 2004</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261 students Fall 2005</a:t>
            </a:r>
          </a:p>
          <a:p>
            <a:pPr fontAlgn="b">
              <a:spcBef>
                <a:spcPct val="20000"/>
              </a:spcBef>
              <a:buClr>
                <a:schemeClr val="accent2"/>
              </a:buClr>
              <a:buFont typeface="Wingdings" pitchFamily="-108" charset="2"/>
              <a:buNone/>
            </a:pPr>
            <a:endParaRPr lang="en-US" smtClean="0">
              <a:latin typeface="Garamond" pitchFamily="-108" charset="0"/>
              <a:ea typeface="ＭＳ Ｐゴシック" pitchFamily="-108" charset="-128"/>
            </a:endParaRP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Credit hour production in Fall 2005 was 688.</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The first building was constructed in 1974 – library. Two buildings were added in 1976. In 1978 NWC acquired the  KD building which is used by Kawerak, ABE and warm storage. The main building was built in 1980 and dedicated in 1981.</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In 2004 UAF/CRCD purchased the Seppala Bldg.</a:t>
            </a:r>
          </a:p>
          <a:p>
            <a:pPr fontAlgn="b">
              <a:spcBef>
                <a:spcPct val="20000"/>
              </a:spcBef>
              <a:buClr>
                <a:schemeClr val="accent2"/>
              </a:buClr>
              <a:buFont typeface="Wingdings" pitchFamily="-108" charset="2"/>
              <a:buNone/>
            </a:pPr>
            <a:endParaRPr lang="en-US" smtClean="0">
              <a:latin typeface="Garamond" pitchFamily="-108" charset="0"/>
              <a:ea typeface="ＭＳ Ｐゴシック" pitchFamily="-108" charset="-128"/>
            </a:endParaRPr>
          </a:p>
          <a:p>
            <a:pPr fontAlgn="b">
              <a:spcBef>
                <a:spcPct val="20000"/>
              </a:spcBef>
              <a:buClr>
                <a:schemeClr val="accent2"/>
              </a:buClr>
              <a:buFont typeface="Wingdings" pitchFamily="-108" charset="2"/>
              <a:buNone/>
            </a:pPr>
            <a:endParaRPr lang="en-US" smtClean="0">
              <a:latin typeface="Garamond" pitchFamily="-108" charset="0"/>
              <a:ea typeface="ＭＳ Ｐゴシック" pitchFamily="-108"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93A12BB-B1AC-4A2E-86CA-20B56C279F27}" type="slidenum">
              <a:rPr lang="en-US"/>
              <a:pPr/>
              <a:t>12</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smtClean="0">
                <a:latin typeface="Times New Roman" pitchFamily="-108" charset="0"/>
                <a:ea typeface="ＭＳ Ｐゴシック" pitchFamily="-108" charset="-128"/>
              </a:rPr>
              <a:t>The population of Nome is a mixture of Inupiat Eskimos and non-Natives. Although many employment opportunities are available, subsistence activities are prevalent in the community. Former villagers from King Island also live in Nome. </a:t>
            </a:r>
            <a:br>
              <a:rPr lang="en-US" smtClean="0">
                <a:latin typeface="Times New Roman" pitchFamily="-108" charset="0"/>
                <a:ea typeface="ＭＳ Ｐゴシック" pitchFamily="-108" charset="-128"/>
              </a:rPr>
            </a:br>
            <a:r>
              <a:rPr lang="en-US" smtClean="0">
                <a:latin typeface="Times New Roman" pitchFamily="-108" charset="0"/>
                <a:ea typeface="ＭＳ Ｐゴシック" pitchFamily="-108" charset="-128"/>
              </a:rPr>
              <a:t/>
            </a:r>
            <a:br>
              <a:rPr lang="en-US" smtClean="0">
                <a:latin typeface="Times New Roman" pitchFamily="-108" charset="0"/>
                <a:ea typeface="ＭＳ Ｐゴシック" pitchFamily="-108" charset="-128"/>
              </a:rPr>
            </a:br>
            <a:r>
              <a:rPr lang="en-US" b="1" smtClean="0">
                <a:latin typeface="Times New Roman" pitchFamily="-108" charset="0"/>
                <a:ea typeface="ＭＳ Ｐゴシック" pitchFamily="-108" charset="-128"/>
              </a:rPr>
              <a:t>Economy:</a:t>
            </a:r>
            <a:r>
              <a:rPr lang="en-US" smtClean="0">
                <a:latin typeface="Times New Roman" pitchFamily="-108" charset="0"/>
                <a:ea typeface="ＭＳ Ｐゴシック" pitchFamily="-108" charset="-128"/>
              </a:rPr>
              <a:t/>
            </a:r>
            <a:br>
              <a:rPr lang="en-US" smtClean="0">
                <a:latin typeface="Times New Roman" pitchFamily="-108" charset="0"/>
                <a:ea typeface="ＭＳ Ｐゴシック" pitchFamily="-108" charset="-128"/>
              </a:rPr>
            </a:br>
            <a:r>
              <a:rPr lang="en-US" smtClean="0">
                <a:latin typeface="Times New Roman" pitchFamily="-108" charset="0"/>
                <a:ea typeface="ＭＳ Ｐゴシック" pitchFamily="-108" charset="-128"/>
              </a:rPr>
              <a:t>Nome is the supply, service and transportation center of the Bering Strait region. Government services provide the majority of employment.</a:t>
            </a:r>
          </a:p>
          <a:p>
            <a:pPr eaLnBrk="1" hangingPunct="1"/>
            <a:r>
              <a:rPr lang="en-US" smtClean="0">
                <a:latin typeface="Times New Roman" pitchFamily="-108" charset="0"/>
                <a:ea typeface="ＭＳ Ｐゴシック" pitchFamily="-108" charset="-128"/>
              </a:rPr>
              <a:t>Retail services, transportation, mining, medical and other businesses provide year-round income. </a:t>
            </a:r>
          </a:p>
          <a:p>
            <a:pPr eaLnBrk="1" hangingPunct="1"/>
            <a:r>
              <a:rPr lang="en-US" smtClean="0">
                <a:latin typeface="Times New Roman" pitchFamily="-108" charset="0"/>
                <a:ea typeface="ＭＳ Ｐゴシック" pitchFamily="-108" charset="-128"/>
              </a:rPr>
              <a:t>Several small gold mines continue to provide some employment. NovaGold Resource Inc.'s new mine at Rock Creek, 8 miles north of Nome, should be producing by 2006. The Rock Creek mine will require $40 million in capital investment, and is expected to create 100 jobs. Subsistence activities contribute to the local diet.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890247">
              <a:defRPr sz="2400">
                <a:solidFill>
                  <a:schemeClr val="tx1"/>
                </a:solidFill>
                <a:latin typeface="Times New Roman" charset="0"/>
                <a:ea typeface="ＭＳ Ｐゴシック" charset="0"/>
                <a:cs typeface="ＭＳ Ｐゴシック" charset="0"/>
              </a:defRPr>
            </a:lvl1pPr>
            <a:lvl2pPr marL="738715" indent="-284121" defTabSz="890247">
              <a:defRPr sz="2400">
                <a:solidFill>
                  <a:schemeClr val="tx1"/>
                </a:solidFill>
                <a:latin typeface="Times New Roman" charset="0"/>
                <a:ea typeface="ＭＳ Ｐゴシック" charset="0"/>
              </a:defRPr>
            </a:lvl2pPr>
            <a:lvl3pPr marL="1136485" indent="-227297" defTabSz="890247">
              <a:defRPr sz="2400">
                <a:solidFill>
                  <a:schemeClr val="tx1"/>
                </a:solidFill>
                <a:latin typeface="Times New Roman" charset="0"/>
                <a:ea typeface="ＭＳ Ｐゴシック" charset="0"/>
              </a:defRPr>
            </a:lvl3pPr>
            <a:lvl4pPr marL="1591079" indent="-227297" defTabSz="890247">
              <a:defRPr sz="2400">
                <a:solidFill>
                  <a:schemeClr val="tx1"/>
                </a:solidFill>
                <a:latin typeface="Times New Roman" charset="0"/>
                <a:ea typeface="ＭＳ Ｐゴシック" charset="0"/>
              </a:defRPr>
            </a:lvl4pPr>
            <a:lvl5pPr marL="2045673" indent="-227297" defTabSz="890247">
              <a:defRPr sz="2400">
                <a:solidFill>
                  <a:schemeClr val="tx1"/>
                </a:solidFill>
                <a:latin typeface="Times New Roman" charset="0"/>
                <a:ea typeface="ＭＳ Ｐゴシック" charset="0"/>
              </a:defRPr>
            </a:lvl5pPr>
            <a:lvl6pPr marL="2500267" indent="-227297" algn="ctr" defTabSz="890247" eaLnBrk="0" fontAlgn="base" hangingPunct="0">
              <a:spcBef>
                <a:spcPct val="0"/>
              </a:spcBef>
              <a:spcAft>
                <a:spcPct val="0"/>
              </a:spcAft>
              <a:defRPr sz="2400">
                <a:solidFill>
                  <a:schemeClr val="tx1"/>
                </a:solidFill>
                <a:latin typeface="Times New Roman" charset="0"/>
                <a:ea typeface="ＭＳ Ｐゴシック" charset="0"/>
              </a:defRPr>
            </a:lvl6pPr>
            <a:lvl7pPr marL="2954861" indent="-227297" algn="ctr" defTabSz="890247" eaLnBrk="0" fontAlgn="base" hangingPunct="0">
              <a:spcBef>
                <a:spcPct val="0"/>
              </a:spcBef>
              <a:spcAft>
                <a:spcPct val="0"/>
              </a:spcAft>
              <a:defRPr sz="2400">
                <a:solidFill>
                  <a:schemeClr val="tx1"/>
                </a:solidFill>
                <a:latin typeface="Times New Roman" charset="0"/>
                <a:ea typeface="ＭＳ Ｐゴシック" charset="0"/>
              </a:defRPr>
            </a:lvl7pPr>
            <a:lvl8pPr marL="3409455" indent="-227297" algn="ctr" defTabSz="890247" eaLnBrk="0" fontAlgn="base" hangingPunct="0">
              <a:spcBef>
                <a:spcPct val="0"/>
              </a:spcBef>
              <a:spcAft>
                <a:spcPct val="0"/>
              </a:spcAft>
              <a:defRPr sz="2400">
                <a:solidFill>
                  <a:schemeClr val="tx1"/>
                </a:solidFill>
                <a:latin typeface="Times New Roman" charset="0"/>
                <a:ea typeface="ＭＳ Ｐゴシック" charset="0"/>
              </a:defRPr>
            </a:lvl8pPr>
            <a:lvl9pPr marL="3864049" indent="-227297" algn="ctr" defTabSz="890247" eaLnBrk="0" fontAlgn="base" hangingPunct="0">
              <a:spcBef>
                <a:spcPct val="0"/>
              </a:spcBef>
              <a:spcAft>
                <a:spcPct val="0"/>
              </a:spcAft>
              <a:defRPr sz="2400">
                <a:solidFill>
                  <a:schemeClr val="tx1"/>
                </a:solidFill>
                <a:latin typeface="Times New Roman" charset="0"/>
                <a:ea typeface="ＭＳ Ｐゴシック" charset="0"/>
              </a:defRPr>
            </a:lvl9pPr>
          </a:lstStyle>
          <a:p>
            <a:fld id="{CB5C5E11-E66E-134D-BCC1-C308522D3A8E}" type="slidenum">
              <a:rPr lang="en-US" sz="1300"/>
              <a:pPr/>
              <a:t>13</a:t>
            </a:fld>
            <a:endParaRPr lang="en-US" sz="13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Fairbanks North Star Borough Census Area</a:t>
            </a:r>
          </a:p>
          <a:p>
            <a:pPr eaLnBrk="1" hangingPunct="1"/>
            <a:r>
              <a:rPr lang="en-US">
                <a:latin typeface="Times New Roman" charset="0"/>
                <a:ea typeface="ＭＳ Ｐゴシック" charset="0"/>
                <a:cs typeface="ＭＳ Ｐゴシック" charset="0"/>
              </a:rPr>
              <a:t>4100 jobs – 23% adults not in workforce</a:t>
            </a:r>
          </a:p>
          <a:p>
            <a:pPr eaLnBrk="1" hangingPunct="1"/>
            <a:r>
              <a:rPr lang="en-US">
                <a:latin typeface="Times New Roman" charset="0"/>
                <a:ea typeface="ＭＳ Ｐゴシック" charset="0"/>
                <a:cs typeface="ＭＳ Ｐゴシック" charset="0"/>
              </a:rPr>
              <a:t>84000 population; 8%Native</a:t>
            </a:r>
          </a:p>
          <a:p>
            <a:pPr eaLnBrk="1" hangingPunct="1"/>
            <a:r>
              <a:rPr lang="en-US">
                <a:latin typeface="Times New Roman" charset="0"/>
                <a:ea typeface="ＭＳ Ｐゴシック" charset="0"/>
                <a:cs typeface="ＭＳ Ｐゴシック" charset="0"/>
              </a:rPr>
              <a:t>9% below poverty level</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2933 students enrolled Fall 2002</a:t>
            </a:r>
          </a:p>
          <a:p>
            <a:pPr eaLnBrk="1" hangingPunct="1">
              <a:spcAft>
                <a:spcPct val="100000"/>
              </a:spcAft>
              <a:buFont typeface="Wingdings" charset="0"/>
              <a:buNone/>
            </a:pPr>
            <a:r>
              <a:rPr lang="en-US">
                <a:latin typeface="Times New Roman" charset="0"/>
                <a:ea typeface="ＭＳ Ｐゴシック" charset="0"/>
                <a:cs typeface="ＭＳ Ｐゴシック" charset="0"/>
              </a:rPr>
              <a:t>TVC had record enrollment for the 2002/2003 academic year, producing more than 34,000 student credit hours and offering more than 1,200 courses. During Fall Semester 2005, TVC had 3,087 students enrolled.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890247">
              <a:defRPr sz="2400">
                <a:solidFill>
                  <a:schemeClr val="tx1"/>
                </a:solidFill>
                <a:latin typeface="Times New Roman" charset="0"/>
                <a:ea typeface="ＭＳ Ｐゴシック" charset="0"/>
                <a:cs typeface="ＭＳ Ｐゴシック" charset="0"/>
              </a:defRPr>
            </a:lvl1pPr>
            <a:lvl2pPr marL="738715" indent="-284121" defTabSz="890247">
              <a:defRPr sz="2400">
                <a:solidFill>
                  <a:schemeClr val="tx1"/>
                </a:solidFill>
                <a:latin typeface="Times New Roman" charset="0"/>
                <a:ea typeface="ＭＳ Ｐゴシック" charset="0"/>
              </a:defRPr>
            </a:lvl2pPr>
            <a:lvl3pPr marL="1136485" indent="-227297" defTabSz="890247">
              <a:defRPr sz="2400">
                <a:solidFill>
                  <a:schemeClr val="tx1"/>
                </a:solidFill>
                <a:latin typeface="Times New Roman" charset="0"/>
                <a:ea typeface="ＭＳ Ｐゴシック" charset="0"/>
              </a:defRPr>
            </a:lvl3pPr>
            <a:lvl4pPr marL="1591079" indent="-227297" defTabSz="890247">
              <a:defRPr sz="2400">
                <a:solidFill>
                  <a:schemeClr val="tx1"/>
                </a:solidFill>
                <a:latin typeface="Times New Roman" charset="0"/>
                <a:ea typeface="ＭＳ Ｐゴシック" charset="0"/>
              </a:defRPr>
            </a:lvl4pPr>
            <a:lvl5pPr marL="2045673" indent="-227297" defTabSz="890247">
              <a:defRPr sz="2400">
                <a:solidFill>
                  <a:schemeClr val="tx1"/>
                </a:solidFill>
                <a:latin typeface="Times New Roman" charset="0"/>
                <a:ea typeface="ＭＳ Ｐゴシック" charset="0"/>
              </a:defRPr>
            </a:lvl5pPr>
            <a:lvl6pPr marL="2500267" indent="-227297" algn="ctr" defTabSz="890247" eaLnBrk="0" fontAlgn="base" hangingPunct="0">
              <a:spcBef>
                <a:spcPct val="0"/>
              </a:spcBef>
              <a:spcAft>
                <a:spcPct val="0"/>
              </a:spcAft>
              <a:defRPr sz="2400">
                <a:solidFill>
                  <a:schemeClr val="tx1"/>
                </a:solidFill>
                <a:latin typeface="Times New Roman" charset="0"/>
                <a:ea typeface="ＭＳ Ｐゴシック" charset="0"/>
              </a:defRPr>
            </a:lvl6pPr>
            <a:lvl7pPr marL="2954861" indent="-227297" algn="ctr" defTabSz="890247" eaLnBrk="0" fontAlgn="base" hangingPunct="0">
              <a:spcBef>
                <a:spcPct val="0"/>
              </a:spcBef>
              <a:spcAft>
                <a:spcPct val="0"/>
              </a:spcAft>
              <a:defRPr sz="2400">
                <a:solidFill>
                  <a:schemeClr val="tx1"/>
                </a:solidFill>
                <a:latin typeface="Times New Roman" charset="0"/>
                <a:ea typeface="ＭＳ Ｐゴシック" charset="0"/>
              </a:defRPr>
            </a:lvl7pPr>
            <a:lvl8pPr marL="3409455" indent="-227297" algn="ctr" defTabSz="890247" eaLnBrk="0" fontAlgn="base" hangingPunct="0">
              <a:spcBef>
                <a:spcPct val="0"/>
              </a:spcBef>
              <a:spcAft>
                <a:spcPct val="0"/>
              </a:spcAft>
              <a:defRPr sz="2400">
                <a:solidFill>
                  <a:schemeClr val="tx1"/>
                </a:solidFill>
                <a:latin typeface="Times New Roman" charset="0"/>
                <a:ea typeface="ＭＳ Ｐゴシック" charset="0"/>
              </a:defRPr>
            </a:lvl8pPr>
            <a:lvl9pPr marL="3864049" indent="-227297" algn="ctr" defTabSz="890247" eaLnBrk="0" fontAlgn="base" hangingPunct="0">
              <a:spcBef>
                <a:spcPct val="0"/>
              </a:spcBef>
              <a:spcAft>
                <a:spcPct val="0"/>
              </a:spcAft>
              <a:defRPr sz="2400">
                <a:solidFill>
                  <a:schemeClr val="tx1"/>
                </a:solidFill>
                <a:latin typeface="Times New Roman" charset="0"/>
                <a:ea typeface="ＭＳ Ｐゴシック" charset="0"/>
              </a:defRPr>
            </a:lvl9pPr>
          </a:lstStyle>
          <a:p>
            <a:fld id="{5B71242D-D65A-0841-9DA6-36C2E08A6B7E}" type="slidenum">
              <a:rPr lang="en-US" sz="1300"/>
              <a:pPr/>
              <a:t>14</a:t>
            </a:fld>
            <a:endParaRPr lang="en-US" sz="130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 uri="{FAA26D3D-D897-4be2-8F04-BA451C77F1D7}">
              <ma14:placeholderFlag xmlns="" xmlns:ma14="http://schemas.microsoft.com/office/mac/drawingml/2011/main" xmlns:mv="urn:schemas-microsoft-com:mac:vml" xmlns:mc="http://schemas.openxmlformats.org/markup-compatibility/2006"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CAA2690-F9EA-49B7-802D-704660484BEC}" type="slidenum">
              <a:rPr lang="en-US"/>
              <a:pPr/>
              <a:t>16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smtClean="0">
                <a:latin typeface="Times New Roman" pitchFamily="-108" charset="0"/>
                <a:ea typeface="ＭＳ Ｐゴシック" pitchFamily="-108" charset="-128"/>
              </a:rPr>
              <a:t>Wade Hampton and Bethel Census Areas</a:t>
            </a:r>
          </a:p>
          <a:p>
            <a:pPr eaLnBrk="1" hangingPunct="1"/>
            <a:r>
              <a:rPr lang="en-US" smtClean="0">
                <a:latin typeface="Times New Roman" pitchFamily="-108" charset="0"/>
                <a:ea typeface="ＭＳ Ｐゴシック" pitchFamily="-108" charset="-128"/>
              </a:rPr>
              <a:t>Bethel:  </a:t>
            </a:r>
          </a:p>
          <a:p>
            <a:pPr eaLnBrk="1" hangingPunct="1"/>
            <a:r>
              <a:rPr lang="en-US" smtClean="0">
                <a:latin typeface="Times New Roman" pitchFamily="-108" charset="0"/>
                <a:ea typeface="ＭＳ Ｐゴシック" pitchFamily="-108" charset="-128"/>
              </a:rPr>
              <a:t>6500 jobs – 45% adults not in workforce</a:t>
            </a:r>
          </a:p>
          <a:p>
            <a:pPr eaLnBrk="1" hangingPunct="1"/>
            <a:r>
              <a:rPr lang="en-US" smtClean="0">
                <a:latin typeface="Times New Roman" pitchFamily="-108" charset="0"/>
                <a:ea typeface="ＭＳ Ｐゴシック" pitchFamily="-108" charset="-128"/>
              </a:rPr>
              <a:t>16,000 population; 87%Native</a:t>
            </a:r>
          </a:p>
          <a:p>
            <a:pPr eaLnBrk="1" hangingPunct="1"/>
            <a:r>
              <a:rPr lang="en-US" smtClean="0">
                <a:latin typeface="Times New Roman" pitchFamily="-108" charset="0"/>
                <a:ea typeface="ＭＳ Ｐゴシック" pitchFamily="-108" charset="-128"/>
              </a:rPr>
              <a:t>33% below poverty level</a:t>
            </a:r>
          </a:p>
          <a:p>
            <a:pPr eaLnBrk="1" hangingPunct="1"/>
            <a:endParaRPr lang="en-US" smtClean="0">
              <a:latin typeface="Times New Roman" pitchFamily="-108" charset="0"/>
              <a:ea typeface="ＭＳ Ｐゴシック" pitchFamily="-108" charset="-128"/>
            </a:endParaRPr>
          </a:p>
          <a:p>
            <a:pPr eaLnBrk="1" hangingPunct="1"/>
            <a:r>
              <a:rPr lang="en-US" smtClean="0">
                <a:latin typeface="Times New Roman" pitchFamily="-108" charset="0"/>
                <a:ea typeface="ＭＳ Ｐゴシック" pitchFamily="-108" charset="-128"/>
              </a:rPr>
              <a:t>Wade Hampton</a:t>
            </a:r>
          </a:p>
          <a:p>
            <a:pPr eaLnBrk="1" hangingPunct="1"/>
            <a:r>
              <a:rPr lang="en-US" smtClean="0">
                <a:latin typeface="Times New Roman" pitchFamily="-108" charset="0"/>
                <a:ea typeface="ＭＳ Ｐゴシック" pitchFamily="-108" charset="-128"/>
              </a:rPr>
              <a:t>2500 jobs – 44% adults not in workforce</a:t>
            </a:r>
          </a:p>
          <a:p>
            <a:pPr eaLnBrk="1" hangingPunct="1"/>
            <a:r>
              <a:rPr lang="en-US" smtClean="0">
                <a:latin typeface="Times New Roman" pitchFamily="-108" charset="0"/>
                <a:ea typeface="ＭＳ Ｐゴシック" pitchFamily="-108" charset="-128"/>
              </a:rPr>
              <a:t>7,000 population; 94%Native</a:t>
            </a:r>
          </a:p>
          <a:p>
            <a:pPr eaLnBrk="1" hangingPunct="1"/>
            <a:r>
              <a:rPr lang="en-US" smtClean="0">
                <a:latin typeface="Times New Roman" pitchFamily="-108" charset="0"/>
                <a:ea typeface="ＭＳ Ｐゴシック" pitchFamily="-108" charset="-128"/>
              </a:rPr>
              <a:t>40% below poverty level</a:t>
            </a:r>
          </a:p>
          <a:p>
            <a:pPr eaLnBrk="1" hangingPunct="1"/>
            <a:endParaRPr lang="en-US" smtClean="0">
              <a:latin typeface="Times New Roman" pitchFamily="-108" charset="0"/>
              <a:ea typeface="ＭＳ Ｐゴシック" pitchFamily="-108" charset="-128"/>
            </a:endParaRPr>
          </a:p>
          <a:p>
            <a:pPr eaLnBrk="1" hangingPunct="1"/>
            <a:endParaRPr lang="en-US" smtClean="0">
              <a:latin typeface="Times New Roman" pitchFamily="-108" charset="0"/>
              <a:ea typeface="ＭＳ Ｐゴシック" pitchFamily="-108" charset="-128"/>
            </a:endParaRP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308 students Fall 2002</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During Fall Semester 2005 KuC had a headcount of 368 students</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1661 credit hous</a:t>
            </a:r>
          </a:p>
          <a:p>
            <a:pPr fontAlgn="b">
              <a:spcBef>
                <a:spcPct val="20000"/>
              </a:spcBef>
              <a:buClr>
                <a:schemeClr val="accent2"/>
              </a:buClr>
              <a:buFont typeface="Wingdings" pitchFamily="-108" charset="2"/>
              <a:buNone/>
            </a:pPr>
            <a:endParaRPr lang="en-US" smtClean="0">
              <a:latin typeface="Garamond" pitchFamily="-108" charset="0"/>
              <a:ea typeface="ＭＳ Ｐゴシック" pitchFamily="-108" charset="-128"/>
            </a:endParaRPr>
          </a:p>
          <a:p>
            <a:pPr eaLnBrk="1" hangingPunct="1"/>
            <a:endParaRPr lang="en-US" smtClean="0">
              <a:latin typeface="Times New Roman" pitchFamily="-108" charset="0"/>
              <a:ea typeface="ＭＳ Ｐゴシック" pitchFamily="-108" charset="-128"/>
            </a:endParaRPr>
          </a:p>
          <a:p>
            <a:pPr eaLnBrk="1" hangingPunct="1"/>
            <a:endParaRPr lang="en-US" smtClean="0">
              <a:latin typeface="Times New Roman" pitchFamily="-108" charset="0"/>
              <a:ea typeface="ＭＳ Ｐゴシック" pitchFamily="-108"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D902841-FE93-4BB3-A39E-51BD8E0D2BD8}" type="slidenum">
              <a:rPr lang="en-US"/>
              <a:pPr/>
              <a:t>17</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smtClean="0">
                <a:latin typeface="Times New Roman" pitchFamily="-108" charset="0"/>
                <a:ea typeface="ＭＳ Ｐゴシック" pitchFamily="-108" charset="-128"/>
              </a:rPr>
              <a:t>Only residential campus in CRCD. Sackett hall on right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5F34E0A-2210-413A-9F8C-F3B2B59ACCE2}" type="slidenum">
              <a:rPr lang="en-US"/>
              <a:pPr/>
              <a:t>26</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latin typeface="Times New Roman" pitchFamily="-108" charset="0"/>
              <a:ea typeface="ＭＳ Ｐゴシック" pitchFamily="-10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B1292AE2-41B3-4737-A1B7-797B3FC6FCC5}" type="slidenum">
              <a:rPr lang="en-US"/>
              <a:pPr/>
              <a:t>2</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latin typeface="Times New Roman" pitchFamily="-108" charset="0"/>
              <a:ea typeface="ＭＳ Ｐゴシック" pitchFamily="-10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CC24C48C-B476-469E-BDEE-E4BF39B02DAA}" type="slidenum">
              <a:rPr lang="en-US"/>
              <a:pPr/>
              <a:t>3</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xfrm>
            <a:off x="925513" y="4286250"/>
            <a:ext cx="5083175" cy="4149725"/>
          </a:xfrm>
          <a:noFill/>
          <a:ln/>
        </p:spPr>
        <p:txBody>
          <a:bodyPr/>
          <a:lstStyle/>
          <a:p>
            <a:pPr fontAlgn="b">
              <a:spcBef>
                <a:spcPct val="20000"/>
              </a:spcBef>
              <a:buClr>
                <a:schemeClr val="accent2"/>
              </a:buClr>
              <a:buFont typeface="Wingdings" pitchFamily="-108" charset="2"/>
              <a:buNone/>
            </a:pPr>
            <a:endParaRPr lang="en-US" sz="1400" smtClean="0">
              <a:latin typeface="Garamond" pitchFamily="-108" charset="0"/>
              <a:ea typeface="ＭＳ Ｐゴシック" pitchFamily="-10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D070FF85-73A5-44EF-8C08-A21F78A50A3C}" type="slidenum">
              <a:rPr lang="en-US"/>
              <a:pPr/>
              <a:t>4</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latin typeface="Times New Roman" pitchFamily="-108" charset="0"/>
              <a:ea typeface="ＭＳ Ｐゴシック" pitchFamily="-10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1097454E-45FB-4FB9-B7C5-D598548B86B3}" type="slidenum">
              <a:rPr lang="en-US"/>
              <a:pPr/>
              <a:t>5</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Serves 32 villages Two Learning Centers – King Salmon and Togiak</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594 students enrolled Fall 2002 </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During Fall Semester 2004, BBC had 444 students and 418 in 2005/</a:t>
            </a:r>
          </a:p>
          <a:p>
            <a:pPr fontAlgn="b">
              <a:spcBef>
                <a:spcPct val="20000"/>
              </a:spcBef>
              <a:buClr>
                <a:schemeClr val="accent2"/>
              </a:buClr>
              <a:buFont typeface="Wingdings" pitchFamily="-108" charset="2"/>
              <a:buNone/>
            </a:pPr>
            <a:r>
              <a:rPr lang="en-US" u="sng" smtClean="0">
                <a:latin typeface="Garamond" pitchFamily="-108" charset="0"/>
                <a:ea typeface="ＭＳ Ｐゴシック" pitchFamily="-108" charset="-128"/>
              </a:rPr>
              <a:t>Census Areas</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Bristol Bay Borough</a:t>
            </a:r>
          </a:p>
          <a:p>
            <a:pPr eaLnBrk="1" hangingPunct="1"/>
            <a:r>
              <a:rPr lang="en-US" smtClean="0">
                <a:latin typeface="Times New Roman" pitchFamily="-108" charset="0"/>
                <a:ea typeface="ＭＳ Ｐゴシック" pitchFamily="-108" charset="-128"/>
              </a:rPr>
              <a:t>1100 jobs – 26% adults not in workforce</a:t>
            </a:r>
          </a:p>
          <a:p>
            <a:pPr eaLnBrk="1" hangingPunct="1"/>
            <a:r>
              <a:rPr lang="en-US" smtClean="0">
                <a:latin typeface="Times New Roman" pitchFamily="-108" charset="0"/>
                <a:ea typeface="ＭＳ Ｐゴシック" pitchFamily="-108" charset="-128"/>
              </a:rPr>
              <a:t>1200 population; 43%Native</a:t>
            </a:r>
          </a:p>
          <a:p>
            <a:pPr eaLnBrk="1" hangingPunct="1"/>
            <a:r>
              <a:rPr lang="en-US" smtClean="0">
                <a:latin typeface="Times New Roman" pitchFamily="-108" charset="0"/>
                <a:ea typeface="ＭＳ Ｐゴシック" pitchFamily="-108" charset="-128"/>
              </a:rPr>
              <a:t>8% below poverty level</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Lake &amp; Penn</a:t>
            </a:r>
          </a:p>
          <a:p>
            <a:pPr eaLnBrk="1" hangingPunct="1"/>
            <a:r>
              <a:rPr lang="en-US" smtClean="0">
                <a:latin typeface="Times New Roman" pitchFamily="-108" charset="0"/>
                <a:ea typeface="ＭＳ Ｐゴシック" pitchFamily="-108" charset="-128"/>
              </a:rPr>
              <a:t>950 jobs – 50% adults not in workforce</a:t>
            </a:r>
          </a:p>
          <a:p>
            <a:pPr eaLnBrk="1" hangingPunct="1"/>
            <a:r>
              <a:rPr lang="en-US" smtClean="0">
                <a:latin typeface="Times New Roman" pitchFamily="-108" charset="0"/>
                <a:ea typeface="ＭＳ Ｐゴシック" pitchFamily="-108" charset="-128"/>
              </a:rPr>
              <a:t>1800 population; 80%Native</a:t>
            </a:r>
          </a:p>
          <a:p>
            <a:pPr eaLnBrk="1" hangingPunct="1"/>
            <a:r>
              <a:rPr lang="en-US" smtClean="0">
                <a:latin typeface="Times New Roman" pitchFamily="-108" charset="0"/>
                <a:ea typeface="ＭＳ Ｐゴシック" pitchFamily="-108" charset="-128"/>
              </a:rPr>
              <a:t>33% below poverty level</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Dillingham</a:t>
            </a:r>
          </a:p>
          <a:p>
            <a:pPr eaLnBrk="1" hangingPunct="1"/>
            <a:r>
              <a:rPr lang="en-US" smtClean="0">
                <a:latin typeface="Times New Roman" pitchFamily="-108" charset="0"/>
                <a:ea typeface="ＭＳ Ｐゴシック" pitchFamily="-108" charset="-128"/>
              </a:rPr>
              <a:t>6500 jobs – 45% adults not in workforce</a:t>
            </a:r>
          </a:p>
          <a:p>
            <a:pPr eaLnBrk="1" hangingPunct="1"/>
            <a:r>
              <a:rPr lang="en-US" smtClean="0">
                <a:latin typeface="Times New Roman" pitchFamily="-108" charset="0"/>
                <a:ea typeface="ＭＳ Ｐゴシック" pitchFamily="-108" charset="-128"/>
              </a:rPr>
              <a:t>16,000 population; 87%Native</a:t>
            </a:r>
          </a:p>
          <a:p>
            <a:pPr eaLnBrk="1" hangingPunct="1"/>
            <a:r>
              <a:rPr lang="en-US" smtClean="0">
                <a:latin typeface="Times New Roman" pitchFamily="-108" charset="0"/>
                <a:ea typeface="ＭＳ Ｐゴシック" pitchFamily="-108" charset="-128"/>
              </a:rPr>
              <a:t>27% below poverty level</a:t>
            </a:r>
          </a:p>
          <a:p>
            <a:pPr fontAlgn="b">
              <a:spcBef>
                <a:spcPct val="20000"/>
              </a:spcBef>
              <a:buClr>
                <a:schemeClr val="accent2"/>
              </a:buClr>
              <a:buFont typeface="Wingdings" pitchFamily="-108" charset="2"/>
              <a:buNone/>
            </a:pPr>
            <a:endParaRPr lang="en-US" sz="1400" smtClean="0">
              <a:latin typeface="Garamond" pitchFamily="-108" charset="0"/>
              <a:ea typeface="ＭＳ Ｐゴシック" pitchFamily="-108" charset="-128"/>
            </a:endParaRPr>
          </a:p>
          <a:p>
            <a:pPr eaLnBrk="1" hangingPunct="1"/>
            <a:endParaRPr lang="en-US" sz="1400" smtClean="0">
              <a:latin typeface="Times New Roman" pitchFamily="-108" charset="0"/>
              <a:ea typeface="ＭＳ Ｐゴシック" pitchFamily="-10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70080AA-63CE-4909-910C-66FAB7722E50}" type="slidenum">
              <a:rPr lang="en-US"/>
              <a:pPr/>
              <a:t>6</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fontAlgn="b">
              <a:spcBef>
                <a:spcPct val="20000"/>
              </a:spcBef>
              <a:buClr>
                <a:schemeClr val="accent2"/>
              </a:buClr>
              <a:buFont typeface="Wingdings" pitchFamily="-108" charset="2"/>
              <a:buNone/>
            </a:pPr>
            <a:endParaRPr lang="en-US" sz="1400" smtClean="0">
              <a:latin typeface="Garamond" pitchFamily="-108" charset="0"/>
              <a:ea typeface="ＭＳ Ｐゴシック" pitchFamily="-108" charset="-128"/>
            </a:endParaRPr>
          </a:p>
          <a:p>
            <a:pPr eaLnBrk="1" hangingPunct="1"/>
            <a:endParaRPr lang="en-US" sz="1400" smtClean="0">
              <a:latin typeface="Times New Roman" pitchFamily="-108" charset="0"/>
              <a:ea typeface="ＭＳ Ｐゴシック" pitchFamily="-108" charset="-128"/>
            </a:endParaRPr>
          </a:p>
        </p:txBody>
      </p:sp>
      <p:sp>
        <p:nvSpPr>
          <p:cNvPr id="27653" name="Text Box 4"/>
          <p:cNvSpPr txBox="1">
            <a:spLocks noChangeArrowheads="1"/>
          </p:cNvSpPr>
          <p:nvPr/>
        </p:nvSpPr>
        <p:spPr bwMode="auto">
          <a:xfrm>
            <a:off x="1001713" y="5365750"/>
            <a:ext cx="4665662" cy="954088"/>
          </a:xfrm>
          <a:prstGeom prst="rect">
            <a:avLst/>
          </a:prstGeom>
          <a:noFill/>
          <a:ln w="9525">
            <a:noFill/>
            <a:miter lim="800000"/>
            <a:headEnd/>
            <a:tailEnd/>
          </a:ln>
        </p:spPr>
        <p:txBody>
          <a:bodyPr wrap="none" lIns="90572" tIns="45286" rIns="90572" bIns="45286">
            <a:spAutoFit/>
          </a:bodyPr>
          <a:lstStyle/>
          <a:p>
            <a:pPr algn="l"/>
            <a:r>
              <a:rPr lang="en-US" sz="1400"/>
              <a:t>Rural Wood Center – name after Director Peggy Wood</a:t>
            </a:r>
          </a:p>
          <a:p>
            <a:pPr algn="l"/>
            <a:r>
              <a:rPr lang="en-US" sz="1400"/>
              <a:t>The building was made possible by a state GO bond, US EDA</a:t>
            </a:r>
          </a:p>
          <a:p>
            <a:pPr algn="l"/>
            <a:r>
              <a:rPr lang="en-US" sz="1400"/>
              <a:t>And Title III.</a:t>
            </a:r>
          </a:p>
          <a:p>
            <a:pPr algn="l"/>
            <a:endParaRPr lang="en-US"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1DEF60DF-BD63-4EA5-A6B3-53E1FBDE2F88}" type="slidenum">
              <a:rPr lang="en-US"/>
              <a:pPr/>
              <a:t>7</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Serves 10 villages</a:t>
            </a:r>
          </a:p>
          <a:p>
            <a:pPr eaLnBrk="1" hangingPunct="1">
              <a:spcAft>
                <a:spcPct val="100000"/>
              </a:spcAft>
              <a:buFont typeface="Wingdings" pitchFamily="-108" charset="2"/>
              <a:buNone/>
            </a:pPr>
            <a:r>
              <a:rPr lang="en-US" smtClean="0">
                <a:latin typeface="Times New Roman" pitchFamily="-108" charset="0"/>
                <a:ea typeface="ＭＳ Ｐゴシック" pitchFamily="-108" charset="-128"/>
              </a:rPr>
              <a:t>Northwest Arctic Census area:</a:t>
            </a:r>
          </a:p>
          <a:p>
            <a:pPr eaLnBrk="1" hangingPunct="1">
              <a:spcAft>
                <a:spcPct val="100000"/>
              </a:spcAft>
              <a:buFont typeface="Wingdings" pitchFamily="-108" charset="2"/>
              <a:buNone/>
            </a:pPr>
            <a:r>
              <a:rPr lang="en-US" smtClean="0">
                <a:latin typeface="Times New Roman" pitchFamily="-108" charset="0"/>
                <a:ea typeface="ＭＳ Ｐゴシック" pitchFamily="-108" charset="-128"/>
              </a:rPr>
              <a:t>Population 7000– 86% Native</a:t>
            </a:r>
          </a:p>
          <a:p>
            <a:pPr eaLnBrk="1" hangingPunct="1">
              <a:spcAft>
                <a:spcPct val="100000"/>
              </a:spcAft>
              <a:buFont typeface="Wingdings" pitchFamily="-108" charset="2"/>
              <a:buNone/>
            </a:pPr>
            <a:r>
              <a:rPr lang="en-US" smtClean="0">
                <a:latin typeface="Times New Roman" pitchFamily="-108" charset="0"/>
                <a:ea typeface="ＭＳ Ｐゴシック" pitchFamily="-108" charset="-128"/>
              </a:rPr>
              <a:t>21% below poverty level</a:t>
            </a:r>
          </a:p>
          <a:p>
            <a:pPr fontAlgn="b">
              <a:spcBef>
                <a:spcPct val="20000"/>
              </a:spcBef>
              <a:buClr>
                <a:schemeClr val="accent2"/>
              </a:buClr>
              <a:buFont typeface="Wingdings" pitchFamily="-108" charset="2"/>
              <a:buNone/>
            </a:pPr>
            <a:r>
              <a:rPr lang="en-US" smtClean="0">
                <a:latin typeface="Times New Roman" pitchFamily="-108" charset="0"/>
                <a:ea typeface="ＭＳ Ｐゴシック" pitchFamily="-108" charset="-128"/>
              </a:rPr>
              <a:t>Kotzebue is the service and transportation center for all villages in the northwest region. It has a healthy cash economy, a growing private sector, and a stable public sector. Due to its location at the confluence of three river drainages, Kotzebue is the transfer point between ocean and inland shipping. </a:t>
            </a:r>
          </a:p>
          <a:p>
            <a:pPr fontAlgn="b">
              <a:spcBef>
                <a:spcPct val="20000"/>
              </a:spcBef>
              <a:buClr>
                <a:schemeClr val="accent2"/>
              </a:buClr>
              <a:buFont typeface="Wingdings" pitchFamily="-108" charset="2"/>
              <a:buNone/>
            </a:pPr>
            <a:r>
              <a:rPr lang="en-US" smtClean="0">
                <a:latin typeface="Times New Roman" pitchFamily="-108" charset="0"/>
                <a:ea typeface="ＭＳ Ｐゴシック" pitchFamily="-108" charset="-128"/>
              </a:rPr>
              <a:t>The majority of income is directly or indirectly related to government employment, such as the School District, Maniilaq Association, the City and Borough. The Cominco Alaska Red Dog Mine is a significant regional employer. Commercial fishing for chum salmon provides some seasonal employment. 128 residents hold commercial fishing permits. Most residents rely on subsistence to supplement income. </a:t>
            </a:r>
          </a:p>
          <a:p>
            <a:pPr fontAlgn="b">
              <a:spcBef>
                <a:spcPct val="20000"/>
              </a:spcBef>
              <a:buClr>
                <a:schemeClr val="accent2"/>
              </a:buClr>
              <a:buFont typeface="Wingdings" pitchFamily="-108" charset="2"/>
              <a:buNone/>
            </a:pPr>
            <a:endParaRPr lang="en-US" smtClean="0">
              <a:latin typeface="Garamond" pitchFamily="-108" charset="0"/>
              <a:ea typeface="ＭＳ Ｐゴシック" pitchFamily="-108" charset="-128"/>
            </a:endParaRP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During Fall Semester 2005, CC had 179 students enrolled and 764 credit hours.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13E6B38-9678-4695-85BF-744766248DEE}" type="slidenum">
              <a:rPr lang="en-US"/>
              <a:pPr/>
              <a:t>8</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smtClean="0">
                <a:latin typeface="Times New Roman" pitchFamily="-108" charset="0"/>
                <a:ea typeface="ＭＳ Ｐゴシック" pitchFamily="-108" charset="-128"/>
              </a:rPr>
              <a:t>Manilaaq is the largest employer in the region and an important partner to the campus.</a:t>
            </a:r>
          </a:p>
          <a:p>
            <a:pPr eaLnBrk="1" hangingPunct="1"/>
            <a:r>
              <a:rPr lang="en-US" smtClean="0">
                <a:latin typeface="Times New Roman" pitchFamily="-108" charset="0"/>
                <a:ea typeface="ＭＳ Ｐゴシック" pitchFamily="-108" charset="-128"/>
              </a:rPr>
              <a:t>The northwest region is also served by the Alaska Technical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CC8A1207-F952-4CA2-9079-26138AD9B6FF}" type="slidenum">
              <a:rPr lang="en-US"/>
              <a:pPr/>
              <a:t>9</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a:spcBef>
                <a:spcPct val="0"/>
              </a:spcBef>
            </a:pPr>
            <a:r>
              <a:rPr lang="en-US" b="1" smtClean="0">
                <a:latin typeface="Garamond" pitchFamily="-108" charset="0"/>
                <a:ea typeface="ＭＳ Ｐゴシック" pitchFamily="-108" charset="-128"/>
              </a:rPr>
              <a:t>Interior-Aleutians Campus</a:t>
            </a:r>
            <a:r>
              <a:rPr lang="en-US" smtClean="0">
                <a:latin typeface="Garamond" pitchFamily="-108" charset="0"/>
                <a:ea typeface="ＭＳ Ｐゴシック" pitchFamily="-108" charset="-128"/>
              </a:rPr>
              <a:t> decentrialized Admin offices in FBX </a:t>
            </a:r>
          </a:p>
          <a:p>
            <a:pPr>
              <a:spcBef>
                <a:spcPct val="0"/>
              </a:spcBef>
            </a:pPr>
            <a:r>
              <a:rPr lang="en-US" smtClean="0">
                <a:latin typeface="Garamond" pitchFamily="-108" charset="0"/>
                <a:ea typeface="ＭＳ Ｐゴシック" pitchFamily="-108" charset="-128"/>
              </a:rPr>
              <a:t>I-AC had 698 students enrolled for a 20% increase in student headcount - a 54% increase in credit hours over Fall 2002.</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Serves 57 villages including the Aleutian Islands and communities on two Bering Sea Islands  </a:t>
            </a:r>
            <a:r>
              <a:rPr lang="en-US" i="1" smtClean="0">
                <a:latin typeface="Garamond" pitchFamily="-108" charset="0"/>
                <a:ea typeface="ＭＳ Ｐゴシック" pitchFamily="-108" charset="-128"/>
              </a:rPr>
              <a:t>from 6 Community Learning Centers in: Tok Galena Neneana McGrath Ft. Yukon  Aleutian/Pribilofs </a:t>
            </a:r>
          </a:p>
          <a:p>
            <a:pPr fontAlgn="b">
              <a:spcBef>
                <a:spcPct val="20000"/>
              </a:spcBef>
              <a:buClr>
                <a:schemeClr val="accent2"/>
              </a:buClr>
              <a:buFont typeface="Wingdings" pitchFamily="-108" charset="2"/>
              <a:buNone/>
            </a:pPr>
            <a:r>
              <a:rPr lang="en-US" u="sng" smtClean="0">
                <a:latin typeface="Garamond" pitchFamily="-108" charset="0"/>
                <a:ea typeface="ＭＳ Ｐゴシック" pitchFamily="-108" charset="-128"/>
              </a:rPr>
              <a:t>Census Areas</a:t>
            </a:r>
          </a:p>
          <a:p>
            <a:pPr fontAlgn="b">
              <a:spcBef>
                <a:spcPct val="20000"/>
              </a:spcBef>
              <a:buClr>
                <a:schemeClr val="accent2"/>
              </a:buClr>
              <a:buFont typeface="Wingdings" pitchFamily="-108" charset="2"/>
              <a:buNone/>
            </a:pPr>
            <a:r>
              <a:rPr lang="en-US" u="sng" smtClean="0">
                <a:latin typeface="Garamond" pitchFamily="-108" charset="0"/>
                <a:ea typeface="ＭＳ Ｐゴシック" pitchFamily="-108" charset="-128"/>
              </a:rPr>
              <a:t>Yukon Koyukuk</a:t>
            </a:r>
          </a:p>
          <a:p>
            <a:pPr eaLnBrk="1" hangingPunct="1"/>
            <a:r>
              <a:rPr lang="en-US" smtClean="0">
                <a:latin typeface="Times New Roman" pitchFamily="-108" charset="0"/>
                <a:ea typeface="ＭＳ Ｐゴシック" pitchFamily="-108" charset="-128"/>
              </a:rPr>
              <a:t>2000 jobs – 40% adults not in workforce</a:t>
            </a:r>
          </a:p>
          <a:p>
            <a:pPr eaLnBrk="1" hangingPunct="1"/>
            <a:r>
              <a:rPr lang="en-US" smtClean="0">
                <a:latin typeface="Times New Roman" pitchFamily="-108" charset="0"/>
                <a:ea typeface="ＭＳ Ｐゴシック" pitchFamily="-108" charset="-128"/>
              </a:rPr>
              <a:t>6300population; 63%Native</a:t>
            </a:r>
          </a:p>
          <a:p>
            <a:pPr eaLnBrk="1" hangingPunct="1"/>
            <a:r>
              <a:rPr lang="en-US" smtClean="0">
                <a:latin typeface="Times New Roman" pitchFamily="-108" charset="0"/>
                <a:ea typeface="ＭＳ Ｐゴシック" pitchFamily="-108" charset="-128"/>
              </a:rPr>
              <a:t>24% below poverty level</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Aleutians East</a:t>
            </a:r>
          </a:p>
          <a:p>
            <a:pPr eaLnBrk="1" hangingPunct="1"/>
            <a:r>
              <a:rPr lang="en-US" smtClean="0">
                <a:latin typeface="Times New Roman" pitchFamily="-108" charset="0"/>
                <a:ea typeface="ＭＳ Ｐゴシック" pitchFamily="-108" charset="-128"/>
              </a:rPr>
              <a:t>2000 jobs – 10% adults not in workforce</a:t>
            </a:r>
          </a:p>
          <a:p>
            <a:pPr eaLnBrk="1" hangingPunct="1"/>
            <a:r>
              <a:rPr lang="en-US" smtClean="0">
                <a:latin typeface="Times New Roman" pitchFamily="-108" charset="0"/>
                <a:ea typeface="ＭＳ Ｐゴシック" pitchFamily="-108" charset="-128"/>
              </a:rPr>
              <a:t>5200 population; 30%Native</a:t>
            </a:r>
          </a:p>
          <a:p>
            <a:pPr eaLnBrk="1" hangingPunct="1"/>
            <a:r>
              <a:rPr lang="en-US" smtClean="0">
                <a:latin typeface="Times New Roman" pitchFamily="-108" charset="0"/>
                <a:ea typeface="ＭＳ Ｐゴシック" pitchFamily="-108" charset="-128"/>
              </a:rPr>
              <a:t>6% below poverty level</a:t>
            </a:r>
          </a:p>
          <a:p>
            <a:pPr fontAlgn="b">
              <a:spcBef>
                <a:spcPct val="20000"/>
              </a:spcBef>
              <a:buClr>
                <a:schemeClr val="accent2"/>
              </a:buClr>
              <a:buFont typeface="Wingdings" pitchFamily="-108" charset="2"/>
              <a:buNone/>
            </a:pPr>
            <a:r>
              <a:rPr lang="en-US" smtClean="0">
                <a:latin typeface="Garamond" pitchFamily="-108" charset="0"/>
                <a:ea typeface="ＭＳ Ｐゴシック" pitchFamily="-108" charset="-128"/>
              </a:rPr>
              <a:t>Aleutians West</a:t>
            </a:r>
          </a:p>
          <a:p>
            <a:pPr eaLnBrk="1" hangingPunct="1"/>
            <a:r>
              <a:rPr lang="en-US" smtClean="0">
                <a:latin typeface="Times New Roman" pitchFamily="-108" charset="0"/>
                <a:ea typeface="ＭＳ Ｐゴシック" pitchFamily="-108" charset="-128"/>
              </a:rPr>
              <a:t>3800 jobs – 26% adults not in workforce</a:t>
            </a:r>
          </a:p>
          <a:p>
            <a:pPr eaLnBrk="1" hangingPunct="1"/>
            <a:r>
              <a:rPr lang="en-US" smtClean="0">
                <a:latin typeface="Times New Roman" pitchFamily="-108" charset="0"/>
                <a:ea typeface="ＭＳ Ｐゴシック" pitchFamily="-108" charset="-128"/>
              </a:rPr>
              <a:t>1200 population; 43%Native</a:t>
            </a:r>
          </a:p>
          <a:p>
            <a:pPr eaLnBrk="1" hangingPunct="1"/>
            <a:r>
              <a:rPr lang="en-US" smtClean="0">
                <a:latin typeface="Times New Roman" pitchFamily="-108" charset="0"/>
                <a:ea typeface="ＭＳ Ｐゴシック" pitchFamily="-108" charset="-128"/>
              </a:rPr>
              <a:t>8% below poverty level</a:t>
            </a:r>
          </a:p>
          <a:p>
            <a:pPr fontAlgn="b">
              <a:spcBef>
                <a:spcPct val="20000"/>
              </a:spcBef>
              <a:buClr>
                <a:schemeClr val="accent2"/>
              </a:buClr>
              <a:buFont typeface="Wingdings" pitchFamily="-108" charset="2"/>
              <a:buNone/>
            </a:pPr>
            <a:endParaRPr lang="en-US" smtClean="0">
              <a:latin typeface="Garamond" pitchFamily="-108" charset="0"/>
              <a:ea typeface="ＭＳ Ｐゴシック"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shadeToTitle="1">
        <a:gradFill rotWithShape="0">
          <a:gsLst>
            <a:gs pos="0">
              <a:srgbClr val="E0B6E2"/>
            </a:gs>
            <a:gs pos="100000">
              <a:srgbClr val="B9BFFD"/>
            </a:gs>
          </a:gsLst>
          <a:path path="shape">
            <a:fillToRect l="50000" t="50000" r="50000" b="50000"/>
          </a:path>
        </a:gradFill>
        <a:effectLst/>
      </p:bgPr>
    </p:bg>
    <p:spTree>
      <p:nvGrpSpPr>
        <p:cNvPr id="1" name=""/>
        <p:cNvGrpSpPr/>
        <p:nvPr/>
      </p:nvGrpSpPr>
      <p:grpSpPr>
        <a:xfrm>
          <a:off x="0" y="0"/>
          <a:ext cx="0" cy="0"/>
          <a:chOff x="0" y="0"/>
          <a:chExt cx="0" cy="0"/>
        </a:xfrm>
      </p:grpSpPr>
      <p:sp>
        <p:nvSpPr>
          <p:cNvPr id="3" name="Text Box 1054"/>
          <p:cNvSpPr txBox="1">
            <a:spLocks noChangeArrowheads="1"/>
          </p:cNvSpPr>
          <p:nvPr/>
        </p:nvSpPr>
        <p:spPr bwMode="auto">
          <a:xfrm>
            <a:off x="400050" y="1905000"/>
            <a:ext cx="8305800" cy="457200"/>
          </a:xfrm>
          <a:prstGeom prst="rect">
            <a:avLst/>
          </a:prstGeom>
          <a:noFill/>
          <a:ln w="9525">
            <a:noFill/>
            <a:miter lim="800000"/>
            <a:headEnd/>
            <a:tailEnd/>
          </a:ln>
          <a:effectLst/>
        </p:spPr>
        <p:txBody>
          <a:bodyPr>
            <a:spAutoFit/>
          </a:bodyPr>
          <a:lstStyle/>
          <a:p>
            <a:pPr algn="l">
              <a:spcBef>
                <a:spcPct val="50000"/>
              </a:spcBef>
              <a:defRPr/>
            </a:pPr>
            <a:endParaRPr lang="en-US">
              <a:latin typeface="Times New Roman" pitchFamily="18" charset="0"/>
              <a:ea typeface="+mn-ea"/>
            </a:endParaRPr>
          </a:p>
        </p:txBody>
      </p:sp>
      <p:sp>
        <p:nvSpPr>
          <p:cNvPr id="137253" name="Rectangle 1061"/>
          <p:cNvSpPr>
            <a:spLocks noGrp="1" noChangeArrowheads="1"/>
          </p:cNvSpPr>
          <p:nvPr>
            <p:ph type="ctrTitle" sz="quarter"/>
          </p:nvPr>
        </p:nvSpPr>
        <p:spPr>
          <a:xfrm>
            <a:off x="457200" y="3352800"/>
            <a:ext cx="7772400" cy="1470025"/>
          </a:xfrm>
        </p:spPr>
        <p:txBody>
          <a:bodyPr/>
          <a:lstStyle>
            <a:lvl1pPr algn="ctr">
              <a:defRPr sz="4000"/>
            </a:lvl1pPr>
          </a:lstStyle>
          <a:p>
            <a:r>
              <a:rPr lang="en-US"/>
              <a:t>2002-2003</a:t>
            </a:r>
            <a:br>
              <a:rPr lang="en-US"/>
            </a:br>
            <a:r>
              <a:rPr lang="en-US"/>
              <a:t>Executive Summary</a:t>
            </a:r>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98438"/>
            <a:ext cx="2076450" cy="6003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98438"/>
            <a:ext cx="6076950" cy="6003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98438"/>
            <a:ext cx="8305800" cy="60039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EEE58"/>
            </a:gs>
            <a:gs pos="100000">
              <a:srgbClr val="B9BFFD"/>
            </a:gs>
          </a:gsLst>
          <a:path path="shape">
            <a:fillToRect l="50000" t="50000" r="50000" b="50000"/>
          </a:path>
        </a:gradFill>
        <a:effectLst/>
      </p:bgPr>
    </p:bg>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0" y="0"/>
            <a:ext cx="9144000" cy="1371600"/>
          </a:xfrm>
          <a:prstGeom prst="rect">
            <a:avLst/>
          </a:prstGeom>
          <a:solidFill>
            <a:srgbClr val="B9BFFD"/>
          </a:soli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19474" name="Rectangle 18"/>
          <p:cNvSpPr>
            <a:spLocks noChangeArrowheads="1"/>
          </p:cNvSpPr>
          <p:nvPr/>
        </p:nvSpPr>
        <p:spPr bwMode="auto">
          <a:xfrm>
            <a:off x="76200" y="114300"/>
            <a:ext cx="5486400" cy="1181100"/>
          </a:xfrm>
          <a:prstGeom prst="rect">
            <a:avLst/>
          </a:prstGeom>
          <a:gradFill rotWithShape="1">
            <a:gsLst>
              <a:gs pos="0">
                <a:srgbClr val="B9BFFD"/>
              </a:gs>
              <a:gs pos="100000">
                <a:srgbClr val="FFFFFF"/>
              </a:gs>
            </a:gsLst>
            <a:lin ang="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19475" name="Text Box 19"/>
          <p:cNvSpPr txBox="1">
            <a:spLocks noChangeArrowheads="1"/>
          </p:cNvSpPr>
          <p:nvPr/>
        </p:nvSpPr>
        <p:spPr bwMode="auto">
          <a:xfrm>
            <a:off x="1695450" y="3733800"/>
            <a:ext cx="5943600" cy="457200"/>
          </a:xfrm>
          <a:prstGeom prst="rect">
            <a:avLst/>
          </a:prstGeom>
          <a:noFill/>
          <a:ln w="9525">
            <a:noFill/>
            <a:miter lim="800000"/>
            <a:headEnd/>
            <a:tailEnd/>
          </a:ln>
          <a:effectLst/>
        </p:spPr>
        <p:txBody>
          <a:bodyPr>
            <a:spAutoFit/>
          </a:bodyPr>
          <a:lstStyle/>
          <a:p>
            <a:pPr algn="l">
              <a:spcBef>
                <a:spcPct val="50000"/>
              </a:spcBef>
              <a:defRPr/>
            </a:pPr>
            <a:endParaRPr lang="en-US">
              <a:latin typeface="Times New Roman" pitchFamily="18" charset="0"/>
              <a:ea typeface="+mn-ea"/>
            </a:endParaRPr>
          </a:p>
        </p:txBody>
      </p:sp>
      <p:pic>
        <p:nvPicPr>
          <p:cNvPr id="1029" name="Picture 21" descr="colored square"/>
          <p:cNvPicPr>
            <a:picLocks noChangeAspect="1" noChangeArrowheads="1"/>
          </p:cNvPicPr>
          <p:nvPr/>
        </p:nvPicPr>
        <p:blipFill>
          <a:blip r:embed="rId14" cstate="print"/>
          <a:srcRect/>
          <a:stretch>
            <a:fillRect/>
          </a:stretch>
        </p:blipFill>
        <p:spPr bwMode="auto">
          <a:xfrm>
            <a:off x="101600" y="438150"/>
            <a:ext cx="365125" cy="365125"/>
          </a:xfrm>
          <a:prstGeom prst="rect">
            <a:avLst/>
          </a:prstGeom>
          <a:noFill/>
          <a:ln w="9525">
            <a:noFill/>
            <a:miter lim="800000"/>
            <a:headEnd/>
            <a:tailEnd/>
          </a:ln>
        </p:spPr>
      </p:pic>
      <p:pic>
        <p:nvPicPr>
          <p:cNvPr id="1030" name="Picture 23" descr="colored square"/>
          <p:cNvPicPr>
            <a:picLocks noChangeAspect="1" noChangeArrowheads="1"/>
          </p:cNvPicPr>
          <p:nvPr/>
        </p:nvPicPr>
        <p:blipFill>
          <a:blip r:embed="rId14" cstate="print"/>
          <a:srcRect/>
          <a:stretch>
            <a:fillRect/>
          </a:stretch>
        </p:blipFill>
        <p:spPr bwMode="auto">
          <a:xfrm>
            <a:off x="539750" y="425450"/>
            <a:ext cx="365125" cy="365125"/>
          </a:xfrm>
          <a:prstGeom prst="rect">
            <a:avLst/>
          </a:prstGeom>
          <a:noFill/>
          <a:ln w="9525">
            <a:noFill/>
            <a:miter lim="800000"/>
            <a:headEnd/>
            <a:tailEnd/>
          </a:ln>
        </p:spPr>
      </p:pic>
      <p:pic>
        <p:nvPicPr>
          <p:cNvPr id="1031" name="Picture 24" descr="colored square"/>
          <p:cNvPicPr>
            <a:picLocks noChangeAspect="1" noChangeArrowheads="1"/>
          </p:cNvPicPr>
          <p:nvPr/>
        </p:nvPicPr>
        <p:blipFill>
          <a:blip r:embed="rId14" cstate="print"/>
          <a:srcRect/>
          <a:stretch>
            <a:fillRect/>
          </a:stretch>
        </p:blipFill>
        <p:spPr bwMode="auto">
          <a:xfrm>
            <a:off x="990600" y="438150"/>
            <a:ext cx="365125" cy="365125"/>
          </a:xfrm>
          <a:prstGeom prst="rect">
            <a:avLst/>
          </a:prstGeom>
          <a:noFill/>
          <a:ln w="9525">
            <a:noFill/>
            <a:miter lim="800000"/>
            <a:headEnd/>
            <a:tailEnd/>
          </a:ln>
        </p:spPr>
      </p:pic>
      <p:sp>
        <p:nvSpPr>
          <p:cNvPr id="19483" name="Rectangle 27"/>
          <p:cNvSpPr>
            <a:spLocks noChangeArrowheads="1"/>
          </p:cNvSpPr>
          <p:nvPr/>
        </p:nvSpPr>
        <p:spPr bwMode="auto">
          <a:xfrm>
            <a:off x="57150" y="114300"/>
            <a:ext cx="9086850" cy="1181100"/>
          </a:xfrm>
          <a:prstGeom prst="rect">
            <a:avLst/>
          </a:prstGeom>
          <a:gradFill rotWithShape="1">
            <a:gsLst>
              <a:gs pos="0">
                <a:srgbClr val="B9BFFD"/>
              </a:gs>
              <a:gs pos="100000">
                <a:srgbClr val="FFFFFF"/>
              </a:gs>
            </a:gsLst>
            <a:lin ang="0" scaled="1"/>
          </a:gradFill>
          <a:ln w="9525">
            <a:noFill/>
            <a:miter lim="800000"/>
            <a:headEnd/>
            <a:tailEnd/>
          </a:ln>
          <a:effectLst/>
        </p:spPr>
        <p:txBody>
          <a:bodyPr wrap="none" anchor="ctr"/>
          <a:lstStyle/>
          <a:p>
            <a:pPr>
              <a:defRPr/>
            </a:pPr>
            <a:endParaRPr lang="en-US">
              <a:latin typeface="Times New Roman" pitchFamily="18" charset="0"/>
              <a:ea typeface="+mn-ea"/>
            </a:endParaRPr>
          </a:p>
        </p:txBody>
      </p:sp>
      <p:sp>
        <p:nvSpPr>
          <p:cNvPr id="19487" name="Text Box 31"/>
          <p:cNvSpPr txBox="1">
            <a:spLocks noChangeArrowheads="1"/>
          </p:cNvSpPr>
          <p:nvPr/>
        </p:nvSpPr>
        <p:spPr bwMode="auto">
          <a:xfrm>
            <a:off x="400050" y="1905000"/>
            <a:ext cx="8305800" cy="457200"/>
          </a:xfrm>
          <a:prstGeom prst="rect">
            <a:avLst/>
          </a:prstGeom>
          <a:noFill/>
          <a:ln w="9525">
            <a:noFill/>
            <a:miter lim="800000"/>
            <a:headEnd/>
            <a:tailEnd/>
          </a:ln>
          <a:effectLst/>
        </p:spPr>
        <p:txBody>
          <a:bodyPr>
            <a:spAutoFit/>
          </a:bodyPr>
          <a:lstStyle/>
          <a:p>
            <a:pPr algn="l">
              <a:spcBef>
                <a:spcPct val="50000"/>
              </a:spcBef>
              <a:defRPr/>
            </a:pPr>
            <a:endParaRPr lang="en-US">
              <a:latin typeface="Times New Roman" pitchFamily="18" charset="0"/>
              <a:ea typeface="+mn-ea"/>
            </a:endParaRPr>
          </a:p>
        </p:txBody>
      </p:sp>
      <p:sp>
        <p:nvSpPr>
          <p:cNvPr id="1034" name="Rectangle 41"/>
          <p:cNvSpPr>
            <a:spLocks noGrp="1" noChangeArrowheads="1"/>
          </p:cNvSpPr>
          <p:nvPr>
            <p:ph type="title"/>
          </p:nvPr>
        </p:nvSpPr>
        <p:spPr bwMode="auto">
          <a:xfrm>
            <a:off x="1600200" y="198438"/>
            <a:ext cx="7162800" cy="868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35" name="Rectangle 42"/>
          <p:cNvSpPr>
            <a:spLocks noGrp="1" noChangeArrowheads="1"/>
          </p:cNvSpPr>
          <p:nvPr>
            <p:ph type="body" idx="1"/>
          </p:nvPr>
        </p:nvSpPr>
        <p:spPr bwMode="auto">
          <a:xfrm>
            <a:off x="457200" y="16764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4"/>
            <a:r>
              <a:rPr lang="en-US" smtClean="0"/>
              <a:t>Fifth level</a:t>
            </a:r>
          </a:p>
          <a:p>
            <a:pPr lvl="3"/>
            <a:r>
              <a:rPr lang="en-US" smtClean="0"/>
              <a:t>Fourth level</a:t>
            </a:r>
          </a:p>
        </p:txBody>
      </p:sp>
      <p:sp>
        <p:nvSpPr>
          <p:cNvPr id="19510" name="Text Box 54"/>
          <p:cNvSpPr txBox="1">
            <a:spLocks noChangeArrowheads="1"/>
          </p:cNvSpPr>
          <p:nvPr/>
        </p:nvSpPr>
        <p:spPr bwMode="auto">
          <a:xfrm>
            <a:off x="0" y="6521450"/>
            <a:ext cx="3967163" cy="336550"/>
          </a:xfrm>
          <a:prstGeom prst="rect">
            <a:avLst/>
          </a:prstGeom>
          <a:noFill/>
          <a:ln w="9525">
            <a:noFill/>
            <a:miter lim="800000"/>
            <a:headEnd/>
            <a:tailEnd/>
          </a:ln>
          <a:effectLst/>
        </p:spPr>
        <p:txBody>
          <a:bodyPr wrap="none">
            <a:spAutoFit/>
          </a:bodyPr>
          <a:lstStyle/>
          <a:p>
            <a:r>
              <a:rPr lang="en-US" sz="1600" b="1" i="1">
                <a:solidFill>
                  <a:srgbClr val="000066"/>
                </a:solidFill>
              </a:rPr>
              <a:t>College of Rural &amp; Community Development</a:t>
            </a:r>
            <a:endParaRPr lang="en-US" sz="1400" b="1" i="1">
              <a:solidFill>
                <a:srgbClr val="000066"/>
              </a:solidFill>
            </a:endParaRPr>
          </a:p>
        </p:txBody>
      </p:sp>
      <p:pic>
        <p:nvPicPr>
          <p:cNvPr id="14" name="Picture 13" descr="UAF Blue Logo 082510.gif"/>
          <p:cNvPicPr>
            <a:picLocks noChangeAspect="1"/>
          </p:cNvPicPr>
          <p:nvPr userDrawn="1"/>
        </p:nvPicPr>
        <p:blipFill>
          <a:blip r:embed="rId15" cstate="print"/>
          <a:stretch>
            <a:fillRect/>
          </a:stretch>
        </p:blipFill>
        <p:spPr>
          <a:xfrm>
            <a:off x="228601" y="152400"/>
            <a:ext cx="1019060" cy="914400"/>
          </a:xfrm>
          <a:prstGeom prst="rect">
            <a:avLst/>
          </a:prstGeom>
        </p:spPr>
      </p:pic>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ransition spd="slow"/>
  <p:timing>
    <p:tnLst>
      <p:par>
        <p:cTn id="1" dur="indefinite" restart="never" nodeType="tmRoot"/>
      </p:par>
    </p:tnLst>
  </p:timing>
  <p:txStyles>
    <p:titleStyle>
      <a:lvl1pPr algn="l" rtl="0" eaLnBrk="0" fontAlgn="base" hangingPunct="0">
        <a:lnSpc>
          <a:spcPct val="85000"/>
        </a:lnSpc>
        <a:spcBef>
          <a:spcPct val="0"/>
        </a:spcBef>
        <a:spcAft>
          <a:spcPct val="0"/>
        </a:spcAft>
        <a:defRPr sz="2600">
          <a:solidFill>
            <a:schemeClr val="accent2"/>
          </a:solidFill>
          <a:latin typeface="+mj-lt"/>
          <a:ea typeface="ＭＳ Ｐゴシック" pitchFamily="-105" charset="-128"/>
          <a:cs typeface="ＭＳ Ｐゴシック" pitchFamily="-105" charset="-128"/>
        </a:defRPr>
      </a:lvl1pPr>
      <a:lvl2pPr algn="l" rtl="0" eaLnBrk="0" fontAlgn="base" hangingPunct="0">
        <a:lnSpc>
          <a:spcPct val="85000"/>
        </a:lnSpc>
        <a:spcBef>
          <a:spcPct val="0"/>
        </a:spcBef>
        <a:spcAft>
          <a:spcPct val="0"/>
        </a:spcAft>
        <a:defRPr sz="2600">
          <a:solidFill>
            <a:schemeClr val="accent2"/>
          </a:solidFill>
          <a:latin typeface="KabobExtrabold" pitchFamily="2" charset="0"/>
          <a:ea typeface="ＭＳ Ｐゴシック" pitchFamily="-105" charset="-128"/>
          <a:cs typeface="ＭＳ Ｐゴシック" pitchFamily="-105" charset="-128"/>
        </a:defRPr>
      </a:lvl2pPr>
      <a:lvl3pPr algn="l" rtl="0" eaLnBrk="0" fontAlgn="base" hangingPunct="0">
        <a:lnSpc>
          <a:spcPct val="85000"/>
        </a:lnSpc>
        <a:spcBef>
          <a:spcPct val="0"/>
        </a:spcBef>
        <a:spcAft>
          <a:spcPct val="0"/>
        </a:spcAft>
        <a:defRPr sz="2600">
          <a:solidFill>
            <a:schemeClr val="accent2"/>
          </a:solidFill>
          <a:latin typeface="KabobExtrabold" pitchFamily="2" charset="0"/>
          <a:ea typeface="ＭＳ Ｐゴシック" pitchFamily="-105" charset="-128"/>
          <a:cs typeface="ＭＳ Ｐゴシック" pitchFamily="-105" charset="-128"/>
        </a:defRPr>
      </a:lvl3pPr>
      <a:lvl4pPr algn="l" rtl="0" eaLnBrk="0" fontAlgn="base" hangingPunct="0">
        <a:lnSpc>
          <a:spcPct val="85000"/>
        </a:lnSpc>
        <a:spcBef>
          <a:spcPct val="0"/>
        </a:spcBef>
        <a:spcAft>
          <a:spcPct val="0"/>
        </a:spcAft>
        <a:defRPr sz="2600">
          <a:solidFill>
            <a:schemeClr val="accent2"/>
          </a:solidFill>
          <a:latin typeface="KabobExtrabold" pitchFamily="2" charset="0"/>
          <a:ea typeface="ＭＳ Ｐゴシック" pitchFamily="-105" charset="-128"/>
          <a:cs typeface="ＭＳ Ｐゴシック" pitchFamily="-105" charset="-128"/>
        </a:defRPr>
      </a:lvl4pPr>
      <a:lvl5pPr algn="l" rtl="0" eaLnBrk="0" fontAlgn="base" hangingPunct="0">
        <a:lnSpc>
          <a:spcPct val="85000"/>
        </a:lnSpc>
        <a:spcBef>
          <a:spcPct val="0"/>
        </a:spcBef>
        <a:spcAft>
          <a:spcPct val="0"/>
        </a:spcAft>
        <a:defRPr sz="2600">
          <a:solidFill>
            <a:schemeClr val="accent2"/>
          </a:solidFill>
          <a:latin typeface="KabobExtrabold" pitchFamily="2" charset="0"/>
          <a:ea typeface="ＭＳ Ｐゴシック" pitchFamily="-105" charset="-128"/>
          <a:cs typeface="ＭＳ Ｐゴシック" pitchFamily="-105" charset="-128"/>
        </a:defRPr>
      </a:lvl5pPr>
      <a:lvl6pPr marL="457200" algn="l" rtl="0" eaLnBrk="0" fontAlgn="base" hangingPunct="0">
        <a:lnSpc>
          <a:spcPct val="85000"/>
        </a:lnSpc>
        <a:spcBef>
          <a:spcPct val="0"/>
        </a:spcBef>
        <a:spcAft>
          <a:spcPct val="0"/>
        </a:spcAft>
        <a:defRPr sz="2600">
          <a:solidFill>
            <a:schemeClr val="accent2"/>
          </a:solidFill>
          <a:latin typeface="KabobExtrabold" pitchFamily="2" charset="0"/>
        </a:defRPr>
      </a:lvl6pPr>
      <a:lvl7pPr marL="914400" algn="l" rtl="0" eaLnBrk="0" fontAlgn="base" hangingPunct="0">
        <a:lnSpc>
          <a:spcPct val="85000"/>
        </a:lnSpc>
        <a:spcBef>
          <a:spcPct val="0"/>
        </a:spcBef>
        <a:spcAft>
          <a:spcPct val="0"/>
        </a:spcAft>
        <a:defRPr sz="2600">
          <a:solidFill>
            <a:schemeClr val="accent2"/>
          </a:solidFill>
          <a:latin typeface="KabobExtrabold" pitchFamily="2" charset="0"/>
        </a:defRPr>
      </a:lvl7pPr>
      <a:lvl8pPr marL="1371600" algn="l" rtl="0" eaLnBrk="0" fontAlgn="base" hangingPunct="0">
        <a:lnSpc>
          <a:spcPct val="85000"/>
        </a:lnSpc>
        <a:spcBef>
          <a:spcPct val="0"/>
        </a:spcBef>
        <a:spcAft>
          <a:spcPct val="0"/>
        </a:spcAft>
        <a:defRPr sz="2600">
          <a:solidFill>
            <a:schemeClr val="accent2"/>
          </a:solidFill>
          <a:latin typeface="KabobExtrabold" pitchFamily="2" charset="0"/>
        </a:defRPr>
      </a:lvl8pPr>
      <a:lvl9pPr marL="1828800" algn="l" rtl="0" eaLnBrk="0" fontAlgn="base" hangingPunct="0">
        <a:lnSpc>
          <a:spcPct val="85000"/>
        </a:lnSpc>
        <a:spcBef>
          <a:spcPct val="0"/>
        </a:spcBef>
        <a:spcAft>
          <a:spcPct val="0"/>
        </a:spcAft>
        <a:defRPr sz="2600">
          <a:solidFill>
            <a:schemeClr val="accent2"/>
          </a:solidFill>
          <a:latin typeface="KabobExtrabold" pitchFamily="2" charset="0"/>
        </a:defRPr>
      </a:lvl9pPr>
    </p:titleStyle>
    <p:bodyStyle>
      <a:lvl1pPr marL="457200" indent="-457200" algn="l" rtl="0" eaLnBrk="0" fontAlgn="base" hangingPunct="0">
        <a:spcBef>
          <a:spcPct val="20000"/>
        </a:spcBef>
        <a:spcAft>
          <a:spcPct val="0"/>
        </a:spcAft>
        <a:buClr>
          <a:schemeClr val="accent2"/>
        </a:buClr>
        <a:buFont typeface="Zapf Dingbats" pitchFamily="-108" charset="2"/>
        <a:buChar char="u"/>
        <a:defRPr sz="3200">
          <a:solidFill>
            <a:schemeClr val="tx1"/>
          </a:solidFill>
          <a:latin typeface="+mn-lt"/>
          <a:ea typeface="ＭＳ Ｐゴシック" pitchFamily="-105" charset="-128"/>
          <a:cs typeface="ＭＳ Ｐゴシック" pitchFamily="-105" charset="-128"/>
        </a:defRPr>
      </a:lvl1pPr>
      <a:lvl2pPr marL="1028700" indent="-400050" algn="l" rtl="0" eaLnBrk="0" fontAlgn="base" hangingPunct="0">
        <a:spcBef>
          <a:spcPct val="20000"/>
        </a:spcBef>
        <a:spcAft>
          <a:spcPct val="0"/>
        </a:spcAft>
        <a:buClr>
          <a:schemeClr val="accent2"/>
        </a:buClr>
        <a:buFont typeface="Zapf Dingbats" pitchFamily="-108" charset="2"/>
        <a:buChar char="n"/>
        <a:defRPr sz="2800">
          <a:solidFill>
            <a:schemeClr val="tx1"/>
          </a:solidFill>
          <a:latin typeface="+mn-lt"/>
          <a:ea typeface="ＭＳ Ｐゴシック" pitchFamily="-105" charset="-128"/>
        </a:defRPr>
      </a:lvl2pPr>
      <a:lvl3pPr marL="1600200" indent="-342900" algn="l" rtl="0" eaLnBrk="0" fontAlgn="base" hangingPunct="0">
        <a:spcBef>
          <a:spcPct val="20000"/>
        </a:spcBef>
        <a:spcAft>
          <a:spcPct val="0"/>
        </a:spcAft>
        <a:buClr>
          <a:schemeClr val="accent2"/>
        </a:buClr>
        <a:buFont typeface="Zapf Dingbats" pitchFamily="-108" charset="2"/>
        <a:buChar char="l"/>
        <a:defRPr sz="2400">
          <a:solidFill>
            <a:schemeClr val="tx1"/>
          </a:solidFill>
          <a:latin typeface="+mn-lt"/>
          <a:ea typeface="ＭＳ Ｐゴシック" pitchFamily="-105" charset="-128"/>
        </a:defRPr>
      </a:lvl3pPr>
      <a:lvl4pPr marL="2171700" indent="-285750" algn="l" rtl="0" eaLnBrk="0" fontAlgn="base" hangingPunct="0">
        <a:spcBef>
          <a:spcPct val="20000"/>
        </a:spcBef>
        <a:spcAft>
          <a:spcPct val="0"/>
        </a:spcAft>
        <a:buClr>
          <a:schemeClr val="accent2"/>
        </a:buClr>
        <a:buChar char="–"/>
        <a:defRPr sz="2000">
          <a:solidFill>
            <a:schemeClr val="tx1"/>
          </a:solidFill>
          <a:latin typeface="Times" charset="0"/>
          <a:ea typeface="ＭＳ Ｐゴシック" pitchFamily="-105" charset="-128"/>
        </a:defRPr>
      </a:lvl4pPr>
      <a:lvl5pPr marL="2800350" indent="-342900" algn="l" rtl="0" eaLnBrk="0" fontAlgn="base" hangingPunct="0">
        <a:spcBef>
          <a:spcPct val="20000"/>
        </a:spcBef>
        <a:spcAft>
          <a:spcPct val="0"/>
        </a:spcAft>
        <a:buClr>
          <a:schemeClr val="accent2"/>
        </a:buClr>
        <a:buChar char="»"/>
        <a:defRPr sz="2000">
          <a:solidFill>
            <a:schemeClr val="tx1"/>
          </a:solidFill>
          <a:latin typeface="Times" charset="0"/>
          <a:ea typeface="ＭＳ Ｐゴシック" pitchFamily="-105" charset="-128"/>
        </a:defRPr>
      </a:lvl5pPr>
      <a:lvl6pPr marL="3257550" indent="-342900" algn="l" rtl="0" eaLnBrk="0" fontAlgn="base" hangingPunct="0">
        <a:spcBef>
          <a:spcPct val="20000"/>
        </a:spcBef>
        <a:spcAft>
          <a:spcPct val="0"/>
        </a:spcAft>
        <a:buClr>
          <a:schemeClr val="accent2"/>
        </a:buClr>
        <a:buChar char="»"/>
        <a:defRPr sz="2000">
          <a:solidFill>
            <a:schemeClr val="tx1"/>
          </a:solidFill>
          <a:latin typeface="Times" charset="0"/>
        </a:defRPr>
      </a:lvl6pPr>
      <a:lvl7pPr marL="3714750" indent="-342900" algn="l" rtl="0" eaLnBrk="0" fontAlgn="base" hangingPunct="0">
        <a:spcBef>
          <a:spcPct val="20000"/>
        </a:spcBef>
        <a:spcAft>
          <a:spcPct val="0"/>
        </a:spcAft>
        <a:buClr>
          <a:schemeClr val="accent2"/>
        </a:buClr>
        <a:buChar char="»"/>
        <a:defRPr sz="2000">
          <a:solidFill>
            <a:schemeClr val="tx1"/>
          </a:solidFill>
          <a:latin typeface="Times" charset="0"/>
        </a:defRPr>
      </a:lvl7pPr>
      <a:lvl8pPr marL="4171950" indent="-342900" algn="l" rtl="0" eaLnBrk="0" fontAlgn="base" hangingPunct="0">
        <a:spcBef>
          <a:spcPct val="20000"/>
        </a:spcBef>
        <a:spcAft>
          <a:spcPct val="0"/>
        </a:spcAft>
        <a:buClr>
          <a:schemeClr val="accent2"/>
        </a:buClr>
        <a:buChar char="»"/>
        <a:defRPr sz="2000">
          <a:solidFill>
            <a:schemeClr val="tx1"/>
          </a:solidFill>
          <a:latin typeface="Times" charset="0"/>
        </a:defRPr>
      </a:lvl8pPr>
      <a:lvl9pPr marL="4629150" indent="-342900" algn="l" rtl="0" eaLnBrk="0" fontAlgn="base" hangingPunct="0">
        <a:spcBef>
          <a:spcPct val="20000"/>
        </a:spcBef>
        <a:spcAft>
          <a:spcPct val="0"/>
        </a:spcAft>
        <a:buClr>
          <a:schemeClr val="accent2"/>
        </a:buClr>
        <a:buChar char="»"/>
        <a:defRPr sz="2000">
          <a:solidFill>
            <a:schemeClr val="tx1"/>
          </a:solidFill>
          <a:latin typeface="Time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4" descr="NomeSunrise"/>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miter lim="800000"/>
            <a:headEnd/>
            <a:tailEnd/>
          </a:ln>
        </p:spPr>
      </p:pic>
      <p:sp>
        <p:nvSpPr>
          <p:cNvPr id="16387" name="Rectangle 11"/>
          <p:cNvSpPr>
            <a:spLocks noGrp="1" noChangeArrowheads="1"/>
          </p:cNvSpPr>
          <p:nvPr>
            <p:ph type="ctrTitle"/>
          </p:nvPr>
        </p:nvSpPr>
        <p:spPr>
          <a:xfrm>
            <a:off x="838200" y="4038600"/>
            <a:ext cx="7239000" cy="914400"/>
          </a:xfrm>
          <a:noFill/>
        </p:spPr>
        <p:txBody>
          <a:bodyPr/>
          <a:lstStyle/>
          <a:p>
            <a:r>
              <a:rPr lang="en-US" b="1" i="1" smtClean="0">
                <a:solidFill>
                  <a:srgbClr val="FFFF00"/>
                </a:solidFill>
                <a:latin typeface="Times New Roman" pitchFamily="-108" charset="0"/>
                <a:ea typeface="ＭＳ Ｐゴシック" pitchFamily="-108" charset="-128"/>
              </a:rPr>
              <a:t>Service at the Point of Need</a:t>
            </a:r>
            <a:r>
              <a:rPr lang="en-US" sz="5400" b="1" i="1" smtClean="0">
                <a:solidFill>
                  <a:schemeClr val="bg1"/>
                </a:solidFill>
                <a:latin typeface="Times New Roman" pitchFamily="-108" charset="0"/>
                <a:ea typeface="ＭＳ Ｐゴシック" pitchFamily="-108" charset="-128"/>
              </a:rPr>
              <a:t/>
            </a:r>
            <a:br>
              <a:rPr lang="en-US" sz="5400" b="1" i="1" smtClean="0">
                <a:solidFill>
                  <a:schemeClr val="bg1"/>
                </a:solidFill>
                <a:latin typeface="Times New Roman" pitchFamily="-108" charset="0"/>
                <a:ea typeface="ＭＳ Ｐゴシック" pitchFamily="-108" charset="-128"/>
              </a:rPr>
            </a:br>
            <a:endParaRPr lang="en-US" b="1" smtClean="0">
              <a:solidFill>
                <a:schemeClr val="bg1"/>
              </a:solidFill>
              <a:latin typeface="Times New Roman" pitchFamily="-108" charset="0"/>
              <a:ea typeface="ＭＳ Ｐゴシック" pitchFamily="-108" charset="-128"/>
            </a:endParaRPr>
          </a:p>
        </p:txBody>
      </p:sp>
      <p:sp>
        <p:nvSpPr>
          <p:cNvPr id="16388" name="Text Box 21"/>
          <p:cNvSpPr txBox="1">
            <a:spLocks noChangeArrowheads="1"/>
          </p:cNvSpPr>
          <p:nvPr/>
        </p:nvSpPr>
        <p:spPr bwMode="auto">
          <a:xfrm>
            <a:off x="3657600" y="5486400"/>
            <a:ext cx="5486400" cy="1200150"/>
          </a:xfrm>
          <a:prstGeom prst="rect">
            <a:avLst/>
          </a:prstGeom>
          <a:noFill/>
          <a:ln w="9525">
            <a:noFill/>
            <a:miter lim="800000"/>
            <a:headEnd/>
            <a:tailEnd/>
          </a:ln>
        </p:spPr>
        <p:txBody>
          <a:bodyPr>
            <a:spAutoFit/>
          </a:bodyPr>
          <a:lstStyle/>
          <a:p>
            <a:pPr algn="l"/>
            <a:r>
              <a:rPr lang="en-US">
                <a:solidFill>
                  <a:schemeClr val="bg1"/>
                </a:solidFill>
              </a:rPr>
              <a:t>Bernice Joseph</a:t>
            </a:r>
          </a:p>
          <a:p>
            <a:pPr algn="l"/>
            <a:r>
              <a:rPr lang="en-US">
                <a:solidFill>
                  <a:schemeClr val="bg1"/>
                </a:solidFill>
              </a:rPr>
              <a:t>Executive Dean &amp;Vice Chancellor Rural, Community &amp; Native Education</a:t>
            </a:r>
          </a:p>
        </p:txBody>
      </p:sp>
      <p:sp>
        <p:nvSpPr>
          <p:cNvPr id="16389" name="Text Box 22"/>
          <p:cNvSpPr txBox="1">
            <a:spLocks noChangeArrowheads="1"/>
          </p:cNvSpPr>
          <p:nvPr/>
        </p:nvSpPr>
        <p:spPr bwMode="auto">
          <a:xfrm>
            <a:off x="457200" y="533400"/>
            <a:ext cx="8382000" cy="1736725"/>
          </a:xfrm>
          <a:prstGeom prst="rect">
            <a:avLst/>
          </a:prstGeom>
          <a:noFill/>
          <a:ln w="9525">
            <a:noFill/>
            <a:miter lim="800000"/>
            <a:headEnd/>
            <a:tailEnd/>
          </a:ln>
        </p:spPr>
        <p:txBody>
          <a:bodyPr>
            <a:spAutoFit/>
          </a:bodyPr>
          <a:lstStyle/>
          <a:p>
            <a:r>
              <a:rPr lang="en-US" sz="5400">
                <a:solidFill>
                  <a:srgbClr val="FFFF00"/>
                </a:solidFill>
              </a:rPr>
              <a:t>College of Rural &amp; Community Development</a:t>
            </a:r>
          </a:p>
        </p:txBody>
      </p:sp>
      <p:pic>
        <p:nvPicPr>
          <p:cNvPr id="7" name="Picture 6" descr="UAF Blue Logo 082510.gif"/>
          <p:cNvPicPr>
            <a:picLocks noChangeAspect="1"/>
          </p:cNvPicPr>
          <p:nvPr/>
        </p:nvPicPr>
        <p:blipFill>
          <a:blip r:embed="rId4" cstate="print"/>
          <a:stretch>
            <a:fillRect/>
          </a:stretch>
        </p:blipFill>
        <p:spPr>
          <a:xfrm>
            <a:off x="685801" y="5257800"/>
            <a:ext cx="1295400" cy="1162359"/>
          </a:xfrm>
          <a:prstGeom prst="rect">
            <a:avLst/>
          </a:prstGeom>
          <a:ln w="12700">
            <a:solidFill>
              <a:schemeClr val="bg1"/>
            </a:solidFill>
          </a:ln>
        </p:spPr>
      </p:pic>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ChangeArrowheads="1"/>
          </p:cNvSpPr>
          <p:nvPr/>
        </p:nvSpPr>
        <p:spPr bwMode="auto">
          <a:xfrm>
            <a:off x="1447800" y="228600"/>
            <a:ext cx="7239000" cy="868363"/>
          </a:xfrm>
          <a:prstGeom prst="rect">
            <a:avLst/>
          </a:prstGeom>
          <a:noFill/>
          <a:ln w="9525">
            <a:noFill/>
            <a:miter lim="800000"/>
            <a:headEnd/>
            <a:tailEnd/>
          </a:ln>
        </p:spPr>
        <p:txBody>
          <a:bodyPr anchor="ctr"/>
          <a:lstStyle/>
          <a:p>
            <a:pPr algn="l">
              <a:lnSpc>
                <a:spcPct val="85000"/>
              </a:lnSpc>
            </a:pPr>
            <a:r>
              <a:rPr lang="en-US" sz="4000">
                <a:solidFill>
                  <a:schemeClr val="accent2"/>
                </a:solidFill>
                <a:latin typeface="KabobExtrabold" pitchFamily="2" charset="0"/>
              </a:rPr>
              <a:t>Interior-Aleutians Campus</a:t>
            </a:r>
          </a:p>
        </p:txBody>
      </p:sp>
      <p:sp>
        <p:nvSpPr>
          <p:cNvPr id="34819" name="Rectangle 1028"/>
          <p:cNvSpPr>
            <a:spLocks noChangeArrowheads="1"/>
          </p:cNvSpPr>
          <p:nvPr/>
        </p:nvSpPr>
        <p:spPr bwMode="auto">
          <a:xfrm>
            <a:off x="3170238" y="5867400"/>
            <a:ext cx="5973762" cy="701675"/>
          </a:xfrm>
          <a:prstGeom prst="rect">
            <a:avLst/>
          </a:prstGeom>
          <a:noFill/>
          <a:ln w="9525">
            <a:noFill/>
            <a:miter lim="800000"/>
            <a:headEnd/>
            <a:tailEnd/>
          </a:ln>
        </p:spPr>
        <p:txBody>
          <a:bodyPr>
            <a:spAutoFit/>
          </a:bodyPr>
          <a:lstStyle/>
          <a:p>
            <a:r>
              <a:rPr lang="en-US" sz="4000">
                <a:solidFill>
                  <a:schemeClr val="accent2"/>
                </a:solidFill>
                <a:latin typeface="KabobExtrabold" pitchFamily="2" charset="0"/>
              </a:rPr>
              <a:t>Decentralized - Fairbanks</a:t>
            </a:r>
          </a:p>
        </p:txBody>
      </p:sp>
      <p:pic>
        <p:nvPicPr>
          <p:cNvPr id="34820" name="Picture 1029" descr="I-AC logo color"/>
          <p:cNvPicPr>
            <a:picLocks noChangeAspect="1" noChangeArrowheads="1"/>
          </p:cNvPicPr>
          <p:nvPr/>
        </p:nvPicPr>
        <p:blipFill>
          <a:blip r:embed="rId3" cstate="print"/>
          <a:srcRect/>
          <a:stretch>
            <a:fillRect/>
          </a:stretch>
        </p:blipFill>
        <p:spPr bwMode="auto">
          <a:xfrm>
            <a:off x="7391400" y="0"/>
            <a:ext cx="1752600" cy="1382713"/>
          </a:xfrm>
          <a:prstGeom prst="rect">
            <a:avLst/>
          </a:prstGeom>
          <a:noFill/>
          <a:ln w="9525">
            <a:noFill/>
            <a:miter lim="800000"/>
            <a:headEnd/>
            <a:tailEnd/>
          </a:ln>
        </p:spPr>
      </p:pic>
      <p:pic>
        <p:nvPicPr>
          <p:cNvPr id="34821" name="Picture 1030" descr="IAC"/>
          <p:cNvPicPr>
            <a:picLocks noChangeAspect="1" noChangeArrowheads="1"/>
          </p:cNvPicPr>
          <p:nvPr/>
        </p:nvPicPr>
        <p:blipFill>
          <a:blip r:embed="rId4" cstate="print"/>
          <a:srcRect t="35832" r="-1250"/>
          <a:stretch>
            <a:fillRect/>
          </a:stretch>
        </p:blipFill>
        <p:spPr bwMode="auto">
          <a:xfrm>
            <a:off x="4495858" y="1371601"/>
            <a:ext cx="4648142" cy="2209800"/>
          </a:xfrm>
          <a:prstGeom prst="rect">
            <a:avLst/>
          </a:prstGeom>
          <a:noFill/>
          <a:ln w="9525">
            <a:noFill/>
            <a:miter lim="800000"/>
            <a:headEnd/>
            <a:tailEnd/>
          </a:ln>
        </p:spPr>
      </p:pic>
      <p:pic>
        <p:nvPicPr>
          <p:cNvPr id="34822" name="Picture 16" descr="img_0631"/>
          <p:cNvPicPr>
            <a:picLocks noChangeAspect="1" noChangeArrowheads="1"/>
          </p:cNvPicPr>
          <p:nvPr/>
        </p:nvPicPr>
        <p:blipFill>
          <a:blip r:embed="rId5" cstate="print"/>
          <a:srcRect l="10207" t="10454"/>
          <a:stretch>
            <a:fillRect/>
          </a:stretch>
        </p:blipFill>
        <p:spPr bwMode="auto">
          <a:xfrm>
            <a:off x="0" y="1295399"/>
            <a:ext cx="4608513" cy="3447615"/>
          </a:xfrm>
          <a:prstGeom prst="rect">
            <a:avLst/>
          </a:prstGeom>
          <a:noFill/>
          <a:ln w="9525">
            <a:noFill/>
            <a:miter lim="800000"/>
            <a:headEnd/>
            <a:tailEnd/>
          </a:ln>
        </p:spPr>
      </p:pic>
      <p:sp>
        <p:nvSpPr>
          <p:cNvPr id="34823" name="TextBox 6"/>
          <p:cNvSpPr txBox="1">
            <a:spLocks noChangeArrowheads="1"/>
          </p:cNvSpPr>
          <p:nvPr/>
        </p:nvSpPr>
        <p:spPr bwMode="auto">
          <a:xfrm>
            <a:off x="1752600" y="1447800"/>
            <a:ext cx="1338263" cy="461963"/>
          </a:xfrm>
          <a:prstGeom prst="rect">
            <a:avLst/>
          </a:prstGeom>
          <a:noFill/>
          <a:ln w="9525">
            <a:noFill/>
            <a:miter lim="800000"/>
            <a:headEnd/>
            <a:tailEnd/>
          </a:ln>
        </p:spPr>
        <p:txBody>
          <a:bodyPr wrap="none">
            <a:spAutoFit/>
          </a:bodyPr>
          <a:lstStyle/>
          <a:p>
            <a:r>
              <a:rPr lang="en-US"/>
              <a:t>Unalaska</a:t>
            </a:r>
          </a:p>
        </p:txBody>
      </p:sp>
      <p:pic>
        <p:nvPicPr>
          <p:cNvPr id="34824" name="Picture 15" descr="IMG_4984"/>
          <p:cNvPicPr>
            <a:picLocks noChangeAspect="1" noChangeArrowheads="1"/>
          </p:cNvPicPr>
          <p:nvPr/>
        </p:nvPicPr>
        <p:blipFill>
          <a:blip r:embed="rId6" cstate="print"/>
          <a:srcRect l="1923" t="12981" r="11539" b="17789"/>
          <a:stretch>
            <a:fillRect/>
          </a:stretch>
        </p:blipFill>
        <p:spPr bwMode="auto">
          <a:xfrm>
            <a:off x="4495800" y="3429000"/>
            <a:ext cx="4648200" cy="24796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sz="4000" smtClean="0">
                <a:ea typeface="ＭＳ Ｐゴシック" pitchFamily="-108" charset="-128"/>
              </a:rPr>
              <a:t>Northwest Campus</a:t>
            </a:r>
          </a:p>
        </p:txBody>
      </p:sp>
      <p:sp>
        <p:nvSpPr>
          <p:cNvPr id="36867" name="Rectangle 3"/>
          <p:cNvSpPr>
            <a:spLocks noChangeArrowheads="1"/>
          </p:cNvSpPr>
          <p:nvPr/>
        </p:nvSpPr>
        <p:spPr bwMode="auto">
          <a:xfrm>
            <a:off x="6934200" y="6156325"/>
            <a:ext cx="1539875" cy="701675"/>
          </a:xfrm>
          <a:prstGeom prst="rect">
            <a:avLst/>
          </a:prstGeom>
          <a:noFill/>
          <a:ln w="9525">
            <a:noFill/>
            <a:miter lim="800000"/>
            <a:headEnd/>
            <a:tailEnd/>
          </a:ln>
        </p:spPr>
        <p:txBody>
          <a:bodyPr wrap="none">
            <a:spAutoFit/>
          </a:bodyPr>
          <a:lstStyle/>
          <a:p>
            <a:r>
              <a:rPr lang="en-US" sz="4000">
                <a:solidFill>
                  <a:schemeClr val="accent2"/>
                </a:solidFill>
                <a:latin typeface="KabobExtrabold" pitchFamily="2" charset="0"/>
              </a:rPr>
              <a:t>Nome</a:t>
            </a:r>
          </a:p>
        </p:txBody>
      </p:sp>
      <p:pic>
        <p:nvPicPr>
          <p:cNvPr id="36868" name="Picture 4" descr="nwcsunrise-from NW"/>
          <p:cNvPicPr>
            <a:picLocks noChangeAspect="1" noChangeArrowheads="1"/>
          </p:cNvPicPr>
          <p:nvPr/>
        </p:nvPicPr>
        <p:blipFill>
          <a:blip r:embed="rId3" cstate="print"/>
          <a:srcRect/>
          <a:stretch>
            <a:fillRect/>
          </a:stretch>
        </p:blipFill>
        <p:spPr bwMode="auto">
          <a:xfrm>
            <a:off x="6629400" y="152400"/>
            <a:ext cx="2103438" cy="1052513"/>
          </a:xfrm>
          <a:prstGeom prst="rect">
            <a:avLst/>
          </a:prstGeom>
          <a:noFill/>
          <a:ln w="9525">
            <a:noFill/>
            <a:miter lim="800000"/>
            <a:headEnd/>
            <a:tailEnd/>
          </a:ln>
        </p:spPr>
      </p:pic>
      <p:pic>
        <p:nvPicPr>
          <p:cNvPr id="36869" name="Picture 5" descr="NW area black"/>
          <p:cNvPicPr>
            <a:picLocks noChangeAspect="1" noChangeArrowheads="1"/>
          </p:cNvPicPr>
          <p:nvPr/>
        </p:nvPicPr>
        <p:blipFill>
          <a:blip r:embed="rId4" cstate="print"/>
          <a:srcRect/>
          <a:stretch>
            <a:fillRect/>
          </a:stretch>
        </p:blipFill>
        <p:spPr bwMode="auto">
          <a:xfrm>
            <a:off x="762000" y="1889125"/>
            <a:ext cx="5943600" cy="4291013"/>
          </a:xfrm>
          <a:prstGeom prst="rect">
            <a:avLst/>
          </a:prstGeom>
          <a:noFill/>
          <a:ln w="9525">
            <a:noFill/>
            <a:miter lim="800000"/>
            <a:headEnd/>
            <a:tailEnd/>
          </a:ln>
        </p:spPr>
      </p:pic>
      <p:sp>
        <p:nvSpPr>
          <p:cNvPr id="36870" name="Text Box 6"/>
          <p:cNvSpPr txBox="1">
            <a:spLocks noChangeArrowheads="1"/>
          </p:cNvSpPr>
          <p:nvPr/>
        </p:nvSpPr>
        <p:spPr bwMode="auto">
          <a:xfrm>
            <a:off x="647700" y="1874838"/>
            <a:ext cx="1501775" cy="3495675"/>
          </a:xfrm>
          <a:prstGeom prst="rect">
            <a:avLst/>
          </a:prstGeom>
          <a:noFill/>
          <a:ln w="9525">
            <a:noFill/>
            <a:miter lim="800000"/>
            <a:headEnd/>
            <a:tailEnd/>
          </a:ln>
        </p:spPr>
        <p:txBody>
          <a:bodyPr wrap="none">
            <a:spAutoFit/>
          </a:bodyPr>
          <a:lstStyle/>
          <a:p>
            <a:pPr algn="l"/>
            <a:r>
              <a:rPr lang="en-US" sz="1400" b="1">
                <a:latin typeface="Arial" charset="0"/>
              </a:rPr>
              <a:t>Brevig Mission</a:t>
            </a:r>
          </a:p>
          <a:p>
            <a:pPr algn="l"/>
            <a:r>
              <a:rPr lang="en-US" sz="1400" b="1">
                <a:latin typeface="Arial" charset="0"/>
              </a:rPr>
              <a:t>Gambell</a:t>
            </a:r>
          </a:p>
          <a:p>
            <a:pPr algn="l"/>
            <a:r>
              <a:rPr lang="en-US" sz="1400" b="1">
                <a:latin typeface="Arial" charset="0"/>
              </a:rPr>
              <a:t>Golovin</a:t>
            </a:r>
          </a:p>
          <a:p>
            <a:pPr algn="l"/>
            <a:r>
              <a:rPr lang="en-US" sz="1400" b="1">
                <a:latin typeface="Arial" charset="0"/>
              </a:rPr>
              <a:t>Elim</a:t>
            </a:r>
          </a:p>
          <a:p>
            <a:pPr algn="l"/>
            <a:r>
              <a:rPr lang="en-US" sz="1400" b="1">
                <a:latin typeface="Arial" charset="0"/>
              </a:rPr>
              <a:t>Koyuk </a:t>
            </a:r>
          </a:p>
          <a:p>
            <a:pPr algn="l"/>
            <a:r>
              <a:rPr lang="en-US" sz="1400" b="1">
                <a:latin typeface="Arial" charset="0"/>
              </a:rPr>
              <a:t>Little Diomede</a:t>
            </a:r>
          </a:p>
          <a:p>
            <a:pPr algn="l"/>
            <a:r>
              <a:rPr lang="en-US" sz="1400" b="1">
                <a:latin typeface="Arial" charset="0"/>
              </a:rPr>
              <a:t>Nome</a:t>
            </a:r>
          </a:p>
          <a:p>
            <a:pPr algn="l"/>
            <a:r>
              <a:rPr lang="en-US" sz="1400" b="1">
                <a:latin typeface="Arial" charset="0"/>
              </a:rPr>
              <a:t>Savoonga </a:t>
            </a:r>
          </a:p>
          <a:p>
            <a:pPr algn="l"/>
            <a:r>
              <a:rPr lang="en-US" sz="1400" b="1">
                <a:latin typeface="Arial" charset="0"/>
              </a:rPr>
              <a:t>Shishmaref</a:t>
            </a:r>
          </a:p>
          <a:p>
            <a:pPr algn="l"/>
            <a:r>
              <a:rPr lang="en-US" sz="1400" b="1">
                <a:latin typeface="Arial" charset="0"/>
              </a:rPr>
              <a:t>Stebbins</a:t>
            </a:r>
          </a:p>
          <a:p>
            <a:pPr algn="l"/>
            <a:r>
              <a:rPr lang="en-US" sz="1400" b="1">
                <a:latin typeface="Arial" charset="0"/>
              </a:rPr>
              <a:t>Shaktoolik</a:t>
            </a:r>
          </a:p>
          <a:p>
            <a:pPr algn="l"/>
            <a:r>
              <a:rPr lang="en-US" sz="1400" b="1">
                <a:latin typeface="Arial" charset="0"/>
              </a:rPr>
              <a:t>St. Michaels</a:t>
            </a:r>
          </a:p>
          <a:p>
            <a:pPr algn="l"/>
            <a:r>
              <a:rPr lang="en-US" sz="1400" b="1">
                <a:latin typeface="Arial" charset="0"/>
              </a:rPr>
              <a:t>Teller</a:t>
            </a:r>
          </a:p>
          <a:p>
            <a:pPr algn="l"/>
            <a:r>
              <a:rPr lang="en-US" sz="1400" b="1">
                <a:latin typeface="Arial" charset="0"/>
              </a:rPr>
              <a:t>Unalakleet </a:t>
            </a:r>
          </a:p>
          <a:p>
            <a:pPr algn="l"/>
            <a:r>
              <a:rPr lang="en-US" sz="1400" b="1">
                <a:latin typeface="Arial" charset="0"/>
              </a:rPr>
              <a:t>Wales</a:t>
            </a:r>
          </a:p>
          <a:p>
            <a:pPr algn="l"/>
            <a:r>
              <a:rPr lang="en-US" sz="1400" b="1">
                <a:latin typeface="Arial" charset="0"/>
              </a:rPr>
              <a:t>White Mountain</a:t>
            </a:r>
          </a:p>
        </p:txBody>
      </p:sp>
      <p:sp>
        <p:nvSpPr>
          <p:cNvPr id="1331207" name="AutoShape 7"/>
          <p:cNvSpPr>
            <a:spLocks noChangeArrowheads="1"/>
          </p:cNvSpPr>
          <p:nvPr/>
        </p:nvSpPr>
        <p:spPr bwMode="auto">
          <a:xfrm>
            <a:off x="3810000" y="3352800"/>
            <a:ext cx="304800" cy="2286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latin typeface="Times New Roman" pitchFamily="18" charset="0"/>
              <a:ea typeface="+mn-ea"/>
            </a:endParaRPr>
          </a:p>
        </p:txBody>
      </p:sp>
      <p:pic>
        <p:nvPicPr>
          <p:cNvPr id="36872" name="Picture 3"/>
          <p:cNvPicPr>
            <a:picLocks noChangeAspect="1" noChangeArrowheads="1"/>
          </p:cNvPicPr>
          <p:nvPr/>
        </p:nvPicPr>
        <p:blipFill>
          <a:blip r:embed="rId5" cstate="print"/>
          <a:srcRect t="18988" b="18988"/>
          <a:stretch>
            <a:fillRect/>
          </a:stretch>
        </p:blipFill>
        <p:spPr bwMode="auto">
          <a:xfrm>
            <a:off x="385763" y="5105400"/>
            <a:ext cx="8758237" cy="1219200"/>
          </a:xfrm>
          <a:prstGeom prst="rect">
            <a:avLst/>
          </a:prstGeom>
          <a:noFill/>
          <a:ln w="6350">
            <a:noFill/>
            <a:miter lim="800000"/>
            <a:headEnd/>
            <a:tailEnd/>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Nome outside2"/>
          <p:cNvPicPr>
            <a:picLocks noChangeAspect="1" noChangeArrowheads="1"/>
          </p:cNvPicPr>
          <p:nvPr/>
        </p:nvPicPr>
        <p:blipFill>
          <a:blip r:embed="rId3" cstate="print"/>
          <a:srcRect l="1445" t="6834" r="95" b="7764"/>
          <a:stretch>
            <a:fillRect/>
          </a:stretch>
        </p:blipFill>
        <p:spPr bwMode="auto">
          <a:xfrm>
            <a:off x="5181600" y="1295400"/>
            <a:ext cx="3429000" cy="1979613"/>
          </a:xfrm>
          <a:prstGeom prst="rect">
            <a:avLst/>
          </a:prstGeom>
          <a:noFill/>
          <a:ln w="9525">
            <a:noFill/>
            <a:miter lim="800000"/>
            <a:headEnd/>
            <a:tailEnd/>
          </a:ln>
        </p:spPr>
      </p:pic>
      <p:sp>
        <p:nvSpPr>
          <p:cNvPr id="38915" name="Rectangle 3"/>
          <p:cNvSpPr>
            <a:spLocks noGrp="1" noChangeArrowheads="1"/>
          </p:cNvSpPr>
          <p:nvPr>
            <p:ph type="title"/>
          </p:nvPr>
        </p:nvSpPr>
        <p:spPr/>
        <p:txBody>
          <a:bodyPr/>
          <a:lstStyle/>
          <a:p>
            <a:r>
              <a:rPr lang="en-US" sz="4000" smtClean="0">
                <a:ea typeface="ＭＳ Ｐゴシック" pitchFamily="-108" charset="-128"/>
              </a:rPr>
              <a:t>Northwest Campus</a:t>
            </a:r>
          </a:p>
        </p:txBody>
      </p:sp>
      <p:pic>
        <p:nvPicPr>
          <p:cNvPr id="38916" name="Picture 5" descr="nwcsunrise-from NW"/>
          <p:cNvPicPr>
            <a:picLocks noChangeAspect="1" noChangeArrowheads="1"/>
          </p:cNvPicPr>
          <p:nvPr/>
        </p:nvPicPr>
        <p:blipFill>
          <a:blip r:embed="rId4" cstate="print"/>
          <a:srcRect/>
          <a:stretch>
            <a:fillRect/>
          </a:stretch>
        </p:blipFill>
        <p:spPr bwMode="auto">
          <a:xfrm>
            <a:off x="6629400" y="152400"/>
            <a:ext cx="2103438" cy="1052513"/>
          </a:xfrm>
          <a:prstGeom prst="rect">
            <a:avLst/>
          </a:prstGeom>
          <a:noFill/>
          <a:ln w="9525">
            <a:noFill/>
            <a:miter lim="800000"/>
            <a:headEnd/>
            <a:tailEnd/>
          </a:ln>
        </p:spPr>
      </p:pic>
      <p:pic>
        <p:nvPicPr>
          <p:cNvPr id="38917" name="Picture 6"/>
          <p:cNvPicPr>
            <a:picLocks noChangeAspect="1" noChangeArrowheads="1"/>
          </p:cNvPicPr>
          <p:nvPr/>
        </p:nvPicPr>
        <p:blipFill>
          <a:blip r:embed="rId5" cstate="print"/>
          <a:srcRect/>
          <a:stretch>
            <a:fillRect/>
          </a:stretch>
        </p:blipFill>
        <p:spPr bwMode="auto">
          <a:xfrm>
            <a:off x="5181600" y="2895600"/>
            <a:ext cx="3392488" cy="2197100"/>
          </a:xfrm>
          <a:prstGeom prst="rect">
            <a:avLst/>
          </a:prstGeom>
          <a:noFill/>
          <a:ln w="9525">
            <a:noFill/>
            <a:miter lim="800000"/>
            <a:headEnd/>
            <a:tailEnd/>
          </a:ln>
        </p:spPr>
      </p:pic>
      <p:pic>
        <p:nvPicPr>
          <p:cNvPr id="38918" name="Picture 2" descr="M:\Staff\Bambi\Rural Campus Photos\Rural Campus Visits\NACTEC Group.jpg"/>
          <p:cNvPicPr>
            <a:picLocks noGrp="1" noChangeAspect="1" noChangeArrowheads="1"/>
          </p:cNvPicPr>
          <p:nvPr>
            <p:ph sz="quarter" idx="1"/>
          </p:nvPr>
        </p:nvPicPr>
        <p:blipFill>
          <a:blip r:embed="rId6" cstate="print"/>
          <a:srcRect/>
          <a:stretch>
            <a:fillRect/>
          </a:stretch>
        </p:blipFill>
        <p:spPr>
          <a:xfrm>
            <a:off x="5181600" y="4343400"/>
            <a:ext cx="3429000" cy="2514600"/>
          </a:xfrm>
        </p:spPr>
      </p:pic>
      <p:pic>
        <p:nvPicPr>
          <p:cNvPr id="38919" name="Picture 5"/>
          <p:cNvPicPr>
            <a:picLocks noChangeAspect="1" noChangeArrowheads="1"/>
          </p:cNvPicPr>
          <p:nvPr/>
        </p:nvPicPr>
        <p:blipFill>
          <a:blip r:embed="rId7" cstate="print"/>
          <a:srcRect/>
          <a:stretch>
            <a:fillRect/>
          </a:stretch>
        </p:blipFill>
        <p:spPr bwMode="auto">
          <a:xfrm>
            <a:off x="685800" y="1219200"/>
            <a:ext cx="3810000" cy="2903538"/>
          </a:xfrm>
          <a:prstGeom prst="rect">
            <a:avLst/>
          </a:prstGeom>
          <a:noFill/>
          <a:ln w="6350">
            <a:noFill/>
            <a:miter lim="800000"/>
            <a:headEnd/>
            <a:tailEnd/>
          </a:ln>
        </p:spPr>
      </p:pic>
      <p:pic>
        <p:nvPicPr>
          <p:cNvPr id="38920" name="Picture 4"/>
          <p:cNvPicPr>
            <a:picLocks noChangeAspect="1" noChangeArrowheads="1"/>
          </p:cNvPicPr>
          <p:nvPr/>
        </p:nvPicPr>
        <p:blipFill>
          <a:blip r:embed="rId8" cstate="print"/>
          <a:srcRect/>
          <a:stretch>
            <a:fillRect/>
          </a:stretch>
        </p:blipFill>
        <p:spPr bwMode="auto">
          <a:xfrm>
            <a:off x="533400" y="3905250"/>
            <a:ext cx="3962400" cy="2952750"/>
          </a:xfrm>
          <a:prstGeom prst="rect">
            <a:avLst/>
          </a:prstGeom>
          <a:noFill/>
          <a:ln w="6350">
            <a:noFill/>
            <a:miter lim="800000"/>
            <a:headEnd/>
            <a:tailEnd/>
          </a:ln>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295400" y="198438"/>
            <a:ext cx="7467600" cy="868362"/>
          </a:xfrm>
        </p:spPr>
        <p:txBody>
          <a:bodyPr/>
          <a:lstStyle/>
          <a:p>
            <a:r>
              <a:rPr lang="en-US" sz="4000">
                <a:latin typeface="KabobExtrabold" charset="0"/>
                <a:ea typeface="ＭＳ Ｐゴシック" charset="0"/>
                <a:cs typeface="ＭＳ Ｐゴシック" charset="0"/>
              </a:rPr>
              <a:t>Community &amp; Technical College</a:t>
            </a:r>
          </a:p>
        </p:txBody>
      </p:sp>
      <p:sp>
        <p:nvSpPr>
          <p:cNvPr id="14339" name="Rectangle 8"/>
          <p:cNvSpPr>
            <a:spLocks noChangeArrowheads="1"/>
          </p:cNvSpPr>
          <p:nvPr/>
        </p:nvSpPr>
        <p:spPr bwMode="auto">
          <a:xfrm>
            <a:off x="6324600" y="6019800"/>
            <a:ext cx="2414588" cy="7016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p>
            <a:r>
              <a:rPr lang="en-US" sz="4000">
                <a:solidFill>
                  <a:schemeClr val="accent2"/>
                </a:solidFill>
                <a:latin typeface="KabobExtrabold" charset="0"/>
              </a:rPr>
              <a:t>Fairbanks</a:t>
            </a:r>
          </a:p>
        </p:txBody>
      </p:sp>
      <p:pic>
        <p:nvPicPr>
          <p:cNvPr id="14340" name="Picture 10" descr="Tanana Valley area black"/>
          <p:cNvPicPr>
            <a:picLocks noChangeAspect="1" noChangeArrowheads="1"/>
          </p:cNvPicPr>
          <p:nvPr/>
        </p:nvPicPr>
        <p:blipFill>
          <a:blip r:embed="rId3" cstate="print">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1828800" y="1371600"/>
            <a:ext cx="5029200" cy="36226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4341" name="Text Box 11"/>
          <p:cNvSpPr txBox="1">
            <a:spLocks noChangeArrowheads="1"/>
          </p:cNvSpPr>
          <p:nvPr/>
        </p:nvSpPr>
        <p:spPr bwMode="auto">
          <a:xfrm>
            <a:off x="6934200" y="2057400"/>
            <a:ext cx="1920875" cy="200025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1600" b="1">
                <a:latin typeface="Arial" charset="0"/>
              </a:rPr>
              <a:t>Fairbanks</a:t>
            </a:r>
          </a:p>
          <a:p>
            <a:pPr algn="l"/>
            <a:r>
              <a:rPr lang="en-US" sz="1600" b="1">
                <a:latin typeface="Arial" charset="0"/>
              </a:rPr>
              <a:t>Delta Junction</a:t>
            </a:r>
          </a:p>
          <a:p>
            <a:pPr algn="l"/>
            <a:r>
              <a:rPr lang="en-US" sz="1600" b="1">
                <a:latin typeface="Arial" charset="0"/>
              </a:rPr>
              <a:t>North Pole</a:t>
            </a:r>
          </a:p>
          <a:p>
            <a:pPr algn="l"/>
            <a:r>
              <a:rPr lang="en-US" sz="1600" b="1">
                <a:latin typeface="Arial" charset="0"/>
              </a:rPr>
              <a:t>Military Programs</a:t>
            </a:r>
          </a:p>
          <a:p>
            <a:pPr algn="l"/>
            <a:r>
              <a:rPr lang="en-US" sz="1400">
                <a:latin typeface="Arial" charset="0"/>
              </a:rPr>
              <a:t>    -</a:t>
            </a:r>
            <a:r>
              <a:rPr lang="en-US" sz="1500">
                <a:latin typeface="Arial" charset="0"/>
              </a:rPr>
              <a:t>Ft. Wainwright</a:t>
            </a:r>
          </a:p>
          <a:p>
            <a:pPr algn="l"/>
            <a:r>
              <a:rPr lang="en-US" sz="1500">
                <a:latin typeface="Arial" charset="0"/>
              </a:rPr>
              <a:t>    -Eielson AFB</a:t>
            </a:r>
          </a:p>
          <a:p>
            <a:pPr algn="l"/>
            <a:r>
              <a:rPr lang="en-US" sz="1500">
                <a:latin typeface="Arial" charset="0"/>
              </a:rPr>
              <a:t>    -Ft. Greely</a:t>
            </a:r>
          </a:p>
          <a:p>
            <a:pPr algn="l"/>
            <a:r>
              <a:rPr lang="en-US" sz="1500">
                <a:latin typeface="Arial" charset="0"/>
              </a:rPr>
              <a:t>    -Clear AFB</a:t>
            </a:r>
          </a:p>
        </p:txBody>
      </p:sp>
      <p:sp>
        <p:nvSpPr>
          <p:cNvPr id="14342" name="TextBox 5"/>
          <p:cNvSpPr txBox="1">
            <a:spLocks noChangeArrowheads="1"/>
          </p:cNvSpPr>
          <p:nvPr/>
        </p:nvSpPr>
        <p:spPr bwMode="auto">
          <a:xfrm>
            <a:off x="5119688" y="4878388"/>
            <a:ext cx="3476625" cy="46196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i="1"/>
              <a:t>11 locations in the Interior</a:t>
            </a:r>
          </a:p>
        </p:txBody>
      </p:sp>
      <p:pic>
        <p:nvPicPr>
          <p:cNvPr id="14343" name="Content Placeholder 6" descr="TVC Exterior.JPG"/>
          <p:cNvPicPr>
            <a:picLocks noGrp="1" noChangeAspect="1"/>
          </p:cNvPicPr>
          <p:nvPr>
            <p:ph idx="1"/>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rcRect b="5717"/>
          <a:stretch>
            <a:fillRect/>
          </a:stretch>
        </p:blipFill>
        <p:spPr>
          <a:xfrm>
            <a:off x="0" y="2895600"/>
            <a:ext cx="4572000" cy="2695575"/>
          </a:xfrm>
        </p:spPr>
      </p:pic>
    </p:spTree>
    <p:extLst>
      <p:ext uri="{BB962C8B-B14F-4D97-AF65-F5344CB8AC3E}">
        <p14:creationId xmlns="" xmlns:p14="http://schemas.microsoft.com/office/powerpoint/2010/main" xmlns:mv="urn:schemas-microsoft-com:mac:vml" xmlns:mc="http://schemas.openxmlformats.org/markup-compatibility/2006" val="3546506184"/>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z="3400">
                <a:latin typeface="KabobExtrabold" charset="0"/>
                <a:ea typeface="ＭＳ Ｐゴシック" charset="0"/>
                <a:cs typeface="ＭＳ Ｐゴシック" charset="0"/>
              </a:rPr>
              <a:t>Community &amp; Technical College</a:t>
            </a:r>
          </a:p>
        </p:txBody>
      </p:sp>
      <p:pic>
        <p:nvPicPr>
          <p:cNvPr id="15363" name="Picture 6" descr="shooting"/>
          <p:cNvPicPr>
            <a:picLocks noChangeAspect="1" noChangeArrowheads="1"/>
          </p:cNvPicPr>
          <p:nvPr/>
        </p:nvPicPr>
        <p:blipFill>
          <a:blip r:embed="rId3" cstate="print">
            <a:extLst>
              <a:ext uri="{28A0092B-C50C-407E-A947-70E740481C1C}">
                <a14:useLocalDpi xmlns="" xmlns:a14="http://schemas.microsoft.com/office/drawing/2010/main" xmlns:mv="urn:schemas-microsoft-com:mac:vml" xmlns:mc="http://schemas.openxmlformats.org/markup-compatibility/2006" val="0"/>
              </a:ext>
            </a:extLst>
          </a:blip>
          <a:srcRect t="20660"/>
          <a:stretch>
            <a:fillRect/>
          </a:stretch>
        </p:blipFill>
        <p:spPr bwMode="auto">
          <a:xfrm>
            <a:off x="1778000" y="1371600"/>
            <a:ext cx="3675063" cy="19716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15364" name="Text Box 8"/>
          <p:cNvSpPr txBox="1">
            <a:spLocks noChangeArrowheads="1"/>
          </p:cNvSpPr>
          <p:nvPr/>
        </p:nvSpPr>
        <p:spPr bwMode="auto">
          <a:xfrm>
            <a:off x="5559425" y="1905000"/>
            <a:ext cx="3505200" cy="3694113"/>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800" b="1"/>
              <a:t>Core Purpose</a:t>
            </a:r>
          </a:p>
          <a:p>
            <a:r>
              <a:rPr lang="en-US" sz="1800"/>
              <a:t> Community Driven Education</a:t>
            </a:r>
          </a:p>
          <a:p>
            <a:endParaRPr lang="en-US" sz="1800"/>
          </a:p>
          <a:p>
            <a:r>
              <a:rPr lang="en-US" sz="1800" b="1"/>
              <a:t>Core Values</a:t>
            </a:r>
          </a:p>
          <a:p>
            <a:r>
              <a:rPr lang="en-US" sz="1800"/>
              <a:t>Student Centered, Excellence, Empowerment, Innovation, Flexibility, Collaboration, Integrity</a:t>
            </a:r>
          </a:p>
          <a:p>
            <a:endParaRPr lang="en-US" sz="1800"/>
          </a:p>
          <a:p>
            <a:r>
              <a:rPr lang="en-US" sz="1800" b="1"/>
              <a:t>Mission</a:t>
            </a:r>
          </a:p>
          <a:p>
            <a:r>
              <a:rPr lang="en-US" sz="1800" b="1"/>
              <a:t> </a:t>
            </a:r>
            <a:r>
              <a:rPr lang="en-US" sz="1800"/>
              <a:t>CTC is Alaska</a:t>
            </a:r>
            <a:r>
              <a:rPr lang="ja-JP" altLang="en-US" sz="1800"/>
              <a:t>’</a:t>
            </a:r>
            <a:r>
              <a:rPr lang="en-US" sz="1800"/>
              <a:t>s first choice for quality workforce development, academic preparation and life-long learning </a:t>
            </a:r>
          </a:p>
        </p:txBody>
      </p:sp>
      <p:pic>
        <p:nvPicPr>
          <p:cNvPr id="15365" name="Picture 10" descr="welding"/>
          <p:cNvPicPr>
            <a:picLocks noChangeAspect="1" noChangeArrowheads="1"/>
          </p:cNvPicPr>
          <p:nvPr/>
        </p:nvPicPr>
        <p:blipFill>
          <a:blip r:embed="rId4" cstate="print">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444500" y="1371600"/>
            <a:ext cx="2603500" cy="4364038"/>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5366" name="Picture 9" descr="HealthWorkers "/>
          <p:cNvPicPr>
            <a:picLocks noChangeAspect="1" noChangeArrowheads="1"/>
          </p:cNvPicPr>
          <p:nvPr/>
        </p:nvPicPr>
        <p:blipFill>
          <a:blip r:embed="rId5" cstate="print">
            <a:extLst>
              <a:ext uri="{28A0092B-C50C-407E-A947-70E740481C1C}">
                <a14:useLocalDpi xmlns="" xmlns:a14="http://schemas.microsoft.com/office/drawing/2010/main" xmlns:mv="urn:schemas-microsoft-com:mac:vml" xmlns:mc="http://schemas.openxmlformats.org/markup-compatibility/2006" val="0"/>
              </a:ext>
            </a:extLst>
          </a:blip>
          <a:srcRect/>
          <a:stretch>
            <a:fillRect/>
          </a:stretch>
        </p:blipFill>
        <p:spPr bwMode="auto">
          <a:xfrm>
            <a:off x="2590800" y="3208338"/>
            <a:ext cx="2857500" cy="2543175"/>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p14="http://schemas.microsoft.com/office/powerpoint/2010/main" xmlns:mv="urn:schemas-microsoft-com:mac:vml" xmlns:mc="http://schemas.openxmlformats.org/markup-compatibility/2006" val="2420911377"/>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457200" y="1447800"/>
            <a:ext cx="8229600" cy="4525963"/>
          </a:xfrm>
        </p:spPr>
        <p:txBody>
          <a:bodyPr/>
          <a:lstStyle/>
          <a:p>
            <a:r>
              <a:rPr lang="en-US" sz="2000">
                <a:latin typeface="Times New Roman" charset="0"/>
                <a:ea typeface="ＭＳ Ｐゴシック" charset="0"/>
                <a:cs typeface="ＭＳ Ｐゴシック" charset="0"/>
              </a:rPr>
              <a:t>34% of UAF</a:t>
            </a:r>
            <a:r>
              <a:rPr lang="ja-JP" altLang="en-US" sz="2000">
                <a:latin typeface="Times New Roman" charset="0"/>
                <a:ea typeface="ＭＳ Ｐゴシック" charset="0"/>
                <a:cs typeface="ＭＳ Ｐゴシック" charset="0"/>
              </a:rPr>
              <a:t>’</a:t>
            </a:r>
            <a:r>
              <a:rPr lang="en-US" sz="2000">
                <a:latin typeface="Times New Roman" charset="0"/>
                <a:ea typeface="ＭＳ Ｐゴシック" charset="0"/>
                <a:cs typeface="ＭＳ Ｐゴシック" charset="0"/>
              </a:rPr>
              <a:t>s student body headcount as fall 2010</a:t>
            </a:r>
          </a:p>
          <a:p>
            <a:r>
              <a:rPr lang="en-US" sz="2000">
                <a:latin typeface="Times New Roman" charset="0"/>
                <a:ea typeface="ＭＳ Ｐゴシック" charset="0"/>
                <a:cs typeface="ＭＳ Ｐゴシック" charset="0"/>
              </a:rPr>
              <a:t>20% of the credit hour production as fall 2010</a:t>
            </a:r>
          </a:p>
          <a:p>
            <a:r>
              <a:rPr lang="en-US" sz="2000">
                <a:latin typeface="Times New Roman" charset="0"/>
                <a:ea typeface="ＭＳ Ｐゴシック" charset="0"/>
                <a:cs typeface="ＭＳ Ｐゴシック" charset="0"/>
              </a:rPr>
              <a:t>3,500 students served every semester</a:t>
            </a:r>
          </a:p>
          <a:p>
            <a:r>
              <a:rPr lang="en-US" sz="2000">
                <a:latin typeface="Times New Roman" charset="0"/>
                <a:ea typeface="ＭＳ Ｐゴシック" charset="0"/>
                <a:cs typeface="ＭＳ Ｐゴシック" charset="0"/>
              </a:rPr>
              <a:t>Offers 40+ certificate and degree programs and specialized training programs</a:t>
            </a:r>
          </a:p>
          <a:p>
            <a:r>
              <a:rPr lang="en-US" sz="2000">
                <a:latin typeface="Times New Roman" charset="0"/>
                <a:ea typeface="ＭＳ Ｐゴシック" charset="0"/>
                <a:cs typeface="ＭＳ Ｐゴシック" charset="0"/>
              </a:rPr>
              <a:t>One of the top 10 employers in Fairbanks </a:t>
            </a:r>
          </a:p>
          <a:p>
            <a:r>
              <a:rPr lang="en-US" sz="2000">
                <a:latin typeface="Times New Roman" charset="0"/>
                <a:ea typeface="ＭＳ Ｐゴシック" charset="0"/>
                <a:cs typeface="ＭＳ Ｐゴシック" charset="0"/>
              </a:rPr>
              <a:t>300+ adjunct faculty and 60+ full-time faculty/staff each semester</a:t>
            </a:r>
          </a:p>
          <a:p>
            <a:r>
              <a:rPr lang="en-US" sz="2000">
                <a:latin typeface="Times New Roman" charset="0"/>
                <a:ea typeface="ＭＳ Ｐゴシック" charset="0"/>
                <a:cs typeface="ＭＳ Ｐゴシック" charset="0"/>
              </a:rPr>
              <a:t>$12 million annual operating budget</a:t>
            </a:r>
          </a:p>
          <a:p>
            <a:r>
              <a:rPr lang="en-US" sz="2000">
                <a:latin typeface="Times New Roman" charset="0"/>
                <a:ea typeface="ＭＳ Ｐゴシック" charset="0"/>
                <a:cs typeface="ＭＳ Ｐゴシック" charset="0"/>
              </a:rPr>
              <a:t>Extensive partnerships with industry, labor, schools and community organizations</a:t>
            </a:r>
          </a:p>
          <a:p>
            <a:r>
              <a:rPr lang="en-US" sz="2000">
                <a:latin typeface="Times New Roman" charset="0"/>
                <a:ea typeface="ＭＳ Ｐゴシック" charset="0"/>
                <a:cs typeface="ＭＳ Ｐゴシック" charset="0"/>
              </a:rPr>
              <a:t>Offers college credit to high school students through Tech Prep and other outreach activities</a:t>
            </a:r>
          </a:p>
          <a:p>
            <a:r>
              <a:rPr lang="en-US" sz="2000">
                <a:latin typeface="Times New Roman" charset="0"/>
                <a:ea typeface="ＭＳ Ｐゴシック" charset="0"/>
                <a:cs typeface="ＭＳ Ｐゴシック" charset="0"/>
              </a:rPr>
              <a:t>Export high demand courses/training around Alaska</a:t>
            </a:r>
          </a:p>
          <a:p>
            <a:endParaRPr lang="en-US">
              <a:latin typeface="Times New Roman" charset="0"/>
              <a:ea typeface="ＭＳ Ｐゴシック" charset="0"/>
              <a:cs typeface="ＭＳ Ｐゴシック" charset="0"/>
            </a:endParaRPr>
          </a:p>
        </p:txBody>
      </p:sp>
      <p:sp>
        <p:nvSpPr>
          <p:cNvPr id="16387" name="Rectangle 2"/>
          <p:cNvSpPr>
            <a:spLocks noGrp="1" noChangeArrowheads="1"/>
          </p:cNvSpPr>
          <p:nvPr>
            <p:ph type="title"/>
          </p:nvPr>
        </p:nvSpPr>
        <p:spPr/>
        <p:txBody>
          <a:bodyPr/>
          <a:lstStyle/>
          <a:p>
            <a:r>
              <a:rPr lang="en-US" sz="3400">
                <a:latin typeface="KabobExtrabold" charset="0"/>
                <a:ea typeface="ＭＳ Ｐゴシック" charset="0"/>
                <a:cs typeface="ＭＳ Ｐゴシック" charset="0"/>
              </a:rPr>
              <a:t>Community &amp; Technical College</a:t>
            </a:r>
          </a:p>
        </p:txBody>
      </p:sp>
    </p:spTree>
    <p:extLst>
      <p:ext uri="{BB962C8B-B14F-4D97-AF65-F5344CB8AC3E}">
        <p14:creationId xmlns="" xmlns:p14="http://schemas.microsoft.com/office/powerpoint/2010/main" xmlns:mv="urn:schemas-microsoft-com:mac:vml" xmlns:mc="http://schemas.openxmlformats.org/markup-compatibility/2006" val="245657972"/>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4000" smtClean="0">
                <a:ea typeface="ＭＳ Ｐゴシック" pitchFamily="-108" charset="-128"/>
              </a:rPr>
              <a:t>Kuskokwim Campus</a:t>
            </a:r>
          </a:p>
        </p:txBody>
      </p:sp>
      <p:sp>
        <p:nvSpPr>
          <p:cNvPr id="47107" name="Rectangle 7"/>
          <p:cNvSpPr>
            <a:spLocks noChangeArrowheads="1"/>
          </p:cNvSpPr>
          <p:nvPr/>
        </p:nvSpPr>
        <p:spPr bwMode="auto">
          <a:xfrm>
            <a:off x="7239000" y="5867400"/>
            <a:ext cx="1624013" cy="701675"/>
          </a:xfrm>
          <a:prstGeom prst="rect">
            <a:avLst/>
          </a:prstGeom>
          <a:noFill/>
          <a:ln w="9525">
            <a:noFill/>
            <a:miter lim="800000"/>
            <a:headEnd/>
            <a:tailEnd/>
          </a:ln>
        </p:spPr>
        <p:txBody>
          <a:bodyPr wrap="none">
            <a:spAutoFit/>
          </a:bodyPr>
          <a:lstStyle/>
          <a:p>
            <a:r>
              <a:rPr lang="en-US" sz="4000">
                <a:solidFill>
                  <a:schemeClr val="accent2"/>
                </a:solidFill>
                <a:latin typeface="KabobExtrabold" pitchFamily="2" charset="0"/>
              </a:rPr>
              <a:t>Bethel</a:t>
            </a:r>
          </a:p>
        </p:txBody>
      </p:sp>
      <p:pic>
        <p:nvPicPr>
          <p:cNvPr id="47108" name="Picture 9" descr="KuC loonlogol"/>
          <p:cNvPicPr>
            <a:picLocks noChangeAspect="1" noChangeArrowheads="1"/>
          </p:cNvPicPr>
          <p:nvPr/>
        </p:nvPicPr>
        <p:blipFill>
          <a:blip r:embed="rId3" cstate="print"/>
          <a:srcRect b="35185"/>
          <a:stretch>
            <a:fillRect/>
          </a:stretch>
        </p:blipFill>
        <p:spPr bwMode="auto">
          <a:xfrm>
            <a:off x="6629400" y="152400"/>
            <a:ext cx="2057400" cy="1066800"/>
          </a:xfrm>
          <a:prstGeom prst="rect">
            <a:avLst/>
          </a:prstGeom>
          <a:noFill/>
          <a:ln w="9525">
            <a:noFill/>
            <a:miter lim="800000"/>
            <a:headEnd/>
            <a:tailEnd/>
          </a:ln>
        </p:spPr>
      </p:pic>
      <p:pic>
        <p:nvPicPr>
          <p:cNvPr id="47109" name="Picture 11" descr="Kuskokwim campus area black"/>
          <p:cNvPicPr>
            <a:picLocks noChangeAspect="1" noChangeArrowheads="1"/>
          </p:cNvPicPr>
          <p:nvPr/>
        </p:nvPicPr>
        <p:blipFill>
          <a:blip r:embed="rId4" cstate="print"/>
          <a:srcRect/>
          <a:stretch>
            <a:fillRect/>
          </a:stretch>
        </p:blipFill>
        <p:spPr bwMode="auto">
          <a:xfrm>
            <a:off x="762000" y="1524000"/>
            <a:ext cx="6457950" cy="4649788"/>
          </a:xfrm>
          <a:prstGeom prst="rect">
            <a:avLst/>
          </a:prstGeom>
          <a:noFill/>
          <a:ln w="9525">
            <a:noFill/>
            <a:miter lim="800000"/>
            <a:headEnd/>
            <a:tailEnd/>
          </a:ln>
        </p:spPr>
      </p:pic>
      <p:sp>
        <p:nvSpPr>
          <p:cNvPr id="47110" name="Text Box 12"/>
          <p:cNvSpPr txBox="1">
            <a:spLocks noChangeArrowheads="1"/>
          </p:cNvSpPr>
          <p:nvPr/>
        </p:nvSpPr>
        <p:spPr bwMode="auto">
          <a:xfrm>
            <a:off x="304800" y="1295400"/>
            <a:ext cx="1611313" cy="5021263"/>
          </a:xfrm>
          <a:prstGeom prst="rect">
            <a:avLst/>
          </a:prstGeom>
          <a:noFill/>
          <a:ln w="9525">
            <a:noFill/>
            <a:miter lim="800000"/>
            <a:headEnd/>
            <a:tailEnd/>
          </a:ln>
        </p:spPr>
        <p:txBody>
          <a:bodyPr>
            <a:spAutoFit/>
          </a:bodyPr>
          <a:lstStyle/>
          <a:p>
            <a:pPr algn="l"/>
            <a:r>
              <a:rPr lang="en-US" sz="1200" b="1">
                <a:latin typeface="Arial" charset="0"/>
              </a:rPr>
              <a:t>Goodnews Bay</a:t>
            </a:r>
          </a:p>
          <a:p>
            <a:pPr algn="l"/>
            <a:r>
              <a:rPr lang="en-US" sz="1200" b="1">
                <a:latin typeface="Arial" charset="0"/>
              </a:rPr>
              <a:t>Platinum</a:t>
            </a:r>
          </a:p>
          <a:p>
            <a:pPr algn="l"/>
            <a:r>
              <a:rPr lang="en-US" sz="1200" b="1">
                <a:latin typeface="Arial" charset="0"/>
              </a:rPr>
              <a:t>Quinhagek</a:t>
            </a:r>
          </a:p>
          <a:p>
            <a:pPr algn="l"/>
            <a:r>
              <a:rPr lang="en-US" sz="1200" b="1">
                <a:latin typeface="Arial" charset="0"/>
              </a:rPr>
              <a:t>Kwigillingnak</a:t>
            </a:r>
          </a:p>
          <a:p>
            <a:pPr algn="l"/>
            <a:r>
              <a:rPr lang="en-US" sz="1200" b="1">
                <a:latin typeface="Arial" charset="0"/>
              </a:rPr>
              <a:t>Konginganak</a:t>
            </a:r>
          </a:p>
          <a:p>
            <a:pPr algn="l"/>
            <a:r>
              <a:rPr lang="en-US" sz="1200" b="1">
                <a:latin typeface="Arial" charset="0"/>
              </a:rPr>
              <a:t>Kipnuk</a:t>
            </a:r>
          </a:p>
          <a:p>
            <a:pPr algn="l"/>
            <a:r>
              <a:rPr lang="en-US" sz="1200" b="1">
                <a:latin typeface="Arial" charset="0"/>
              </a:rPr>
              <a:t>Eek</a:t>
            </a:r>
          </a:p>
          <a:p>
            <a:pPr algn="l"/>
            <a:r>
              <a:rPr lang="en-US" sz="1200" b="1">
                <a:latin typeface="Arial" charset="0"/>
              </a:rPr>
              <a:t>Chefornak</a:t>
            </a:r>
          </a:p>
          <a:p>
            <a:pPr algn="l"/>
            <a:r>
              <a:rPr lang="en-US" sz="1200" b="1">
                <a:latin typeface="Arial" charset="0"/>
              </a:rPr>
              <a:t>Tuntatuliak</a:t>
            </a:r>
          </a:p>
          <a:p>
            <a:pPr algn="l"/>
            <a:r>
              <a:rPr lang="en-US" sz="1200" b="1">
                <a:latin typeface="Arial" charset="0"/>
              </a:rPr>
              <a:t>Mekoryak</a:t>
            </a:r>
          </a:p>
          <a:p>
            <a:pPr algn="l"/>
            <a:r>
              <a:rPr lang="en-US" sz="1200" b="1">
                <a:latin typeface="Arial" charset="0"/>
              </a:rPr>
              <a:t>Unkumiut</a:t>
            </a:r>
          </a:p>
          <a:p>
            <a:pPr algn="l"/>
            <a:r>
              <a:rPr lang="en-US" sz="1200" b="1">
                <a:latin typeface="Arial" charset="0"/>
              </a:rPr>
              <a:t>Nightmute</a:t>
            </a:r>
          </a:p>
          <a:p>
            <a:pPr algn="l"/>
            <a:r>
              <a:rPr lang="en-US" sz="1200" b="1">
                <a:latin typeface="Arial" charset="0"/>
              </a:rPr>
              <a:t>Tooksook Bay</a:t>
            </a:r>
          </a:p>
          <a:p>
            <a:pPr algn="l"/>
            <a:r>
              <a:rPr lang="en-US" sz="1200" b="1">
                <a:latin typeface="Arial" charset="0"/>
              </a:rPr>
              <a:t>Hooper Bay</a:t>
            </a:r>
          </a:p>
          <a:p>
            <a:pPr algn="l"/>
            <a:r>
              <a:rPr lang="en-US" sz="1200" b="1">
                <a:latin typeface="Arial" charset="0"/>
              </a:rPr>
              <a:t>Tununak</a:t>
            </a:r>
          </a:p>
          <a:p>
            <a:pPr algn="l"/>
            <a:r>
              <a:rPr lang="en-US" sz="1200" b="1">
                <a:latin typeface="Arial" charset="0"/>
              </a:rPr>
              <a:t>Newtok</a:t>
            </a:r>
          </a:p>
          <a:p>
            <a:pPr algn="l"/>
            <a:r>
              <a:rPr lang="en-US" sz="1200" b="1">
                <a:latin typeface="Arial" charset="0"/>
              </a:rPr>
              <a:t>Nunapitchak</a:t>
            </a:r>
          </a:p>
          <a:p>
            <a:pPr algn="l"/>
            <a:r>
              <a:rPr lang="en-US" sz="1200" b="1">
                <a:latin typeface="Arial" charset="0"/>
              </a:rPr>
              <a:t>Kasigluk</a:t>
            </a:r>
          </a:p>
          <a:p>
            <a:pPr algn="l"/>
            <a:r>
              <a:rPr lang="en-US" sz="1200" b="1">
                <a:latin typeface="Arial" charset="0"/>
              </a:rPr>
              <a:t>Atmautlak</a:t>
            </a:r>
          </a:p>
          <a:p>
            <a:pPr algn="l"/>
            <a:r>
              <a:rPr lang="en-US" sz="1200" b="1">
                <a:latin typeface="Arial" charset="0"/>
              </a:rPr>
              <a:t>Napaskiak</a:t>
            </a:r>
          </a:p>
          <a:p>
            <a:pPr algn="l"/>
            <a:r>
              <a:rPr lang="en-US" sz="1200" b="1">
                <a:latin typeface="Arial" charset="0"/>
              </a:rPr>
              <a:t>Napakiak</a:t>
            </a:r>
          </a:p>
          <a:p>
            <a:pPr algn="l"/>
            <a:r>
              <a:rPr lang="en-US" sz="1200" b="1">
                <a:latin typeface="Arial" charset="0"/>
              </a:rPr>
              <a:t>Oscarville</a:t>
            </a:r>
          </a:p>
          <a:p>
            <a:pPr algn="l"/>
            <a:r>
              <a:rPr lang="en-US" sz="1200" b="1">
                <a:latin typeface="Arial" charset="0"/>
              </a:rPr>
              <a:t>Kwethluk</a:t>
            </a:r>
          </a:p>
          <a:p>
            <a:pPr algn="l"/>
            <a:r>
              <a:rPr lang="en-US" sz="1200" b="1">
                <a:latin typeface="Arial" charset="0"/>
              </a:rPr>
              <a:t>Chuloonawick</a:t>
            </a:r>
          </a:p>
          <a:p>
            <a:pPr algn="l"/>
            <a:r>
              <a:rPr lang="en-US" sz="1200" b="1">
                <a:latin typeface="Arial" charset="0"/>
              </a:rPr>
              <a:t>Kotlik</a:t>
            </a:r>
          </a:p>
          <a:p>
            <a:pPr algn="l"/>
            <a:r>
              <a:rPr lang="en-US" sz="1200" b="1">
                <a:latin typeface="Arial" charset="0"/>
              </a:rPr>
              <a:t>Bill Moore’s Slough</a:t>
            </a:r>
          </a:p>
          <a:p>
            <a:pPr algn="l"/>
            <a:r>
              <a:rPr lang="en-US" sz="1200" b="1">
                <a:latin typeface="Arial" charset="0"/>
              </a:rPr>
              <a:t>Hamilton</a:t>
            </a:r>
          </a:p>
        </p:txBody>
      </p:sp>
      <p:sp>
        <p:nvSpPr>
          <p:cNvPr id="47111" name="Text Box 13"/>
          <p:cNvSpPr txBox="1">
            <a:spLocks noChangeArrowheads="1"/>
          </p:cNvSpPr>
          <p:nvPr/>
        </p:nvSpPr>
        <p:spPr bwMode="auto">
          <a:xfrm>
            <a:off x="2057400" y="1295400"/>
            <a:ext cx="1398588" cy="5386388"/>
          </a:xfrm>
          <a:prstGeom prst="rect">
            <a:avLst/>
          </a:prstGeom>
          <a:noFill/>
          <a:ln w="9525">
            <a:noFill/>
            <a:miter lim="800000"/>
            <a:headEnd/>
            <a:tailEnd/>
          </a:ln>
        </p:spPr>
        <p:txBody>
          <a:bodyPr>
            <a:spAutoFit/>
          </a:bodyPr>
          <a:lstStyle/>
          <a:p>
            <a:pPr algn="l"/>
            <a:r>
              <a:rPr lang="en-US" sz="1200" b="1">
                <a:latin typeface="Arial" charset="0"/>
              </a:rPr>
              <a:t>Akiachak</a:t>
            </a:r>
          </a:p>
          <a:p>
            <a:pPr algn="l"/>
            <a:r>
              <a:rPr lang="en-US" sz="1200" b="1">
                <a:latin typeface="Arial" charset="0"/>
              </a:rPr>
              <a:t>Akiak</a:t>
            </a:r>
          </a:p>
          <a:p>
            <a:pPr algn="l"/>
            <a:r>
              <a:rPr lang="en-US" sz="1200" b="1">
                <a:latin typeface="Arial" charset="0"/>
              </a:rPr>
              <a:t>Tulusak</a:t>
            </a:r>
          </a:p>
          <a:p>
            <a:pPr algn="l"/>
            <a:r>
              <a:rPr lang="en-US" sz="1200" b="1">
                <a:latin typeface="Arial" charset="0"/>
              </a:rPr>
              <a:t>Lower Kalskag</a:t>
            </a:r>
          </a:p>
          <a:p>
            <a:pPr algn="l"/>
            <a:r>
              <a:rPr lang="en-US" sz="1200" b="1">
                <a:latin typeface="Arial" charset="0"/>
              </a:rPr>
              <a:t>Kalskag</a:t>
            </a:r>
          </a:p>
          <a:p>
            <a:pPr algn="l"/>
            <a:r>
              <a:rPr lang="en-US" sz="1200" b="1">
                <a:latin typeface="Arial" charset="0"/>
              </a:rPr>
              <a:t>Aniak</a:t>
            </a:r>
          </a:p>
          <a:p>
            <a:pPr algn="l"/>
            <a:r>
              <a:rPr lang="en-US" sz="1200" b="1">
                <a:latin typeface="Arial" charset="0"/>
              </a:rPr>
              <a:t>Chuathbaluk</a:t>
            </a:r>
          </a:p>
          <a:p>
            <a:pPr algn="l"/>
            <a:r>
              <a:rPr lang="en-US" sz="1200" b="1">
                <a:latin typeface="Arial" charset="0"/>
              </a:rPr>
              <a:t>Napaimute</a:t>
            </a:r>
          </a:p>
          <a:p>
            <a:pPr algn="l"/>
            <a:r>
              <a:rPr lang="en-US" sz="1200" b="1">
                <a:latin typeface="Arial" charset="0"/>
              </a:rPr>
              <a:t>Red Devil</a:t>
            </a:r>
          </a:p>
          <a:p>
            <a:pPr algn="l"/>
            <a:r>
              <a:rPr lang="en-US" sz="1200" b="1">
                <a:latin typeface="Arial" charset="0"/>
              </a:rPr>
              <a:t>Crooked Creek</a:t>
            </a:r>
          </a:p>
          <a:p>
            <a:pPr algn="l"/>
            <a:r>
              <a:rPr lang="en-US" sz="1200" b="1">
                <a:latin typeface="Arial" charset="0"/>
              </a:rPr>
              <a:t>Georgetown</a:t>
            </a:r>
          </a:p>
          <a:p>
            <a:pPr algn="l"/>
            <a:r>
              <a:rPr lang="en-US" sz="1200" b="1">
                <a:latin typeface="Arial" charset="0"/>
              </a:rPr>
              <a:t>Stony River</a:t>
            </a:r>
          </a:p>
          <a:p>
            <a:pPr algn="l"/>
            <a:r>
              <a:rPr lang="en-US" sz="1200" b="1">
                <a:latin typeface="Arial" charset="0"/>
              </a:rPr>
              <a:t>Sleetmute</a:t>
            </a:r>
          </a:p>
          <a:p>
            <a:pPr algn="l"/>
            <a:r>
              <a:rPr lang="en-US" sz="1200" b="1">
                <a:latin typeface="Arial" charset="0"/>
              </a:rPr>
              <a:t>Lime Village</a:t>
            </a:r>
          </a:p>
          <a:p>
            <a:pPr algn="l"/>
            <a:r>
              <a:rPr lang="en-US" sz="1200" b="1">
                <a:latin typeface="Arial" charset="0"/>
              </a:rPr>
              <a:t>Chevak</a:t>
            </a:r>
          </a:p>
          <a:p>
            <a:pPr algn="l"/>
            <a:r>
              <a:rPr lang="en-US" sz="1200" b="1">
                <a:latin typeface="Arial" charset="0"/>
              </a:rPr>
              <a:t>Paimiute</a:t>
            </a:r>
          </a:p>
          <a:p>
            <a:pPr algn="l"/>
            <a:r>
              <a:rPr lang="en-US" sz="1200" b="1">
                <a:latin typeface="Arial" charset="0"/>
              </a:rPr>
              <a:t>Scammon Bay</a:t>
            </a:r>
          </a:p>
          <a:p>
            <a:pPr algn="l"/>
            <a:r>
              <a:rPr lang="en-US" sz="1200" b="1">
                <a:latin typeface="Arial" charset="0"/>
              </a:rPr>
              <a:t>Chogamiute</a:t>
            </a:r>
          </a:p>
          <a:p>
            <a:pPr algn="l"/>
            <a:r>
              <a:rPr lang="en-US" sz="1200" b="1">
                <a:latin typeface="Arial" charset="0"/>
              </a:rPr>
              <a:t>Russian Mission</a:t>
            </a:r>
          </a:p>
          <a:p>
            <a:pPr algn="l"/>
            <a:r>
              <a:rPr lang="en-US" sz="1200" b="1">
                <a:latin typeface="Arial" charset="0"/>
              </a:rPr>
              <a:t>Marshall</a:t>
            </a:r>
          </a:p>
          <a:p>
            <a:pPr algn="l"/>
            <a:r>
              <a:rPr lang="en-US" sz="1200" b="1">
                <a:latin typeface="Arial" charset="0"/>
              </a:rPr>
              <a:t>Pilot Station</a:t>
            </a:r>
          </a:p>
          <a:p>
            <a:pPr algn="l"/>
            <a:r>
              <a:rPr lang="en-US" sz="1200" b="1">
                <a:latin typeface="Arial" charset="0"/>
              </a:rPr>
              <a:t>St. Mary’s</a:t>
            </a:r>
          </a:p>
          <a:p>
            <a:pPr algn="l"/>
            <a:r>
              <a:rPr lang="en-US" sz="1200" b="1">
                <a:latin typeface="Arial" charset="0"/>
              </a:rPr>
              <a:t>Andreafsky</a:t>
            </a:r>
          </a:p>
          <a:p>
            <a:pPr algn="l"/>
            <a:r>
              <a:rPr lang="en-US" sz="1200" b="1">
                <a:latin typeface="Arial" charset="0"/>
              </a:rPr>
              <a:t>Pitka’s Point</a:t>
            </a:r>
          </a:p>
          <a:p>
            <a:pPr algn="l"/>
            <a:r>
              <a:rPr lang="en-US" sz="1200" b="1">
                <a:latin typeface="Arial" charset="0"/>
              </a:rPr>
              <a:t>Mountain Village</a:t>
            </a:r>
          </a:p>
          <a:p>
            <a:pPr algn="l"/>
            <a:r>
              <a:rPr lang="en-US" sz="1200" b="1">
                <a:latin typeface="Arial" charset="0"/>
              </a:rPr>
              <a:t>Nunam Iqua</a:t>
            </a:r>
          </a:p>
          <a:p>
            <a:pPr algn="l"/>
            <a:r>
              <a:rPr lang="en-US" sz="1200" b="1">
                <a:latin typeface="Arial" charset="0"/>
              </a:rPr>
              <a:t>Alakanuk</a:t>
            </a:r>
          </a:p>
          <a:p>
            <a:pPr algn="l"/>
            <a:r>
              <a:rPr lang="en-US" sz="1200" b="1">
                <a:latin typeface="Arial" charset="0"/>
              </a:rPr>
              <a:t>Emmonak</a:t>
            </a:r>
          </a:p>
          <a:p>
            <a:pPr algn="l"/>
            <a:endParaRPr lang="en-US" sz="1200" b="1">
              <a:latin typeface="Arial" charset="0"/>
            </a:endParaRPr>
          </a:p>
        </p:txBody>
      </p:sp>
      <p:sp>
        <p:nvSpPr>
          <p:cNvPr id="1103886" name="AutoShape 14"/>
          <p:cNvSpPr>
            <a:spLocks noChangeArrowheads="1"/>
          </p:cNvSpPr>
          <p:nvPr/>
        </p:nvSpPr>
        <p:spPr bwMode="auto">
          <a:xfrm>
            <a:off x="4038600" y="4191000"/>
            <a:ext cx="304800" cy="2286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latin typeface="Times New Roman" pitchFamily="18" charset="0"/>
              <a:ea typeface="+mn-ea"/>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z="4000" dirty="0" smtClean="0">
                <a:ea typeface="ＭＳ Ｐゴシック" pitchFamily="-108" charset="-128"/>
              </a:rPr>
              <a:t>Kuskokwim Campus</a:t>
            </a:r>
          </a:p>
        </p:txBody>
      </p:sp>
      <p:sp>
        <p:nvSpPr>
          <p:cNvPr id="49155" name="Rectangle 3"/>
          <p:cNvSpPr>
            <a:spLocks noChangeArrowheads="1"/>
          </p:cNvSpPr>
          <p:nvPr/>
        </p:nvSpPr>
        <p:spPr bwMode="auto">
          <a:xfrm>
            <a:off x="7239000" y="5867400"/>
            <a:ext cx="1624013" cy="701675"/>
          </a:xfrm>
          <a:prstGeom prst="rect">
            <a:avLst/>
          </a:prstGeom>
          <a:noFill/>
          <a:ln w="9525">
            <a:noFill/>
            <a:miter lim="800000"/>
            <a:headEnd/>
            <a:tailEnd/>
          </a:ln>
        </p:spPr>
        <p:txBody>
          <a:bodyPr wrap="none">
            <a:spAutoFit/>
          </a:bodyPr>
          <a:lstStyle/>
          <a:p>
            <a:r>
              <a:rPr lang="en-US" sz="4000">
                <a:solidFill>
                  <a:schemeClr val="accent2"/>
                </a:solidFill>
                <a:latin typeface="KabobExtrabold" pitchFamily="2" charset="0"/>
              </a:rPr>
              <a:t>Bethel</a:t>
            </a:r>
          </a:p>
        </p:txBody>
      </p:sp>
      <p:pic>
        <p:nvPicPr>
          <p:cNvPr id="49156" name="Picture 5" descr="KuC loonlogol"/>
          <p:cNvPicPr>
            <a:picLocks noChangeAspect="1" noChangeArrowheads="1"/>
          </p:cNvPicPr>
          <p:nvPr/>
        </p:nvPicPr>
        <p:blipFill>
          <a:blip r:embed="rId3" cstate="print"/>
          <a:srcRect b="35185"/>
          <a:stretch>
            <a:fillRect/>
          </a:stretch>
        </p:blipFill>
        <p:spPr bwMode="auto">
          <a:xfrm>
            <a:off x="6629400" y="152400"/>
            <a:ext cx="2057400" cy="1066800"/>
          </a:xfrm>
          <a:prstGeom prst="rect">
            <a:avLst/>
          </a:prstGeom>
          <a:noFill/>
          <a:ln w="9525">
            <a:noFill/>
            <a:miter lim="800000"/>
            <a:headEnd/>
            <a:tailEnd/>
          </a:ln>
        </p:spPr>
      </p:pic>
      <p:pic>
        <p:nvPicPr>
          <p:cNvPr id="49157" name="Picture 8" descr="KUC Exterior.JPG"/>
          <p:cNvPicPr>
            <a:picLocks noChangeAspect="1"/>
          </p:cNvPicPr>
          <p:nvPr/>
        </p:nvPicPr>
        <p:blipFill>
          <a:blip r:embed="rId4" cstate="print"/>
          <a:srcRect t="29738"/>
          <a:stretch>
            <a:fillRect/>
          </a:stretch>
        </p:blipFill>
        <p:spPr bwMode="auto">
          <a:xfrm>
            <a:off x="0" y="2971800"/>
            <a:ext cx="9144000" cy="26416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B.A. Program:  </a:t>
            </a:r>
            <a:r>
              <a:rPr lang="en-US" sz="2800" dirty="0" err="1" smtClean="0"/>
              <a:t>Yupiit</a:t>
            </a:r>
            <a:r>
              <a:rPr lang="en-US" sz="2800" dirty="0" smtClean="0"/>
              <a:t> </a:t>
            </a:r>
            <a:r>
              <a:rPr lang="en-US" sz="2800" dirty="0" err="1" smtClean="0"/>
              <a:t>Nakmiin</a:t>
            </a:r>
            <a:r>
              <a:rPr lang="en-US" sz="2800" dirty="0" smtClean="0"/>
              <a:t> </a:t>
            </a:r>
            <a:r>
              <a:rPr lang="en-US" sz="2800" i="1" dirty="0" err="1" smtClean="0"/>
              <a:t>Qaneryaraat</a:t>
            </a:r>
            <a:endParaRPr lang="en-US" sz="2800" i="1" dirty="0"/>
          </a:p>
        </p:txBody>
      </p:sp>
      <p:sp>
        <p:nvSpPr>
          <p:cNvPr id="3" name="Content Placeholder 2"/>
          <p:cNvSpPr>
            <a:spLocks noGrp="1"/>
          </p:cNvSpPr>
          <p:nvPr>
            <p:ph idx="1"/>
          </p:nvPr>
        </p:nvSpPr>
        <p:spPr>
          <a:xfrm>
            <a:off x="457200" y="1371600"/>
            <a:ext cx="8229600" cy="5486400"/>
          </a:xfrm>
        </p:spPr>
        <p:txBody>
          <a:bodyPr/>
          <a:lstStyle/>
          <a:p>
            <a:pPr>
              <a:buNone/>
            </a:pPr>
            <a:r>
              <a:rPr lang="en-US" sz="2800" dirty="0" smtClean="0"/>
              <a:t>Available exclusively at </a:t>
            </a:r>
            <a:r>
              <a:rPr lang="en-US" sz="2800" dirty="0" err="1" smtClean="0"/>
              <a:t>KuC</a:t>
            </a:r>
            <a:r>
              <a:rPr lang="en-US" sz="2800" dirty="0" smtClean="0"/>
              <a:t>, the BA program is designed to accommodate students from three different backgrounds: </a:t>
            </a:r>
          </a:p>
          <a:p>
            <a:pPr marL="514350" indent="-514350">
              <a:buFont typeface="+mj-lt"/>
              <a:buAutoNum type="arabicPeriod"/>
            </a:pPr>
            <a:r>
              <a:rPr lang="en-US" sz="2800" dirty="0" smtClean="0"/>
              <a:t>traditional on-campus students,</a:t>
            </a:r>
          </a:p>
          <a:p>
            <a:pPr marL="514350" indent="-514350">
              <a:buFont typeface="+mj-lt"/>
              <a:buAutoNum type="arabicPeriod"/>
            </a:pPr>
            <a:r>
              <a:rPr lang="en-US" sz="2800" dirty="0" smtClean="0"/>
              <a:t>non-traditional students who have completed the 30-credit certificate or 60-credit A.A.S. in </a:t>
            </a:r>
            <a:r>
              <a:rPr lang="en-US" sz="2800" i="1" dirty="0" err="1" smtClean="0"/>
              <a:t>Yup’ik</a:t>
            </a:r>
            <a:r>
              <a:rPr lang="en-US" sz="2800" i="1" dirty="0" smtClean="0"/>
              <a:t> Language Proficiency</a:t>
            </a:r>
            <a:r>
              <a:rPr lang="en-US" sz="2800" dirty="0" smtClean="0"/>
              <a:t>, and </a:t>
            </a:r>
          </a:p>
          <a:p>
            <a:pPr marL="514350" indent="-514350">
              <a:buFont typeface="+mj-lt"/>
              <a:buAutoNum type="arabicPeriod"/>
            </a:pPr>
            <a:r>
              <a:rPr lang="en-US" sz="2800" dirty="0" smtClean="0"/>
              <a:t>non-traditional students who have completed the 30-credit certificate or 60-credit A.A.S. in </a:t>
            </a:r>
            <a:r>
              <a:rPr lang="en-US" sz="2800" i="1" dirty="0" smtClean="0"/>
              <a:t>Native Language Education: </a:t>
            </a:r>
            <a:r>
              <a:rPr lang="en-US" sz="2800" i="1" dirty="0" err="1" smtClean="0"/>
              <a:t>Yup’ik</a:t>
            </a:r>
            <a:r>
              <a:rPr lang="en-US" sz="2800" i="1" dirty="0" smtClean="0"/>
              <a:t> Option</a:t>
            </a:r>
            <a:r>
              <a:rPr lang="en-US" sz="2800" dirty="0" smtClean="0"/>
              <a:t>. </a:t>
            </a:r>
          </a:p>
          <a:p>
            <a:endParaRPr lang="en-US" dirty="0"/>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Program Features</a:t>
            </a:r>
            <a:endParaRPr lang="en-US" sz="3200" dirty="0"/>
          </a:p>
        </p:txBody>
      </p:sp>
      <p:sp>
        <p:nvSpPr>
          <p:cNvPr id="3" name="Content Placeholder 2"/>
          <p:cNvSpPr>
            <a:spLocks noGrp="1"/>
          </p:cNvSpPr>
          <p:nvPr>
            <p:ph idx="1"/>
          </p:nvPr>
        </p:nvSpPr>
        <p:spPr>
          <a:xfrm>
            <a:off x="457200" y="1447800"/>
            <a:ext cx="8229600" cy="4754563"/>
          </a:xfrm>
        </p:spPr>
        <p:txBody>
          <a:bodyPr/>
          <a:lstStyle/>
          <a:p>
            <a:r>
              <a:rPr lang="en-US" sz="2800" dirty="0" smtClean="0"/>
              <a:t>Includes traditional on campus classes as well as summer intensive and distance delivery options. </a:t>
            </a:r>
          </a:p>
          <a:p>
            <a:r>
              <a:rPr lang="en-US" sz="2800" dirty="0" smtClean="0"/>
              <a:t>Students have options to enroll directly in the B.A. program or the “feeder” programs: Certificate/AAS in </a:t>
            </a:r>
            <a:r>
              <a:rPr lang="en-US" sz="2800" i="1" dirty="0" err="1" smtClean="0"/>
              <a:t>Yup’ik</a:t>
            </a:r>
            <a:r>
              <a:rPr lang="en-US" sz="2800" i="1" dirty="0" smtClean="0"/>
              <a:t> Language Proficiency </a:t>
            </a:r>
            <a:r>
              <a:rPr lang="en-US" sz="2800" dirty="0" smtClean="0"/>
              <a:t>or Certificate/AAS in </a:t>
            </a:r>
            <a:r>
              <a:rPr lang="en-US" sz="2800" i="1" dirty="0" smtClean="0"/>
              <a:t>Native Language Education</a:t>
            </a:r>
            <a:r>
              <a:rPr lang="en-US" sz="2800" dirty="0" smtClean="0"/>
              <a:t>. </a:t>
            </a:r>
          </a:p>
          <a:p>
            <a:r>
              <a:rPr lang="en-US" sz="2800" dirty="0" smtClean="0"/>
              <a:t>Significant numbers of non-traditional students are already pursuing the two “feeder” programs. </a:t>
            </a:r>
          </a:p>
          <a:p>
            <a:r>
              <a:rPr lang="en-US" sz="2800" dirty="0" smtClean="0"/>
              <a:t>Offered in collaboration with UAF’s ANLC faculty and courses.</a:t>
            </a:r>
          </a:p>
          <a:p>
            <a:endParaRPr lang="en-US" sz="2800" dirty="0"/>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3400" b="1" smtClean="0">
                <a:ea typeface="ＭＳ Ｐゴシック" pitchFamily="-108" charset="-128"/>
              </a:rPr>
              <a:t>Many Campuses – one university</a:t>
            </a:r>
          </a:p>
        </p:txBody>
      </p:sp>
      <p:sp>
        <p:nvSpPr>
          <p:cNvPr id="18435" name="Rectangle 3"/>
          <p:cNvSpPr>
            <a:spLocks noGrp="1" noChangeArrowheads="1"/>
          </p:cNvSpPr>
          <p:nvPr>
            <p:ph type="body" idx="1"/>
          </p:nvPr>
        </p:nvSpPr>
        <p:spPr/>
        <p:txBody>
          <a:bodyPr/>
          <a:lstStyle/>
          <a:p>
            <a:r>
              <a:rPr lang="en-US" sz="2000" smtClean="0">
                <a:ea typeface="ＭＳ Ｐゴシック" pitchFamily="-108" charset="-128"/>
              </a:rPr>
              <a:t>UAF reaches beyond Fairbanks to over 40 locations across the state.</a:t>
            </a:r>
          </a:p>
          <a:p>
            <a:r>
              <a:rPr lang="en-US" sz="2000" smtClean="0">
                <a:ea typeface="ＭＳ Ｐゴシック" pitchFamily="-108" charset="-128"/>
              </a:rPr>
              <a:t>UAF vision statement includes “Demonstrate ways in which gender, racial and cultural diversity strengthen the university and society.” and</a:t>
            </a:r>
          </a:p>
          <a:p>
            <a:r>
              <a:rPr lang="en-US" sz="2000" smtClean="0">
                <a:ea typeface="ＭＳ Ｐゴシック" pitchFamily="-108" charset="-128"/>
              </a:rPr>
              <a:t>“Provide excellent educational services at the point of need for Alaska Native and rural populations.”</a:t>
            </a:r>
          </a:p>
          <a:p>
            <a:r>
              <a:rPr lang="en-US" sz="2000" smtClean="0">
                <a:ea typeface="ＭＳ Ｐゴシック" pitchFamily="-108" charset="-128"/>
              </a:rPr>
              <a:t>UAF Academic Plan states, “Be an educational center for Alaska Natives.”</a:t>
            </a:r>
          </a:p>
        </p:txBody>
      </p:sp>
      <p:pic>
        <p:nvPicPr>
          <p:cNvPr id="18436" name="Picture 4" descr="CRCDstudents_cropped"/>
          <p:cNvPicPr>
            <a:picLocks noChangeAspect="1" noChangeArrowheads="1"/>
          </p:cNvPicPr>
          <p:nvPr/>
        </p:nvPicPr>
        <p:blipFill>
          <a:blip r:embed="rId3" cstate="print"/>
          <a:srcRect/>
          <a:stretch>
            <a:fillRect/>
          </a:stretch>
        </p:blipFill>
        <p:spPr bwMode="auto">
          <a:xfrm>
            <a:off x="990600" y="4267200"/>
            <a:ext cx="7086600" cy="2338388"/>
          </a:xfrm>
          <a:prstGeom prst="rect">
            <a:avLst/>
          </a:prstGeom>
          <a:noFill/>
          <a:ln w="9525">
            <a:noFill/>
            <a:miter lim="800000"/>
            <a:headEnd/>
            <a:tailEnd/>
          </a:ln>
        </p:spPr>
      </p:pic>
      <p:sp>
        <p:nvSpPr>
          <p:cNvPr id="18437" name="TextBox 4"/>
          <p:cNvSpPr txBox="1">
            <a:spLocks noChangeArrowheads="1"/>
          </p:cNvSpPr>
          <p:nvPr/>
        </p:nvSpPr>
        <p:spPr bwMode="auto">
          <a:xfrm>
            <a:off x="1676400" y="3962400"/>
            <a:ext cx="6400800" cy="338138"/>
          </a:xfrm>
          <a:prstGeom prst="rect">
            <a:avLst/>
          </a:prstGeom>
          <a:noFill/>
          <a:ln w="9525">
            <a:noFill/>
            <a:miter lim="800000"/>
            <a:headEnd/>
            <a:tailEnd/>
          </a:ln>
        </p:spPr>
        <p:txBody>
          <a:bodyPr>
            <a:spAutoFit/>
          </a:bodyPr>
          <a:lstStyle/>
          <a:p>
            <a:r>
              <a:rPr lang="en-US" sz="1600" i="1"/>
              <a:t>Rural Development students meet with Senator Lyman Hoffman in Juneau</a:t>
            </a:r>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Student Backgrounds</a:t>
            </a:r>
            <a:endParaRPr lang="en-US" sz="3200" dirty="0"/>
          </a:p>
        </p:txBody>
      </p:sp>
      <p:sp>
        <p:nvSpPr>
          <p:cNvPr id="3" name="Content Placeholder 2"/>
          <p:cNvSpPr>
            <a:spLocks noGrp="1"/>
          </p:cNvSpPr>
          <p:nvPr>
            <p:ph idx="1"/>
          </p:nvPr>
        </p:nvSpPr>
        <p:spPr/>
        <p:txBody>
          <a:bodyPr/>
          <a:lstStyle/>
          <a:p>
            <a:r>
              <a:rPr lang="en-US" sz="2800" dirty="0" smtClean="0"/>
              <a:t>Most students pursuing the Certificate/AAS in either </a:t>
            </a:r>
            <a:r>
              <a:rPr lang="en-US" sz="2800" i="1" dirty="0" err="1" smtClean="0"/>
              <a:t>Yup’ik</a:t>
            </a:r>
            <a:r>
              <a:rPr lang="en-US" sz="2800" i="1" dirty="0" smtClean="0"/>
              <a:t> Language Proficiency </a:t>
            </a:r>
            <a:r>
              <a:rPr lang="en-US" sz="2800" dirty="0" smtClean="0"/>
              <a:t>or </a:t>
            </a:r>
            <a:r>
              <a:rPr lang="en-US" sz="2800" i="1" dirty="0" smtClean="0"/>
              <a:t>Native Language Education: </a:t>
            </a:r>
            <a:r>
              <a:rPr lang="en-US" sz="2800" i="1" dirty="0" err="1" smtClean="0"/>
              <a:t>Yup’ik</a:t>
            </a:r>
            <a:r>
              <a:rPr lang="en-US" sz="2800" i="1" dirty="0" smtClean="0"/>
              <a:t> Option </a:t>
            </a:r>
            <a:r>
              <a:rPr lang="en-US" sz="2800" dirty="0" smtClean="0"/>
              <a:t>are currently employed as teacher’s aides within the six school districts within the Kuskokwim Campus service area. </a:t>
            </a:r>
          </a:p>
          <a:p>
            <a:r>
              <a:rPr lang="en-US" sz="2800" dirty="0" smtClean="0"/>
              <a:t>Most students are non-traditional – they are older, with family and job responsibilities.  </a:t>
            </a:r>
          </a:p>
          <a:p>
            <a:endParaRPr lang="en-US" dirty="0"/>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Program Goals</a:t>
            </a:r>
            <a:endParaRPr lang="en-US" sz="3200" dirty="0"/>
          </a:p>
        </p:txBody>
      </p:sp>
      <p:sp>
        <p:nvSpPr>
          <p:cNvPr id="3" name="Content Placeholder 2"/>
          <p:cNvSpPr>
            <a:spLocks noGrp="1"/>
          </p:cNvSpPr>
          <p:nvPr>
            <p:ph idx="1"/>
          </p:nvPr>
        </p:nvSpPr>
        <p:spPr/>
        <p:txBody>
          <a:bodyPr/>
          <a:lstStyle/>
          <a:p>
            <a:r>
              <a:rPr lang="en-US" dirty="0" smtClean="0"/>
              <a:t>To increase both the quality and quantity of </a:t>
            </a:r>
            <a:r>
              <a:rPr lang="en-US" dirty="0" err="1" smtClean="0"/>
              <a:t>Yup’ik</a:t>
            </a:r>
            <a:r>
              <a:rPr lang="en-US" dirty="0" smtClean="0"/>
              <a:t> language programming available through the schools and villages from which the students are drawn by providing them with advanced knowledge of </a:t>
            </a:r>
            <a:r>
              <a:rPr lang="en-US" dirty="0" err="1" smtClean="0"/>
              <a:t>Yup’ik</a:t>
            </a:r>
            <a:r>
              <a:rPr lang="en-US" dirty="0" smtClean="0"/>
              <a:t> language, literature, linguistics, and cultural traditions. </a:t>
            </a:r>
          </a:p>
          <a:p>
            <a:r>
              <a:rPr lang="en-US" dirty="0" smtClean="0"/>
              <a:t>To use acquired knowledge to enhance the teaching and learning within their own classrooms. </a:t>
            </a:r>
          </a:p>
          <a:p>
            <a:endParaRPr lang="en-US" dirty="0"/>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Current Enrollment and Expected Graduates</a:t>
            </a:r>
            <a:endParaRPr lang="en-US" sz="3200" dirty="0"/>
          </a:p>
        </p:txBody>
      </p:sp>
      <p:sp>
        <p:nvSpPr>
          <p:cNvPr id="3" name="Content Placeholder 2"/>
          <p:cNvSpPr>
            <a:spLocks noGrp="1"/>
          </p:cNvSpPr>
          <p:nvPr>
            <p:ph idx="1"/>
          </p:nvPr>
        </p:nvSpPr>
        <p:spPr/>
        <p:txBody>
          <a:bodyPr/>
          <a:lstStyle/>
          <a:p>
            <a:pPr>
              <a:buNone/>
            </a:pPr>
            <a:r>
              <a:rPr lang="en-US" dirty="0" smtClean="0"/>
              <a:t>We are in our 3</a:t>
            </a:r>
            <a:r>
              <a:rPr lang="en-US" baseline="30000" dirty="0" smtClean="0"/>
              <a:t>rd</a:t>
            </a:r>
            <a:r>
              <a:rPr lang="en-US" dirty="0" smtClean="0"/>
              <a:t> year of the BA program.  </a:t>
            </a:r>
          </a:p>
          <a:p>
            <a:r>
              <a:rPr lang="en-US" dirty="0" smtClean="0"/>
              <a:t>6 Full time students on and off campus in Bethel</a:t>
            </a:r>
          </a:p>
          <a:p>
            <a:r>
              <a:rPr lang="en-US" dirty="0" smtClean="0"/>
              <a:t>8 part-time students in villages</a:t>
            </a:r>
          </a:p>
          <a:p>
            <a:pPr>
              <a:buNone/>
            </a:pPr>
            <a:endParaRPr lang="en-US" dirty="0" smtClean="0"/>
          </a:p>
          <a:p>
            <a:r>
              <a:rPr lang="en-US" dirty="0" smtClean="0"/>
              <a:t>Expected graduates this spring (2011)</a:t>
            </a:r>
          </a:p>
          <a:p>
            <a:r>
              <a:rPr lang="en-US" dirty="0" smtClean="0"/>
              <a:t>1 AAS</a:t>
            </a:r>
          </a:p>
          <a:p>
            <a:r>
              <a:rPr lang="en-US" dirty="0" smtClean="0"/>
              <a:t>2 BA</a:t>
            </a:r>
          </a:p>
          <a:p>
            <a:endParaRPr lang="en-US" dirty="0"/>
          </a:p>
        </p:txBody>
      </p:sp>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dirty="0" smtClean="0">
                <a:ea typeface="ＭＳ Ｐゴシック" pitchFamily="-108" charset="-128"/>
              </a:rPr>
              <a:t>Kuskokwim Campus – YNQ students, faculty and elders</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1555934" y="1676400"/>
            <a:ext cx="6032132" cy="45259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smtClean="0">
                <a:ea typeface="ＭＳ Ｐゴシック" pitchFamily="-108" charset="-128"/>
              </a:rPr>
              <a:t>Kuskokwim Campus – Summer Intensive class</a:t>
            </a:r>
          </a:p>
        </p:txBody>
      </p:sp>
      <p:pic>
        <p:nvPicPr>
          <p:cNvPr id="2051" name="Picture 3"/>
          <p:cNvPicPr>
            <a:picLocks noGrp="1" noChangeAspect="1" noChangeArrowheads="1"/>
          </p:cNvPicPr>
          <p:nvPr>
            <p:ph idx="1"/>
          </p:nvPr>
        </p:nvPicPr>
        <p:blipFill>
          <a:blip r:embed="rId2" cstate="print"/>
          <a:srcRect/>
          <a:stretch>
            <a:fillRect/>
          </a:stretch>
        </p:blipFill>
        <p:spPr bwMode="auto">
          <a:xfrm>
            <a:off x="1555934" y="1676400"/>
            <a:ext cx="6032132" cy="45259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Kuskokwim Campus - Vocabulary Development </a:t>
            </a:r>
            <a:endParaRPr lang="en-US" sz="3600" dirty="0"/>
          </a:p>
        </p:txBody>
      </p:sp>
      <p:pic>
        <p:nvPicPr>
          <p:cNvPr id="6145" name="Picture 1"/>
          <p:cNvPicPr>
            <a:picLocks noGrp="1" noChangeAspect="1" noChangeArrowheads="1"/>
          </p:cNvPicPr>
          <p:nvPr>
            <p:ph idx="1"/>
          </p:nvPr>
        </p:nvPicPr>
        <p:blipFill>
          <a:blip r:embed="rId2" cstate="print"/>
          <a:srcRect/>
          <a:stretch>
            <a:fillRect/>
          </a:stretch>
        </p:blipFill>
        <p:spPr bwMode="auto">
          <a:xfrm>
            <a:off x="1555934" y="1676400"/>
            <a:ext cx="6032132" cy="452596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z="3600" dirty="0" smtClean="0">
                <a:latin typeface="Arial" pitchFamily="34" charset="0"/>
                <a:ea typeface="ＭＳ Ｐゴシック" pitchFamily="-108" charset="-128"/>
                <a:cs typeface="Arial" pitchFamily="34" charset="0"/>
              </a:rPr>
              <a:t>Center for Distance Education</a:t>
            </a:r>
          </a:p>
        </p:txBody>
      </p:sp>
      <p:sp>
        <p:nvSpPr>
          <p:cNvPr id="53251" name="Rectangle 3"/>
          <p:cNvSpPr>
            <a:spLocks noGrp="1" noChangeArrowheads="1"/>
          </p:cNvSpPr>
          <p:nvPr>
            <p:ph type="body" idx="1"/>
          </p:nvPr>
        </p:nvSpPr>
        <p:spPr>
          <a:xfrm>
            <a:off x="457200" y="4191000"/>
            <a:ext cx="5257800" cy="2209800"/>
          </a:xfrm>
        </p:spPr>
        <p:txBody>
          <a:bodyPr/>
          <a:lstStyle/>
          <a:p>
            <a:pPr>
              <a:lnSpc>
                <a:spcPct val="80000"/>
              </a:lnSpc>
            </a:pPr>
            <a:r>
              <a:rPr lang="en-US" sz="2000" b="1" dirty="0" smtClean="0">
                <a:ea typeface="ＭＳ Ｐゴシック" pitchFamily="-108" charset="-128"/>
              </a:rPr>
              <a:t>More than 170 courses available</a:t>
            </a:r>
          </a:p>
          <a:p>
            <a:pPr>
              <a:lnSpc>
                <a:spcPct val="80000"/>
              </a:lnSpc>
            </a:pPr>
            <a:r>
              <a:rPr lang="en-US" sz="2000" b="1" dirty="0" smtClean="0">
                <a:ea typeface="ＭＳ Ｐゴシック" pitchFamily="-108" charset="-128"/>
              </a:rPr>
              <a:t>Online course/program development</a:t>
            </a:r>
          </a:p>
          <a:p>
            <a:pPr>
              <a:lnSpc>
                <a:spcPct val="80000"/>
              </a:lnSpc>
            </a:pPr>
            <a:r>
              <a:rPr lang="en-US" sz="2000" b="1" dirty="0" smtClean="0">
                <a:ea typeface="ＭＳ Ｐゴシック" pitchFamily="-108" charset="-128"/>
              </a:rPr>
              <a:t>Web-based, interactive and Independent</a:t>
            </a:r>
          </a:p>
          <a:p>
            <a:pPr>
              <a:lnSpc>
                <a:spcPct val="80000"/>
              </a:lnSpc>
            </a:pPr>
            <a:r>
              <a:rPr lang="en-US" sz="2000" b="1" dirty="0" smtClean="0">
                <a:ea typeface="ＭＳ Ｐゴシック" pitchFamily="-108" charset="-128"/>
              </a:rPr>
              <a:t>Faculty Professional Development</a:t>
            </a:r>
          </a:p>
          <a:p>
            <a:pPr>
              <a:lnSpc>
                <a:spcPct val="80000"/>
              </a:lnSpc>
            </a:pPr>
            <a:r>
              <a:rPr lang="en-US" sz="2000" b="1" dirty="0" smtClean="0">
                <a:ea typeface="ＭＳ Ｐゴシック" pitchFamily="-108" charset="-128"/>
              </a:rPr>
              <a:t>Student support services</a:t>
            </a:r>
          </a:p>
          <a:p>
            <a:pPr>
              <a:lnSpc>
                <a:spcPct val="80000"/>
              </a:lnSpc>
            </a:pPr>
            <a:r>
              <a:rPr lang="en-US" sz="2000" b="1" dirty="0" smtClean="0">
                <a:ea typeface="ＭＳ Ｐゴシック" pitchFamily="-108" charset="-128"/>
              </a:rPr>
              <a:t>Coordination with UAF schools/colleges.</a:t>
            </a:r>
          </a:p>
        </p:txBody>
      </p:sp>
      <p:pic>
        <p:nvPicPr>
          <p:cNvPr id="53252" name="Picture 7" descr="TP-06-1923-079"/>
          <p:cNvPicPr>
            <a:picLocks noChangeAspect="1" noChangeArrowheads="1"/>
          </p:cNvPicPr>
          <p:nvPr/>
        </p:nvPicPr>
        <p:blipFill>
          <a:blip r:embed="rId3" cstate="print"/>
          <a:srcRect t="6154" r="10001" b="9230"/>
          <a:stretch>
            <a:fillRect/>
          </a:stretch>
        </p:blipFill>
        <p:spPr bwMode="auto">
          <a:xfrm>
            <a:off x="6019800" y="1371600"/>
            <a:ext cx="2971800" cy="4191000"/>
          </a:xfrm>
          <a:prstGeom prst="rect">
            <a:avLst/>
          </a:prstGeom>
          <a:noFill/>
          <a:ln w="9525">
            <a:noFill/>
            <a:miter lim="800000"/>
            <a:headEnd/>
            <a:tailEnd/>
          </a:ln>
        </p:spPr>
      </p:pic>
      <p:pic>
        <p:nvPicPr>
          <p:cNvPr id="53253" name="Picture 8" descr="TP-06-1923-185"/>
          <p:cNvPicPr>
            <a:picLocks noChangeAspect="1" noChangeArrowheads="1"/>
          </p:cNvPicPr>
          <p:nvPr/>
        </p:nvPicPr>
        <p:blipFill>
          <a:blip r:embed="rId4" cstate="print"/>
          <a:srcRect/>
          <a:stretch>
            <a:fillRect/>
          </a:stretch>
        </p:blipFill>
        <p:spPr bwMode="auto">
          <a:xfrm>
            <a:off x="6019800" y="4775200"/>
            <a:ext cx="3124200" cy="2082800"/>
          </a:xfrm>
          <a:prstGeom prst="rect">
            <a:avLst/>
          </a:prstGeom>
          <a:noFill/>
          <a:ln w="9525">
            <a:noFill/>
            <a:miter lim="800000"/>
            <a:headEnd/>
            <a:tailEnd/>
          </a:ln>
        </p:spPr>
      </p:pic>
      <p:pic>
        <p:nvPicPr>
          <p:cNvPr id="53254" name="Picture 6"/>
          <p:cNvPicPr>
            <a:picLocks noChangeAspect="1" noChangeArrowheads="1"/>
          </p:cNvPicPr>
          <p:nvPr/>
        </p:nvPicPr>
        <p:blipFill>
          <a:blip r:embed="rId5" cstate="print"/>
          <a:srcRect l="6535" t="5882" b="19608"/>
          <a:stretch>
            <a:fillRect/>
          </a:stretch>
        </p:blipFill>
        <p:spPr bwMode="auto">
          <a:xfrm>
            <a:off x="685800" y="1341438"/>
            <a:ext cx="5219700" cy="2773362"/>
          </a:xfrm>
          <a:prstGeom prst="rect">
            <a:avLst/>
          </a:prstGeom>
          <a:noFill/>
          <a:ln w="9525">
            <a:noFill/>
            <a:miter lim="800000"/>
            <a:headEnd/>
            <a:tailEnd/>
          </a:ln>
        </p:spPr>
      </p:pic>
      <p:pic>
        <p:nvPicPr>
          <p:cNvPr id="7" name="Picture 6" descr="CDE_LOGO_09.jpg"/>
          <p:cNvPicPr>
            <a:picLocks noChangeAspect="1"/>
          </p:cNvPicPr>
          <p:nvPr/>
        </p:nvPicPr>
        <p:blipFill>
          <a:blip r:embed="rId6" cstate="print"/>
          <a:srcRect b="29397"/>
          <a:stretch>
            <a:fillRect/>
          </a:stretch>
        </p:blipFill>
        <p:spPr>
          <a:xfrm>
            <a:off x="7830975" y="152400"/>
            <a:ext cx="1313026" cy="1143000"/>
          </a:xfrm>
          <a:prstGeom prst="rect">
            <a:avLst/>
          </a:prstGeom>
        </p:spPr>
      </p:pic>
    </p:spTree>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E_LOGO_09.jpg"/>
          <p:cNvPicPr>
            <a:picLocks noChangeAspect="1"/>
          </p:cNvPicPr>
          <p:nvPr/>
        </p:nvPicPr>
        <p:blipFill>
          <a:blip r:embed="rId2" cstate="print"/>
          <a:srcRect b="29397"/>
          <a:stretch>
            <a:fillRect/>
          </a:stretch>
        </p:blipFill>
        <p:spPr>
          <a:xfrm>
            <a:off x="7830975" y="152400"/>
            <a:ext cx="1313026" cy="1143000"/>
          </a:xfrm>
          <a:prstGeom prst="rect">
            <a:avLst/>
          </a:prstGeom>
        </p:spPr>
      </p:pic>
      <p:sp>
        <p:nvSpPr>
          <p:cNvPr id="55298" name="Title 1"/>
          <p:cNvSpPr>
            <a:spLocks noGrp="1"/>
          </p:cNvSpPr>
          <p:nvPr>
            <p:ph type="title"/>
          </p:nvPr>
        </p:nvSpPr>
        <p:spPr>
          <a:xfrm>
            <a:off x="1219200" y="228600"/>
            <a:ext cx="7239000" cy="868362"/>
          </a:xfrm>
        </p:spPr>
        <p:txBody>
          <a:bodyPr/>
          <a:lstStyle/>
          <a:p>
            <a:r>
              <a:rPr lang="en-US" sz="3600" dirty="0" smtClean="0">
                <a:ea typeface="ＭＳ Ｐゴシック" pitchFamily="-108" charset="-128"/>
              </a:rPr>
              <a:t>CDE Facts</a:t>
            </a:r>
            <a:r>
              <a:rPr lang="en-US" dirty="0" smtClean="0">
                <a:ea typeface="ＭＳ Ｐゴシック" pitchFamily="-108" charset="-128"/>
              </a:rPr>
              <a:t>					</a:t>
            </a:r>
          </a:p>
        </p:txBody>
      </p:sp>
      <p:sp>
        <p:nvSpPr>
          <p:cNvPr id="55299" name="Content Placeholder 2"/>
          <p:cNvSpPr>
            <a:spLocks noGrp="1"/>
          </p:cNvSpPr>
          <p:nvPr>
            <p:ph idx="1"/>
          </p:nvPr>
        </p:nvSpPr>
        <p:spPr>
          <a:xfrm>
            <a:off x="457200" y="1676400"/>
            <a:ext cx="8305800" cy="4800600"/>
          </a:xfrm>
        </p:spPr>
        <p:txBody>
          <a:bodyPr/>
          <a:lstStyle/>
          <a:p>
            <a:r>
              <a:rPr lang="en-US" sz="2400" dirty="0" smtClean="0"/>
              <a:t>Total 25 staff at CDE</a:t>
            </a:r>
          </a:p>
          <a:p>
            <a:r>
              <a:rPr lang="en-US" sz="2400" dirty="0" smtClean="0"/>
              <a:t>Enrollment in courses delivered through CDE is approximately 7300 annually, generating more than 22,000 student credit hours (SCH).</a:t>
            </a:r>
          </a:p>
          <a:p>
            <a:r>
              <a:rPr lang="en-US" sz="2400" dirty="0" smtClean="0"/>
              <a:t>CDE’s enrollment has increased by an average of 10% each of the last 3 years.</a:t>
            </a:r>
          </a:p>
          <a:p>
            <a:r>
              <a:rPr lang="en-US" sz="2400" dirty="0" smtClean="0"/>
              <a:t>CDE serves over 4300 individual students annually, 65% of them UAF main campus students or students residing in the Fairbanks area, 26% outside Fairbanks, and 9% outside Alaska.</a:t>
            </a:r>
          </a:p>
          <a:p>
            <a:r>
              <a:rPr lang="en-US" sz="2400" dirty="0" smtClean="0"/>
              <a:t>CDE’s student age distribution: 53% are 19-25, 19% are 26-30, and 28% are 30+ years old.</a:t>
            </a:r>
          </a:p>
          <a:p>
            <a:endParaRPr lang="en-US" dirty="0" smtClean="0">
              <a:ea typeface="ＭＳ Ｐゴシック" pitchFamily="-108" charset="-128"/>
            </a:endParaRP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CDE Facts</a:t>
            </a:r>
            <a:endParaRPr lang="en-US" sz="3600" dirty="0"/>
          </a:p>
        </p:txBody>
      </p:sp>
      <p:graphicFrame>
        <p:nvGraphicFramePr>
          <p:cNvPr id="5" name="Content Placeholder 4"/>
          <p:cNvGraphicFramePr>
            <a:graphicFrameLocks noGrp="1"/>
          </p:cNvGraphicFramePr>
          <p:nvPr>
            <p:ph sz="half" idx="1"/>
          </p:nvPr>
        </p:nvGraphicFramePr>
        <p:xfrm>
          <a:off x="457200" y="16764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p:cNvGraphicFramePr>
            <a:graphicFrameLocks noGrp="1"/>
          </p:cNvGraphicFramePr>
          <p:nvPr>
            <p:ph sz="half" idx="2"/>
          </p:nvPr>
        </p:nvGraphicFramePr>
        <p:xfrm>
          <a:off x="4648200" y="1676400"/>
          <a:ext cx="4038600"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CDE_LOGO_09.jpg"/>
          <p:cNvPicPr>
            <a:picLocks noChangeAspect="1"/>
          </p:cNvPicPr>
          <p:nvPr/>
        </p:nvPicPr>
        <p:blipFill>
          <a:blip r:embed="rId4" cstate="print"/>
          <a:srcRect b="29397"/>
          <a:stretch>
            <a:fillRect/>
          </a:stretch>
        </p:blipFill>
        <p:spPr>
          <a:xfrm>
            <a:off x="7830975" y="152400"/>
            <a:ext cx="1313026" cy="1143000"/>
          </a:xfrm>
          <a:prstGeom prst="rect">
            <a:avLst/>
          </a:prstGeom>
        </p:spPr>
      </p:pic>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CDE Facts</a:t>
            </a:r>
            <a:endParaRPr lang="en-US" sz="3600" dirty="0"/>
          </a:p>
        </p:txBody>
      </p:sp>
      <p:graphicFrame>
        <p:nvGraphicFramePr>
          <p:cNvPr id="5" name="Content Placeholder 4"/>
          <p:cNvGraphicFramePr>
            <a:graphicFrameLocks noGrp="1"/>
          </p:cNvGraphicFramePr>
          <p:nvPr>
            <p:ph sz="half" idx="1"/>
          </p:nvPr>
        </p:nvGraphicFramePr>
        <p:xfrm>
          <a:off x="228600" y="1676400"/>
          <a:ext cx="4495800" cy="4419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p:cNvGraphicFramePr>
            <a:graphicFrameLocks noGrp="1"/>
          </p:cNvGraphicFramePr>
          <p:nvPr>
            <p:ph sz="half" idx="2"/>
          </p:nvPr>
        </p:nvGraphicFramePr>
        <p:xfrm>
          <a:off x="4572000" y="1676400"/>
          <a:ext cx="4191000" cy="41148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CDE_LOGO_09.jpg"/>
          <p:cNvPicPr>
            <a:picLocks noChangeAspect="1"/>
          </p:cNvPicPr>
          <p:nvPr/>
        </p:nvPicPr>
        <p:blipFill>
          <a:blip r:embed="rId4" cstate="print"/>
          <a:srcRect b="29397"/>
          <a:stretch>
            <a:fillRect/>
          </a:stretch>
        </p:blipFill>
        <p:spPr>
          <a:xfrm>
            <a:off x="7830975" y="152400"/>
            <a:ext cx="1313026" cy="1143000"/>
          </a:xfrm>
          <a:prstGeom prst="rect">
            <a:avLst/>
          </a:prstGeom>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9" descr="pjendres_southeast"/>
          <p:cNvPicPr>
            <a:picLocks noChangeAspect="1" noChangeArrowheads="1"/>
          </p:cNvPicPr>
          <p:nvPr/>
        </p:nvPicPr>
        <p:blipFill>
          <a:blip r:embed="rId3" cstate="print"/>
          <a:srcRect b="8134"/>
          <a:stretch>
            <a:fillRect/>
          </a:stretch>
        </p:blipFill>
        <p:spPr bwMode="auto">
          <a:xfrm>
            <a:off x="0" y="4114800"/>
            <a:ext cx="4381500" cy="2743200"/>
          </a:xfrm>
          <a:prstGeom prst="rect">
            <a:avLst/>
          </a:prstGeom>
          <a:noFill/>
          <a:ln w="9525">
            <a:noFill/>
            <a:miter lim="800000"/>
            <a:headEnd/>
            <a:tailEnd/>
          </a:ln>
        </p:spPr>
      </p:pic>
      <p:sp>
        <p:nvSpPr>
          <p:cNvPr id="20483" name="Rectangle 2"/>
          <p:cNvSpPr>
            <a:spLocks noGrp="1" noChangeArrowheads="1"/>
          </p:cNvSpPr>
          <p:nvPr>
            <p:ph type="title"/>
          </p:nvPr>
        </p:nvSpPr>
        <p:spPr>
          <a:xfrm>
            <a:off x="1447800" y="228600"/>
            <a:ext cx="7239000" cy="868363"/>
          </a:xfrm>
          <a:noFill/>
        </p:spPr>
        <p:txBody>
          <a:bodyPr/>
          <a:lstStyle/>
          <a:p>
            <a:r>
              <a:rPr lang="en-US" sz="4000" smtClean="0">
                <a:ea typeface="ＭＳ Ｐゴシック" pitchFamily="-108" charset="-128"/>
              </a:rPr>
              <a:t/>
            </a:r>
            <a:br>
              <a:rPr lang="en-US" sz="4000" smtClean="0">
                <a:ea typeface="ＭＳ Ｐゴシック" pitchFamily="-108" charset="-128"/>
              </a:rPr>
            </a:br>
            <a:r>
              <a:rPr lang="en-US" sz="4000" smtClean="0">
                <a:ea typeface="ＭＳ Ｐゴシック" pitchFamily="-108" charset="-128"/>
              </a:rPr>
              <a:t>CRCD Service Area &amp; </a:t>
            </a:r>
            <a:br>
              <a:rPr lang="en-US" sz="4000" smtClean="0">
                <a:ea typeface="ＭＳ Ｐゴシック" pitchFamily="-108" charset="-128"/>
              </a:rPr>
            </a:br>
            <a:r>
              <a:rPr lang="en-US" sz="4000" smtClean="0">
                <a:ea typeface="ＭＳ Ｐゴシック" pitchFamily="-108" charset="-128"/>
              </a:rPr>
              <a:t>Alaska Native Languages Map</a:t>
            </a:r>
            <a:br>
              <a:rPr lang="en-US" sz="4000" smtClean="0">
                <a:ea typeface="ＭＳ Ｐゴシック" pitchFamily="-108" charset="-128"/>
              </a:rPr>
            </a:br>
            <a:endParaRPr lang="en-US" sz="4000" smtClean="0">
              <a:ea typeface="ＭＳ Ｐゴシック" pitchFamily="-108" charset="-128"/>
            </a:endParaRPr>
          </a:p>
        </p:txBody>
      </p:sp>
      <p:sp>
        <p:nvSpPr>
          <p:cNvPr id="20484" name="Rectangle 3"/>
          <p:cNvSpPr>
            <a:spLocks noChangeArrowheads="1"/>
          </p:cNvSpPr>
          <p:nvPr/>
        </p:nvSpPr>
        <p:spPr bwMode="auto">
          <a:xfrm>
            <a:off x="457200" y="1676400"/>
            <a:ext cx="8229600" cy="4525963"/>
          </a:xfrm>
          <a:prstGeom prst="rect">
            <a:avLst/>
          </a:prstGeom>
          <a:noFill/>
          <a:ln w="9525">
            <a:noFill/>
            <a:miter lim="800000"/>
            <a:headEnd/>
            <a:tailEnd/>
          </a:ln>
        </p:spPr>
        <p:txBody>
          <a:bodyPr/>
          <a:lstStyle/>
          <a:p>
            <a:pPr marL="457200" indent="-457200" algn="l">
              <a:spcBef>
                <a:spcPct val="20000"/>
              </a:spcBef>
              <a:buClr>
                <a:schemeClr val="accent2"/>
              </a:buClr>
              <a:buFont typeface="Wingdings" pitchFamily="-108" charset="2"/>
              <a:buNone/>
            </a:pPr>
            <a:endParaRPr lang="en-US" sz="3200"/>
          </a:p>
        </p:txBody>
      </p:sp>
      <p:sp>
        <p:nvSpPr>
          <p:cNvPr id="20485" name="Rectangle 4"/>
          <p:cNvSpPr>
            <a:spLocks noChangeArrowheads="1"/>
          </p:cNvSpPr>
          <p:nvPr/>
        </p:nvSpPr>
        <p:spPr bwMode="auto">
          <a:xfrm>
            <a:off x="457200" y="1165225"/>
            <a:ext cx="8229600" cy="4525963"/>
          </a:xfrm>
          <a:prstGeom prst="rect">
            <a:avLst/>
          </a:prstGeom>
          <a:noFill/>
          <a:ln w="9525">
            <a:noFill/>
            <a:miter lim="800000"/>
            <a:headEnd/>
            <a:tailEnd/>
          </a:ln>
        </p:spPr>
        <p:txBody>
          <a:bodyPr/>
          <a:lstStyle/>
          <a:p>
            <a:pPr marL="457200" indent="-457200" algn="l" fontAlgn="b">
              <a:spcBef>
                <a:spcPct val="20000"/>
              </a:spcBef>
              <a:buClr>
                <a:schemeClr val="accent2"/>
              </a:buClr>
              <a:buFont typeface="Wingdings" pitchFamily="-108" charset="2"/>
              <a:buNone/>
            </a:pPr>
            <a:endParaRPr lang="en-US" sz="2800">
              <a:latin typeface="Garamond" pitchFamily="-108" charset="0"/>
            </a:endParaRPr>
          </a:p>
        </p:txBody>
      </p:sp>
      <p:sp>
        <p:nvSpPr>
          <p:cNvPr id="20486" name="Rectangle 5"/>
          <p:cNvSpPr>
            <a:spLocks noChangeArrowheads="1"/>
          </p:cNvSpPr>
          <p:nvPr/>
        </p:nvSpPr>
        <p:spPr bwMode="auto">
          <a:xfrm>
            <a:off x="457200" y="1524000"/>
            <a:ext cx="8229600" cy="4525963"/>
          </a:xfrm>
          <a:prstGeom prst="rect">
            <a:avLst/>
          </a:prstGeom>
          <a:noFill/>
          <a:ln w="9525">
            <a:noFill/>
            <a:miter lim="800000"/>
            <a:headEnd/>
            <a:tailEnd/>
          </a:ln>
        </p:spPr>
        <p:txBody>
          <a:bodyPr/>
          <a:lstStyle/>
          <a:p>
            <a:pPr marL="1600200" lvl="2" indent="-342900" algn="l" fontAlgn="b">
              <a:spcBef>
                <a:spcPct val="20000"/>
              </a:spcBef>
              <a:buClr>
                <a:schemeClr val="accent2"/>
              </a:buClr>
            </a:pPr>
            <a:endParaRPr lang="en-US">
              <a:latin typeface="Garamond" pitchFamily="-108" charset="0"/>
            </a:endParaRPr>
          </a:p>
          <a:p>
            <a:pPr marL="457200" indent="-457200" algn="l">
              <a:spcBef>
                <a:spcPct val="20000"/>
              </a:spcBef>
              <a:buClr>
                <a:schemeClr val="accent2"/>
              </a:buClr>
              <a:buFont typeface="Wingdings" pitchFamily="-108" charset="2"/>
              <a:buChar char="Ø"/>
            </a:pPr>
            <a:endParaRPr lang="en-US" sz="2800">
              <a:latin typeface="Garamond" pitchFamily="-108" charset="0"/>
            </a:endParaRPr>
          </a:p>
        </p:txBody>
      </p:sp>
      <p:pic>
        <p:nvPicPr>
          <p:cNvPr id="20487" name="Picture 6" descr="ANLmap3"/>
          <p:cNvPicPr>
            <a:picLocks noChangeAspect="1" noChangeArrowheads="1"/>
          </p:cNvPicPr>
          <p:nvPr/>
        </p:nvPicPr>
        <p:blipFill>
          <a:blip r:embed="rId4" cstate="print"/>
          <a:srcRect r="6796"/>
          <a:stretch>
            <a:fillRect/>
          </a:stretch>
        </p:blipFill>
        <p:spPr bwMode="auto">
          <a:xfrm>
            <a:off x="4343400" y="3571875"/>
            <a:ext cx="4800600" cy="3286125"/>
          </a:xfrm>
          <a:prstGeom prst="rect">
            <a:avLst/>
          </a:prstGeom>
          <a:noFill/>
          <a:ln w="9525">
            <a:noFill/>
            <a:miter lim="800000"/>
            <a:headEnd/>
            <a:tailEnd/>
          </a:ln>
        </p:spPr>
      </p:pic>
      <p:pic>
        <p:nvPicPr>
          <p:cNvPr id="20488" name="Picture 8" descr="CRA-CES areas-in color"/>
          <p:cNvPicPr>
            <a:picLocks noChangeAspect="1" noChangeArrowheads="1"/>
          </p:cNvPicPr>
          <p:nvPr/>
        </p:nvPicPr>
        <p:blipFill>
          <a:blip r:embed="rId5" cstate="print"/>
          <a:srcRect/>
          <a:stretch>
            <a:fillRect/>
          </a:stretch>
        </p:blipFill>
        <p:spPr bwMode="auto">
          <a:xfrm>
            <a:off x="0" y="1400175"/>
            <a:ext cx="5486400" cy="2873375"/>
          </a:xfrm>
          <a:prstGeom prst="rect">
            <a:avLst/>
          </a:prstGeom>
          <a:noFill/>
          <a:ln w="9525">
            <a:noFill/>
            <a:miter lim="800000"/>
            <a:headEnd/>
            <a:tailEnd/>
          </a:ln>
        </p:spPr>
      </p:pic>
      <p:pic>
        <p:nvPicPr>
          <p:cNvPr id="20489" name="Picture 10" descr="pjendres_yupik-1"/>
          <p:cNvPicPr>
            <a:picLocks noChangeAspect="1" noChangeArrowheads="1"/>
          </p:cNvPicPr>
          <p:nvPr/>
        </p:nvPicPr>
        <p:blipFill>
          <a:blip r:embed="rId6" cstate="print"/>
          <a:srcRect b="4482"/>
          <a:stretch>
            <a:fillRect/>
          </a:stretch>
        </p:blipFill>
        <p:spPr bwMode="auto">
          <a:xfrm>
            <a:off x="5486400" y="1373188"/>
            <a:ext cx="3429000" cy="2230437"/>
          </a:xfrm>
          <a:prstGeom prst="rect">
            <a:avLst/>
          </a:prstGeom>
          <a:noFill/>
          <a:ln w="9525">
            <a:noFill/>
            <a:miter lim="800000"/>
            <a:headEnd/>
            <a:tailEnd/>
          </a:ln>
        </p:spPr>
      </p:pic>
      <p:sp>
        <p:nvSpPr>
          <p:cNvPr id="20490" name="Text Box 11"/>
          <p:cNvSpPr txBox="1">
            <a:spLocks noChangeArrowheads="1"/>
          </p:cNvSpPr>
          <p:nvPr/>
        </p:nvSpPr>
        <p:spPr bwMode="auto">
          <a:xfrm>
            <a:off x="5867400" y="1295400"/>
            <a:ext cx="2546350" cy="274638"/>
          </a:xfrm>
          <a:prstGeom prst="rect">
            <a:avLst/>
          </a:prstGeom>
          <a:noFill/>
          <a:ln w="9525">
            <a:noFill/>
            <a:miter lim="800000"/>
            <a:headEnd/>
            <a:tailEnd/>
          </a:ln>
        </p:spPr>
        <p:txBody>
          <a:bodyPr wrap="none">
            <a:spAutoFit/>
          </a:bodyPr>
          <a:lstStyle/>
          <a:p>
            <a:r>
              <a:rPr lang="en-US" sz="1200" i="1">
                <a:solidFill>
                  <a:schemeClr val="bg1"/>
                </a:solidFill>
              </a:rPr>
              <a:t>Photos by P.Jendres, Courtesy of FNA</a:t>
            </a:r>
          </a:p>
        </p:txBody>
      </p:sp>
      <p:sp>
        <p:nvSpPr>
          <p:cNvPr id="20491" name="TextBox 10"/>
          <p:cNvSpPr txBox="1">
            <a:spLocks noChangeArrowheads="1"/>
          </p:cNvSpPr>
          <p:nvPr/>
        </p:nvSpPr>
        <p:spPr bwMode="auto">
          <a:xfrm>
            <a:off x="3962400" y="1752600"/>
            <a:ext cx="1524000" cy="1200150"/>
          </a:xfrm>
          <a:prstGeom prst="rect">
            <a:avLst/>
          </a:prstGeom>
          <a:solidFill>
            <a:srgbClr val="FFFFFF"/>
          </a:solidFill>
          <a:ln w="9525">
            <a:noFill/>
            <a:miter lim="800000"/>
            <a:headEnd/>
            <a:tailEnd/>
          </a:ln>
        </p:spPr>
        <p:txBody>
          <a:bodyPr>
            <a:spAutoFit/>
          </a:bodyPr>
          <a:lstStyle/>
          <a:p>
            <a:endParaRPr lang="en-US"/>
          </a:p>
          <a:p>
            <a:endParaRPr lang="en-US"/>
          </a:p>
          <a:p>
            <a:endParaRPr lang="en-US"/>
          </a:p>
        </p:txBody>
      </p:sp>
      <p:sp>
        <p:nvSpPr>
          <p:cNvPr id="20492" name="TextBox 12"/>
          <p:cNvSpPr txBox="1">
            <a:spLocks noChangeArrowheads="1"/>
          </p:cNvSpPr>
          <p:nvPr/>
        </p:nvSpPr>
        <p:spPr bwMode="auto">
          <a:xfrm>
            <a:off x="3962400" y="1600200"/>
            <a:ext cx="1371600" cy="523875"/>
          </a:xfrm>
          <a:prstGeom prst="rect">
            <a:avLst/>
          </a:prstGeom>
          <a:noFill/>
          <a:ln w="9525">
            <a:noFill/>
            <a:miter lim="800000"/>
            <a:headEnd/>
            <a:tailEnd/>
          </a:ln>
        </p:spPr>
        <p:txBody>
          <a:bodyPr>
            <a:spAutoFit/>
          </a:bodyPr>
          <a:lstStyle/>
          <a:p>
            <a:r>
              <a:rPr lang="en-US" sz="1400" b="1">
                <a:latin typeface="Abadi MT Condensed Light" pitchFamily="-108" charset="0"/>
              </a:rPr>
              <a:t>Community &amp; </a:t>
            </a:r>
          </a:p>
          <a:p>
            <a:r>
              <a:rPr lang="en-US" sz="1400" b="1">
                <a:latin typeface="Abadi MT Condensed Light" pitchFamily="-108" charset="0"/>
              </a:rPr>
              <a:t>Technical College</a:t>
            </a:r>
          </a:p>
        </p:txBody>
      </p:sp>
      <p:sp>
        <p:nvSpPr>
          <p:cNvPr id="20493" name="TextBox 13"/>
          <p:cNvSpPr txBox="1">
            <a:spLocks noChangeArrowheads="1"/>
          </p:cNvSpPr>
          <p:nvPr/>
        </p:nvSpPr>
        <p:spPr bwMode="auto">
          <a:xfrm>
            <a:off x="4267200" y="2743200"/>
            <a:ext cx="1066800" cy="766763"/>
          </a:xfrm>
          <a:prstGeom prst="rect">
            <a:avLst/>
          </a:prstGeom>
          <a:solidFill>
            <a:schemeClr val="bg1"/>
          </a:solidFill>
          <a:ln w="9525">
            <a:noFill/>
            <a:miter lim="800000"/>
            <a:headEnd/>
            <a:tailEnd/>
          </a:ln>
        </p:spPr>
        <p:txBody>
          <a:bodyPr>
            <a:spAutoFit/>
          </a:bodyPr>
          <a:lstStyle/>
          <a:p>
            <a:endParaRPr lang="en-US"/>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CDE Facts</a:t>
            </a:r>
            <a:endParaRPr lang="en-US" sz="3600" dirty="0"/>
          </a:p>
        </p:txBody>
      </p:sp>
      <p:graphicFrame>
        <p:nvGraphicFramePr>
          <p:cNvPr id="4" name="Content Placeholder 3"/>
          <p:cNvGraphicFramePr>
            <a:graphicFrameLocks noGrp="1"/>
          </p:cNvGraphicFramePr>
          <p:nvPr>
            <p:ph idx="1"/>
          </p:nvPr>
        </p:nvGraphicFramePr>
        <p:xfrm>
          <a:off x="457200" y="1676400"/>
          <a:ext cx="8229600" cy="452596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descr="CDE_LOGO_09.jpg"/>
          <p:cNvPicPr>
            <a:picLocks noChangeAspect="1"/>
          </p:cNvPicPr>
          <p:nvPr/>
        </p:nvPicPr>
        <p:blipFill>
          <a:blip r:embed="rId3" cstate="print"/>
          <a:srcRect b="29397"/>
          <a:stretch>
            <a:fillRect/>
          </a:stretch>
        </p:blipFill>
        <p:spPr>
          <a:xfrm>
            <a:off x="7830975" y="152400"/>
            <a:ext cx="1313026" cy="1143000"/>
          </a:xfrm>
          <a:prstGeom prst="rect">
            <a:avLst/>
          </a:prstGeom>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b="1" cap="all" dirty="0" smtClean="0"/>
              <a:t>The Course Design Framework</a:t>
            </a:r>
            <a:endParaRPr lang="en-US" dirty="0" smtClean="0">
              <a:ea typeface="ＭＳ Ｐゴシック" pitchFamily="-108" charset="-128"/>
            </a:endParaRPr>
          </a:p>
        </p:txBody>
      </p:sp>
      <p:sp>
        <p:nvSpPr>
          <p:cNvPr id="5" name="Content Placeholder 4"/>
          <p:cNvSpPr>
            <a:spLocks noGrp="1"/>
          </p:cNvSpPr>
          <p:nvPr>
            <p:ph idx="1"/>
          </p:nvPr>
        </p:nvSpPr>
        <p:spPr/>
        <p:txBody>
          <a:bodyPr/>
          <a:lstStyle/>
          <a:p>
            <a:r>
              <a:rPr lang="en-US" sz="2400" dirty="0" smtClean="0"/>
              <a:t>“Reverse Engineering” from outcomes to activities by way of evidence-based assessment of understanding, turning the process away from disconnected activities that are not coherently tied to learning objectives</a:t>
            </a:r>
          </a:p>
          <a:p>
            <a:r>
              <a:rPr lang="en-US" sz="2000" dirty="0" smtClean="0"/>
              <a:t>Development emphasis on:</a:t>
            </a:r>
          </a:p>
          <a:p>
            <a:pPr lvl="1"/>
            <a:r>
              <a:rPr lang="en-US" sz="2000" dirty="0" smtClean="0"/>
              <a:t>Learning community within the classroom</a:t>
            </a:r>
          </a:p>
          <a:p>
            <a:pPr lvl="1"/>
            <a:r>
              <a:rPr lang="en-US" sz="2000" dirty="0" smtClean="0"/>
              <a:t>Facilitating the  three vectors of interaction between student, instructor and curriculum</a:t>
            </a:r>
          </a:p>
          <a:p>
            <a:pPr lvl="1"/>
            <a:r>
              <a:rPr lang="en-US" sz="2000" dirty="0" smtClean="0"/>
              <a:t>Integrating place-based knowledge, information and activities</a:t>
            </a:r>
          </a:p>
          <a:p>
            <a:pPr lvl="1"/>
            <a:r>
              <a:rPr lang="en-US" sz="2000" dirty="0" smtClean="0"/>
              <a:t>Creating activities that bring the “real world” and media into the classroom</a:t>
            </a:r>
          </a:p>
          <a:p>
            <a:pPr lvl="1"/>
            <a:r>
              <a:rPr lang="en-US" sz="2000" dirty="0" smtClean="0"/>
              <a:t>Providing access to—and practices for working within—socially networked environments, inside the classroom and out</a:t>
            </a:r>
          </a:p>
          <a:p>
            <a:endParaRPr lang="en-US" dirty="0"/>
          </a:p>
        </p:txBody>
      </p:sp>
      <p:pic>
        <p:nvPicPr>
          <p:cNvPr id="4" name="Picture 3" descr="CDE_LOGO_09.jpg"/>
          <p:cNvPicPr>
            <a:picLocks noChangeAspect="1"/>
          </p:cNvPicPr>
          <p:nvPr/>
        </p:nvPicPr>
        <p:blipFill>
          <a:blip r:embed="rId2" cstate="print"/>
          <a:srcRect b="29397"/>
          <a:stretch>
            <a:fillRect/>
          </a:stretch>
        </p:blipFill>
        <p:spPr>
          <a:xfrm>
            <a:off x="7830975" y="152400"/>
            <a:ext cx="1313026" cy="1143000"/>
          </a:xfrm>
          <a:prstGeom prst="rect">
            <a:avLst/>
          </a:prstGeom>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CDE Service and Support</a:t>
            </a:r>
            <a:endParaRPr lang="en-US" sz="3600" dirty="0"/>
          </a:p>
        </p:txBody>
      </p:sp>
      <p:sp>
        <p:nvSpPr>
          <p:cNvPr id="3" name="Content Placeholder 2"/>
          <p:cNvSpPr>
            <a:spLocks noGrp="1"/>
          </p:cNvSpPr>
          <p:nvPr>
            <p:ph idx="1"/>
          </p:nvPr>
        </p:nvSpPr>
        <p:spPr>
          <a:xfrm>
            <a:off x="457200" y="1493837"/>
            <a:ext cx="8229600" cy="4754563"/>
          </a:xfrm>
        </p:spPr>
        <p:txBody>
          <a:bodyPr/>
          <a:lstStyle/>
          <a:p>
            <a:r>
              <a:rPr lang="en-US" sz="2400" b="1" dirty="0" smtClean="0"/>
              <a:t>CDE </a:t>
            </a:r>
            <a:r>
              <a:rPr lang="en-US" sz="2400" b="1" cap="all" dirty="0" smtClean="0"/>
              <a:t>Student Services: Who do we serve</a:t>
            </a:r>
          </a:p>
          <a:p>
            <a:r>
              <a:rPr lang="en-US" sz="2800" dirty="0" smtClean="0"/>
              <a:t>Faculty Development for UAF</a:t>
            </a:r>
          </a:p>
          <a:p>
            <a:pPr lvl="1"/>
            <a:r>
              <a:rPr lang="en-US" sz="2400" dirty="0" smtClean="0"/>
              <a:t>Two days weekend workshop on how technology can facilitate teaching.</a:t>
            </a:r>
          </a:p>
          <a:p>
            <a:pPr lvl="1"/>
            <a:r>
              <a:rPr lang="en-US" sz="2400" dirty="0" err="1" smtClean="0"/>
              <a:t>iTeach</a:t>
            </a:r>
            <a:r>
              <a:rPr lang="en-US" sz="2400" dirty="0" smtClean="0"/>
              <a:t> and </a:t>
            </a:r>
            <a:r>
              <a:rPr lang="en-US" sz="2400" dirty="0" err="1" smtClean="0"/>
              <a:t>iDesign</a:t>
            </a:r>
            <a:endParaRPr lang="en-US" sz="2400" dirty="0" smtClean="0"/>
          </a:p>
          <a:p>
            <a:r>
              <a:rPr lang="en-US" sz="2800" dirty="0" smtClean="0"/>
              <a:t>CDE tuition revenue sharing with School and College</a:t>
            </a:r>
          </a:p>
          <a:p>
            <a:pPr lvl="1"/>
            <a:r>
              <a:rPr lang="en-US" sz="2400" dirty="0" smtClean="0"/>
              <a:t>Partnership with departments to meet students’ need and demand</a:t>
            </a:r>
          </a:p>
          <a:p>
            <a:pPr lvl="1"/>
            <a:r>
              <a:rPr lang="en-US" sz="2400" dirty="0" smtClean="0"/>
              <a:t>Increase online instruction capacity within each department</a:t>
            </a:r>
          </a:p>
          <a:p>
            <a:pPr lvl="1">
              <a:buNone/>
            </a:pPr>
            <a:endParaRPr lang="en-US" sz="2400" dirty="0"/>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endParaRPr lang="en-US" smtClean="0">
              <a:ea typeface="ＭＳ Ｐゴシック" pitchFamily="-108" charset="-128"/>
            </a:endParaRPr>
          </a:p>
        </p:txBody>
      </p:sp>
      <p:sp>
        <p:nvSpPr>
          <p:cNvPr id="57347" name="Content Placeholder 2"/>
          <p:cNvSpPr>
            <a:spLocks noGrp="1"/>
          </p:cNvSpPr>
          <p:nvPr>
            <p:ph idx="1"/>
          </p:nvPr>
        </p:nvSpPr>
        <p:spPr/>
        <p:txBody>
          <a:bodyPr/>
          <a:lstStyle/>
          <a:p>
            <a:pPr algn="ctr">
              <a:buFont typeface="Zapf Dingbats" pitchFamily="-108" charset="2"/>
              <a:buNone/>
            </a:pPr>
            <a:r>
              <a:rPr lang="en-US" smtClean="0">
                <a:ea typeface="ＭＳ Ｐゴシック" pitchFamily="-108" charset="-128"/>
              </a:rPr>
              <a:t>Thank you</a:t>
            </a:r>
          </a:p>
          <a:p>
            <a:pPr>
              <a:buFont typeface="Zapf Dingbats" pitchFamily="-108" charset="2"/>
              <a:buNone/>
            </a:pPr>
            <a:endParaRPr lang="en-US" smtClean="0">
              <a:ea typeface="ＭＳ Ｐゴシック" pitchFamily="-108" charset="-128"/>
            </a:endParaRPr>
          </a:p>
          <a:p>
            <a:pPr algn="ctr">
              <a:buFont typeface="Zapf Dingbats" pitchFamily="-108" charset="2"/>
              <a:buNone/>
            </a:pPr>
            <a:r>
              <a:rPr lang="en-US" smtClean="0">
                <a:ea typeface="ＭＳ Ｐゴシック" pitchFamily="-108" charset="-128"/>
              </a:rPr>
              <a:t>	Bernice M. Joseph</a:t>
            </a:r>
          </a:p>
          <a:p>
            <a:pPr algn="ctr">
              <a:buFont typeface="Zapf Dingbats" pitchFamily="-108" charset="2"/>
              <a:buNone/>
            </a:pPr>
            <a:r>
              <a:rPr lang="en-US" smtClean="0">
                <a:ea typeface="ＭＳ Ｐゴシック" pitchFamily="-108" charset="-128"/>
              </a:rPr>
              <a:t>	Vice Chancellor Rural, Community, &amp; Native Education</a:t>
            </a:r>
          </a:p>
          <a:p>
            <a:pPr algn="ctr">
              <a:buFont typeface="Zapf Dingbats" pitchFamily="-108" charset="2"/>
              <a:buNone/>
            </a:pPr>
            <a:r>
              <a:rPr lang="en-US" smtClean="0">
                <a:ea typeface="ＭＳ Ｐゴシック" pitchFamily="-108" charset="-128"/>
              </a:rPr>
              <a:t>	</a:t>
            </a:r>
          </a:p>
          <a:p>
            <a:pPr algn="ctr">
              <a:buFont typeface="Zapf Dingbats" pitchFamily="-108" charset="2"/>
              <a:buNone/>
            </a:pPr>
            <a:r>
              <a:rPr lang="en-US" smtClean="0">
                <a:ea typeface="ＭＳ Ｐゴシック" pitchFamily="-108" charset="-128"/>
              </a:rPr>
              <a:t>	www.uaf.edu/rural</a:t>
            </a:r>
          </a:p>
          <a:p>
            <a:endParaRPr lang="en-US" smtClean="0">
              <a:ea typeface="ＭＳ Ｐゴシック" pitchFamily="-108" charset="-128"/>
            </a:endParaRPr>
          </a:p>
        </p:txBody>
      </p:sp>
      <p:pic>
        <p:nvPicPr>
          <p:cNvPr id="57348" name="Picture 3" descr="CRCD Logo 080410.jpg"/>
          <p:cNvPicPr>
            <a:picLocks noChangeAspect="1"/>
          </p:cNvPicPr>
          <p:nvPr/>
        </p:nvPicPr>
        <p:blipFill>
          <a:blip r:embed="rId2" cstate="print"/>
          <a:srcRect/>
          <a:stretch>
            <a:fillRect/>
          </a:stretch>
        </p:blipFill>
        <p:spPr bwMode="auto">
          <a:xfrm>
            <a:off x="7696200" y="0"/>
            <a:ext cx="1295400" cy="12954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body" idx="1"/>
          </p:nvPr>
        </p:nvSpPr>
        <p:spPr>
          <a:xfrm>
            <a:off x="304800" y="1371600"/>
            <a:ext cx="8534400" cy="4830763"/>
          </a:xfrm>
        </p:spPr>
        <p:txBody>
          <a:bodyPr/>
          <a:lstStyle/>
          <a:p>
            <a:pPr>
              <a:lnSpc>
                <a:spcPct val="90000"/>
              </a:lnSpc>
              <a:buFont typeface="Zapf Dingbats" pitchFamily="-108" charset="2"/>
              <a:buNone/>
            </a:pPr>
            <a:r>
              <a:rPr lang="en-US" sz="2800" b="1" smtClean="0">
                <a:ea typeface="ＭＳ Ｐゴシック" pitchFamily="-108" charset="-128"/>
              </a:rPr>
              <a:t>Core Purpose:</a:t>
            </a:r>
            <a:r>
              <a:rPr lang="en-US" sz="2800" smtClean="0">
                <a:ea typeface="ＭＳ Ｐゴシック" pitchFamily="-108" charset="-128"/>
              </a:rPr>
              <a:t> </a:t>
            </a:r>
          </a:p>
          <a:p>
            <a:pPr>
              <a:lnSpc>
                <a:spcPct val="90000"/>
              </a:lnSpc>
              <a:buFont typeface="Zapf Dingbats" pitchFamily="-108" charset="2"/>
              <a:buNone/>
            </a:pPr>
            <a:r>
              <a:rPr lang="en-US" sz="2800" smtClean="0">
                <a:ea typeface="ＭＳ Ｐゴシック" pitchFamily="-108" charset="-128"/>
              </a:rPr>
              <a:t>	Education for Sustainable, Healthy, Culturally-Enriched Communities</a:t>
            </a:r>
          </a:p>
          <a:p>
            <a:pPr>
              <a:lnSpc>
                <a:spcPct val="90000"/>
              </a:lnSpc>
              <a:buFont typeface="Zapf Dingbats" pitchFamily="-108" charset="2"/>
              <a:buNone/>
            </a:pPr>
            <a:endParaRPr lang="en-US" sz="1600" smtClean="0">
              <a:ea typeface="ＭＳ Ｐゴシック" pitchFamily="-108" charset="-128"/>
            </a:endParaRPr>
          </a:p>
          <a:p>
            <a:pPr>
              <a:lnSpc>
                <a:spcPct val="90000"/>
              </a:lnSpc>
              <a:buFont typeface="Zapf Dingbats" pitchFamily="-108" charset="2"/>
              <a:buNone/>
            </a:pPr>
            <a:r>
              <a:rPr lang="en-US" sz="2800" b="1" smtClean="0">
                <a:ea typeface="ＭＳ Ｐゴシック" pitchFamily="-108" charset="-128"/>
              </a:rPr>
              <a:t>Core Values</a:t>
            </a:r>
            <a:r>
              <a:rPr lang="en-US" sz="2800" smtClean="0">
                <a:ea typeface="ＭＳ Ｐゴシック" pitchFamily="-108" charset="-128"/>
              </a:rPr>
              <a:t>: </a:t>
            </a:r>
          </a:p>
          <a:p>
            <a:pPr>
              <a:lnSpc>
                <a:spcPct val="90000"/>
              </a:lnSpc>
              <a:buFont typeface="Zapf Dingbats" pitchFamily="-108" charset="2"/>
              <a:buNone/>
            </a:pPr>
            <a:r>
              <a:rPr lang="en-US" sz="2800" smtClean="0">
                <a:ea typeface="ＭＳ Ｐゴシック" pitchFamily="-108" charset="-128"/>
              </a:rPr>
              <a:t>	Student Centered</a:t>
            </a:r>
          </a:p>
          <a:p>
            <a:pPr>
              <a:lnSpc>
                <a:spcPct val="90000"/>
              </a:lnSpc>
              <a:buFont typeface="Zapf Dingbats" pitchFamily="-108" charset="2"/>
              <a:buNone/>
            </a:pPr>
            <a:r>
              <a:rPr lang="en-US" sz="2800" smtClean="0">
                <a:ea typeface="ＭＳ Ｐゴシック" pitchFamily="-108" charset="-128"/>
              </a:rPr>
              <a:t>	Culturally Responsible</a:t>
            </a:r>
          </a:p>
          <a:p>
            <a:pPr>
              <a:lnSpc>
                <a:spcPct val="90000"/>
              </a:lnSpc>
              <a:buFont typeface="Zapf Dingbats" pitchFamily="-108" charset="2"/>
              <a:buNone/>
            </a:pPr>
            <a:r>
              <a:rPr lang="en-US" sz="2800" smtClean="0">
                <a:ea typeface="ＭＳ Ｐゴシック" pitchFamily="-108" charset="-128"/>
              </a:rPr>
              <a:t>	Living our Indigenous Cultures &amp; Languages</a:t>
            </a:r>
          </a:p>
          <a:p>
            <a:pPr>
              <a:lnSpc>
                <a:spcPct val="90000"/>
              </a:lnSpc>
              <a:buFont typeface="Zapf Dingbats" pitchFamily="-108" charset="2"/>
              <a:buNone/>
            </a:pPr>
            <a:r>
              <a:rPr lang="en-US" sz="2800" smtClean="0">
                <a:ea typeface="ＭＳ Ｐゴシック" pitchFamily="-108" charset="-128"/>
              </a:rPr>
              <a:t>	Career Pathways</a:t>
            </a:r>
          </a:p>
          <a:p>
            <a:pPr>
              <a:lnSpc>
                <a:spcPct val="90000"/>
              </a:lnSpc>
              <a:buFont typeface="Zapf Dingbats" pitchFamily="-108" charset="2"/>
              <a:buNone/>
            </a:pPr>
            <a:r>
              <a:rPr lang="en-US" sz="2800" smtClean="0">
                <a:ea typeface="ＭＳ Ｐゴシック" pitchFamily="-108" charset="-128"/>
              </a:rPr>
              <a:t>	Partnerships</a:t>
            </a:r>
          </a:p>
        </p:txBody>
      </p:sp>
      <p:sp>
        <p:nvSpPr>
          <p:cNvPr id="22531" name="Text Box 6"/>
          <p:cNvSpPr txBox="1">
            <a:spLocks noChangeArrowheads="1"/>
          </p:cNvSpPr>
          <p:nvPr/>
        </p:nvSpPr>
        <p:spPr bwMode="auto">
          <a:xfrm>
            <a:off x="1786886" y="215900"/>
            <a:ext cx="5495615" cy="646331"/>
          </a:xfrm>
          <a:prstGeom prst="rect">
            <a:avLst/>
          </a:prstGeom>
          <a:noFill/>
          <a:ln w="9525">
            <a:noFill/>
            <a:miter lim="800000"/>
            <a:headEnd/>
            <a:tailEnd/>
          </a:ln>
        </p:spPr>
        <p:txBody>
          <a:bodyPr wrap="none">
            <a:spAutoFit/>
          </a:bodyPr>
          <a:lstStyle/>
          <a:p>
            <a:r>
              <a:rPr lang="en-US" sz="3600" dirty="0">
                <a:solidFill>
                  <a:schemeClr val="accent2"/>
                </a:solidFill>
                <a:latin typeface="Arial Unicode MS" pitchFamily="-108" charset="0"/>
              </a:rPr>
              <a:t>CRCD Mission and Vision</a:t>
            </a:r>
          </a:p>
        </p:txBody>
      </p:sp>
      <p:pic>
        <p:nvPicPr>
          <p:cNvPr id="4" name="Picture 3" descr="CRCD Logo 080410.jpg"/>
          <p:cNvPicPr>
            <a:picLocks noChangeAspect="1"/>
          </p:cNvPicPr>
          <p:nvPr/>
        </p:nvPicPr>
        <p:blipFill>
          <a:blip r:embed="rId3" cstate="print"/>
          <a:srcRect/>
          <a:stretch>
            <a:fillRect/>
          </a:stretch>
        </p:blipFill>
        <p:spPr bwMode="auto">
          <a:xfrm>
            <a:off x="7696200" y="0"/>
            <a:ext cx="1295400" cy="12954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4000" smtClean="0">
                <a:ea typeface="ＭＳ Ｐゴシック" pitchFamily="-108" charset="-128"/>
              </a:rPr>
              <a:t>Bristol Bay Campus</a:t>
            </a:r>
          </a:p>
        </p:txBody>
      </p:sp>
      <p:sp>
        <p:nvSpPr>
          <p:cNvPr id="24579" name="Rectangle 6"/>
          <p:cNvSpPr>
            <a:spLocks noChangeArrowheads="1"/>
          </p:cNvSpPr>
          <p:nvPr/>
        </p:nvSpPr>
        <p:spPr bwMode="auto">
          <a:xfrm>
            <a:off x="6324600" y="5943600"/>
            <a:ext cx="2555875" cy="701675"/>
          </a:xfrm>
          <a:prstGeom prst="rect">
            <a:avLst/>
          </a:prstGeom>
          <a:noFill/>
          <a:ln w="9525">
            <a:noFill/>
            <a:miter lim="800000"/>
            <a:headEnd/>
            <a:tailEnd/>
          </a:ln>
        </p:spPr>
        <p:txBody>
          <a:bodyPr wrap="none">
            <a:spAutoFit/>
          </a:bodyPr>
          <a:lstStyle/>
          <a:p>
            <a:r>
              <a:rPr lang="en-US" sz="4000">
                <a:solidFill>
                  <a:schemeClr val="accent2"/>
                </a:solidFill>
                <a:latin typeface="KabobExtrabold" pitchFamily="2" charset="0"/>
              </a:rPr>
              <a:t>Dillingham</a:t>
            </a:r>
          </a:p>
        </p:txBody>
      </p:sp>
      <p:pic>
        <p:nvPicPr>
          <p:cNvPr id="24580" name="Picture 9" descr="BBC-from BBC"/>
          <p:cNvPicPr>
            <a:picLocks noChangeAspect="1" noChangeArrowheads="1"/>
          </p:cNvPicPr>
          <p:nvPr/>
        </p:nvPicPr>
        <p:blipFill>
          <a:blip r:embed="rId3" cstate="print"/>
          <a:srcRect/>
          <a:stretch>
            <a:fillRect/>
          </a:stretch>
        </p:blipFill>
        <p:spPr bwMode="auto">
          <a:xfrm>
            <a:off x="7467600" y="76200"/>
            <a:ext cx="1187450" cy="1219200"/>
          </a:xfrm>
          <a:prstGeom prst="rect">
            <a:avLst/>
          </a:prstGeom>
          <a:noFill/>
          <a:ln w="9525">
            <a:noFill/>
            <a:miter lim="800000"/>
            <a:headEnd/>
            <a:tailEnd/>
          </a:ln>
        </p:spPr>
      </p:pic>
      <p:pic>
        <p:nvPicPr>
          <p:cNvPr id="24581" name="Picture 12" descr="Bristol Bay area black"/>
          <p:cNvPicPr>
            <a:picLocks noChangeAspect="1" noChangeArrowheads="1"/>
          </p:cNvPicPr>
          <p:nvPr/>
        </p:nvPicPr>
        <p:blipFill>
          <a:blip r:embed="rId4" cstate="print"/>
          <a:srcRect/>
          <a:stretch>
            <a:fillRect/>
          </a:stretch>
        </p:blipFill>
        <p:spPr bwMode="auto">
          <a:xfrm>
            <a:off x="838200" y="1905000"/>
            <a:ext cx="4495800" cy="3313113"/>
          </a:xfrm>
          <a:prstGeom prst="rect">
            <a:avLst/>
          </a:prstGeom>
          <a:noFill/>
          <a:ln w="9525">
            <a:noFill/>
            <a:miter lim="800000"/>
            <a:headEnd/>
            <a:tailEnd/>
          </a:ln>
        </p:spPr>
      </p:pic>
      <p:sp>
        <p:nvSpPr>
          <p:cNvPr id="24582" name="Text Box 13"/>
          <p:cNvSpPr txBox="1">
            <a:spLocks noChangeArrowheads="1"/>
          </p:cNvSpPr>
          <p:nvPr/>
        </p:nvSpPr>
        <p:spPr bwMode="auto">
          <a:xfrm>
            <a:off x="228600" y="1371600"/>
            <a:ext cx="1457325" cy="4108450"/>
          </a:xfrm>
          <a:prstGeom prst="rect">
            <a:avLst/>
          </a:prstGeom>
          <a:noFill/>
          <a:ln w="9525">
            <a:noFill/>
            <a:miter lim="800000"/>
            <a:headEnd/>
            <a:tailEnd/>
          </a:ln>
        </p:spPr>
        <p:txBody>
          <a:bodyPr>
            <a:spAutoFit/>
          </a:bodyPr>
          <a:lstStyle/>
          <a:p>
            <a:pPr algn="l"/>
            <a:r>
              <a:rPr lang="en-US" sz="1200" b="1">
                <a:latin typeface="Arial" charset="0"/>
              </a:rPr>
              <a:t>Aleknagek</a:t>
            </a:r>
          </a:p>
          <a:p>
            <a:pPr algn="l"/>
            <a:r>
              <a:rPr lang="en-US" sz="1200" b="1">
                <a:latin typeface="Arial" charset="0"/>
              </a:rPr>
              <a:t>Chignik</a:t>
            </a:r>
          </a:p>
          <a:p>
            <a:pPr algn="l"/>
            <a:r>
              <a:rPr lang="en-US" sz="1200" b="1">
                <a:latin typeface="Arial" charset="0"/>
              </a:rPr>
              <a:t>Chignik Lake</a:t>
            </a:r>
          </a:p>
          <a:p>
            <a:pPr algn="l"/>
            <a:r>
              <a:rPr lang="en-US" sz="1200" b="1">
                <a:latin typeface="Arial" charset="0"/>
              </a:rPr>
              <a:t>Chignik Lagoon</a:t>
            </a:r>
          </a:p>
          <a:p>
            <a:pPr algn="l"/>
            <a:r>
              <a:rPr lang="en-US" sz="1200" b="1">
                <a:latin typeface="Arial" charset="0"/>
              </a:rPr>
              <a:t>Dillingham</a:t>
            </a:r>
          </a:p>
          <a:p>
            <a:pPr algn="l"/>
            <a:r>
              <a:rPr lang="en-US" sz="1200" b="1">
                <a:latin typeface="Arial" charset="0"/>
              </a:rPr>
              <a:t>Egegik</a:t>
            </a:r>
          </a:p>
          <a:p>
            <a:pPr algn="l"/>
            <a:r>
              <a:rPr lang="en-US" sz="1200" b="1">
                <a:latin typeface="Arial" charset="0"/>
              </a:rPr>
              <a:t>Ekuk</a:t>
            </a:r>
          </a:p>
          <a:p>
            <a:pPr algn="l"/>
            <a:r>
              <a:rPr lang="en-US" sz="1200" b="1">
                <a:latin typeface="Arial" charset="0"/>
              </a:rPr>
              <a:t>Ekwok</a:t>
            </a:r>
          </a:p>
          <a:p>
            <a:pPr algn="l"/>
            <a:r>
              <a:rPr lang="en-US" sz="1200" b="1">
                <a:latin typeface="Arial" charset="0"/>
              </a:rPr>
              <a:t>Igugig</a:t>
            </a:r>
          </a:p>
          <a:p>
            <a:pPr algn="l"/>
            <a:r>
              <a:rPr lang="en-US" sz="1200" b="1">
                <a:latin typeface="Arial" charset="0"/>
              </a:rPr>
              <a:t>Illiamna</a:t>
            </a:r>
          </a:p>
          <a:p>
            <a:pPr algn="l"/>
            <a:r>
              <a:rPr lang="en-US" sz="1200" b="1">
                <a:latin typeface="Arial" charset="0"/>
              </a:rPr>
              <a:t>Ivanoff Bay</a:t>
            </a:r>
          </a:p>
          <a:p>
            <a:pPr algn="l"/>
            <a:r>
              <a:rPr lang="en-US" sz="1200" b="1">
                <a:latin typeface="Arial" charset="0"/>
              </a:rPr>
              <a:t>Kanatak</a:t>
            </a:r>
          </a:p>
          <a:p>
            <a:pPr algn="l"/>
            <a:r>
              <a:rPr lang="en-US" sz="1200" b="1">
                <a:latin typeface="Arial" charset="0"/>
              </a:rPr>
              <a:t>King Salmon</a:t>
            </a:r>
          </a:p>
          <a:p>
            <a:pPr algn="l"/>
            <a:r>
              <a:rPr lang="en-US" sz="1200" b="1">
                <a:latin typeface="Arial" charset="0"/>
              </a:rPr>
              <a:t>Kokhanok</a:t>
            </a:r>
          </a:p>
          <a:p>
            <a:pPr algn="l"/>
            <a:r>
              <a:rPr lang="en-US" sz="1200" b="1">
                <a:latin typeface="Arial" charset="0"/>
              </a:rPr>
              <a:t>Kolinganek</a:t>
            </a:r>
          </a:p>
          <a:p>
            <a:pPr algn="l"/>
            <a:r>
              <a:rPr lang="en-US" sz="1200" b="1">
                <a:latin typeface="Arial" charset="0"/>
              </a:rPr>
              <a:t>Knugank</a:t>
            </a:r>
          </a:p>
          <a:p>
            <a:pPr algn="l"/>
            <a:r>
              <a:rPr lang="en-US" sz="1200" b="1">
                <a:latin typeface="Arial" charset="0"/>
              </a:rPr>
              <a:t>Levelock</a:t>
            </a:r>
          </a:p>
          <a:p>
            <a:pPr algn="l"/>
            <a:r>
              <a:rPr lang="en-US" sz="1200" b="1">
                <a:latin typeface="Arial" charset="0"/>
              </a:rPr>
              <a:t>Manokotak</a:t>
            </a:r>
          </a:p>
          <a:p>
            <a:pPr algn="l"/>
            <a:r>
              <a:rPr lang="en-US" sz="1200" b="1">
                <a:latin typeface="Arial" charset="0"/>
              </a:rPr>
              <a:t>New Halen</a:t>
            </a:r>
          </a:p>
          <a:p>
            <a:pPr algn="l"/>
            <a:r>
              <a:rPr lang="en-US" sz="1200" b="1">
                <a:latin typeface="Arial" charset="0"/>
              </a:rPr>
              <a:t>New Stuyahok</a:t>
            </a:r>
          </a:p>
          <a:p>
            <a:pPr algn="l"/>
            <a:r>
              <a:rPr lang="en-US" sz="1200" b="1">
                <a:latin typeface="Arial" charset="0"/>
              </a:rPr>
              <a:t>Naknek</a:t>
            </a:r>
          </a:p>
          <a:p>
            <a:pPr algn="l"/>
            <a:r>
              <a:rPr lang="en-US" sz="1200" b="1">
                <a:latin typeface="Arial" charset="0"/>
              </a:rPr>
              <a:t>Nondalton</a:t>
            </a:r>
          </a:p>
        </p:txBody>
      </p:sp>
      <p:sp>
        <p:nvSpPr>
          <p:cNvPr id="24583" name="Text Box 15"/>
          <p:cNvSpPr txBox="1">
            <a:spLocks noChangeArrowheads="1"/>
          </p:cNvSpPr>
          <p:nvPr/>
        </p:nvSpPr>
        <p:spPr bwMode="auto">
          <a:xfrm>
            <a:off x="1828800" y="1371600"/>
            <a:ext cx="1214438" cy="2100263"/>
          </a:xfrm>
          <a:prstGeom prst="rect">
            <a:avLst/>
          </a:prstGeom>
          <a:noFill/>
          <a:ln w="9525">
            <a:noFill/>
            <a:miter lim="800000"/>
            <a:headEnd/>
            <a:tailEnd/>
          </a:ln>
        </p:spPr>
        <p:txBody>
          <a:bodyPr wrap="none">
            <a:spAutoFit/>
          </a:bodyPr>
          <a:lstStyle/>
          <a:p>
            <a:pPr algn="l"/>
            <a:r>
              <a:rPr lang="en-US" sz="1200" b="1">
                <a:latin typeface="Arial" charset="0"/>
              </a:rPr>
              <a:t>South Naknek</a:t>
            </a:r>
          </a:p>
          <a:p>
            <a:pPr algn="l"/>
            <a:r>
              <a:rPr lang="en-US" sz="1200" b="1">
                <a:latin typeface="Arial" charset="0"/>
              </a:rPr>
              <a:t>Togiak</a:t>
            </a:r>
          </a:p>
          <a:p>
            <a:pPr algn="l"/>
            <a:r>
              <a:rPr lang="en-US" sz="1200" b="1">
                <a:latin typeface="Arial" charset="0"/>
              </a:rPr>
              <a:t>Twin Hills</a:t>
            </a:r>
          </a:p>
          <a:p>
            <a:pPr algn="l"/>
            <a:r>
              <a:rPr lang="en-US" sz="1200" b="1">
                <a:latin typeface="Arial" charset="0"/>
              </a:rPr>
              <a:t>Pedro Bay</a:t>
            </a:r>
          </a:p>
          <a:p>
            <a:pPr algn="l"/>
            <a:r>
              <a:rPr lang="en-US" sz="1200" b="1">
                <a:latin typeface="Arial" charset="0"/>
              </a:rPr>
              <a:t>Perryville</a:t>
            </a:r>
          </a:p>
          <a:p>
            <a:pPr algn="l"/>
            <a:r>
              <a:rPr lang="en-US" sz="1200" b="1">
                <a:latin typeface="Arial" charset="0"/>
              </a:rPr>
              <a:t>Pilot Point</a:t>
            </a:r>
          </a:p>
          <a:p>
            <a:pPr algn="l"/>
            <a:r>
              <a:rPr lang="en-US" sz="1200" b="1">
                <a:latin typeface="Arial" charset="0"/>
              </a:rPr>
              <a:t>Portage Creek</a:t>
            </a:r>
          </a:p>
          <a:p>
            <a:pPr algn="l"/>
            <a:r>
              <a:rPr lang="en-US" sz="1200" b="1">
                <a:latin typeface="Arial" charset="0"/>
              </a:rPr>
              <a:t>Port Alsworth</a:t>
            </a:r>
          </a:p>
          <a:p>
            <a:pPr algn="l"/>
            <a:r>
              <a:rPr lang="en-US" sz="1200" b="1">
                <a:latin typeface="Arial" charset="0"/>
              </a:rPr>
              <a:t>Port Heiden</a:t>
            </a:r>
          </a:p>
          <a:p>
            <a:pPr algn="l"/>
            <a:r>
              <a:rPr lang="en-US" sz="1200" b="1">
                <a:latin typeface="Arial" charset="0"/>
              </a:rPr>
              <a:t>Ugashik</a:t>
            </a:r>
          </a:p>
          <a:p>
            <a:pPr algn="l"/>
            <a:endParaRPr lang="en-US" sz="1200" b="1">
              <a:latin typeface="Arial" charset="0"/>
            </a:endParaRPr>
          </a:p>
        </p:txBody>
      </p:sp>
      <p:sp>
        <p:nvSpPr>
          <p:cNvPr id="1105936" name="AutoShape 16"/>
          <p:cNvSpPr>
            <a:spLocks noChangeArrowheads="1"/>
          </p:cNvSpPr>
          <p:nvPr/>
        </p:nvSpPr>
        <p:spPr bwMode="auto">
          <a:xfrm>
            <a:off x="3352800" y="4267200"/>
            <a:ext cx="304800" cy="3048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latin typeface="Times New Roman" pitchFamily="18" charset="0"/>
              <a:ea typeface="+mn-ea"/>
            </a:endParaRPr>
          </a:p>
        </p:txBody>
      </p:sp>
      <p:pic>
        <p:nvPicPr>
          <p:cNvPr id="24585" name="Picture 7" descr="BBC"/>
          <p:cNvPicPr>
            <a:picLocks noChangeAspect="1" noChangeArrowheads="1"/>
          </p:cNvPicPr>
          <p:nvPr/>
        </p:nvPicPr>
        <p:blipFill>
          <a:blip r:embed="rId5" cstate="print"/>
          <a:srcRect t="13635" b="19698"/>
          <a:stretch>
            <a:fillRect/>
          </a:stretch>
        </p:blipFill>
        <p:spPr bwMode="auto">
          <a:xfrm>
            <a:off x="4724400" y="2362200"/>
            <a:ext cx="4191000" cy="2195513"/>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DSC00006"/>
          <p:cNvPicPr>
            <a:picLocks noChangeAspect="1" noChangeArrowheads="1"/>
          </p:cNvPicPr>
          <p:nvPr/>
        </p:nvPicPr>
        <p:blipFill>
          <a:blip r:embed="rId3" cstate="print"/>
          <a:srcRect t="13983" r="22549" b="7968"/>
          <a:stretch>
            <a:fillRect/>
          </a:stretch>
        </p:blipFill>
        <p:spPr bwMode="auto">
          <a:xfrm>
            <a:off x="0" y="1371600"/>
            <a:ext cx="6354763" cy="4343400"/>
          </a:xfrm>
          <a:prstGeom prst="rect">
            <a:avLst/>
          </a:prstGeom>
          <a:noFill/>
          <a:ln w="9525">
            <a:noFill/>
            <a:miter lim="800000"/>
            <a:headEnd/>
            <a:tailEnd/>
          </a:ln>
        </p:spPr>
      </p:pic>
      <p:sp>
        <p:nvSpPr>
          <p:cNvPr id="26627" name="Rectangle 2"/>
          <p:cNvSpPr>
            <a:spLocks noGrp="1" noChangeArrowheads="1"/>
          </p:cNvSpPr>
          <p:nvPr>
            <p:ph type="title"/>
          </p:nvPr>
        </p:nvSpPr>
        <p:spPr/>
        <p:txBody>
          <a:bodyPr/>
          <a:lstStyle/>
          <a:p>
            <a:r>
              <a:rPr lang="en-US" sz="4000" smtClean="0">
                <a:ea typeface="ＭＳ Ｐゴシック" pitchFamily="-108" charset="-128"/>
              </a:rPr>
              <a:t>Bristol Bay Campus</a:t>
            </a:r>
          </a:p>
        </p:txBody>
      </p:sp>
      <p:pic>
        <p:nvPicPr>
          <p:cNvPr id="26628" name="Picture 8" descr="DSC00037"/>
          <p:cNvPicPr>
            <a:picLocks noChangeAspect="1" noChangeArrowheads="1"/>
          </p:cNvPicPr>
          <p:nvPr/>
        </p:nvPicPr>
        <p:blipFill>
          <a:blip r:embed="rId4" cstate="print"/>
          <a:srcRect/>
          <a:stretch>
            <a:fillRect/>
          </a:stretch>
        </p:blipFill>
        <p:spPr bwMode="auto">
          <a:xfrm>
            <a:off x="6324600" y="2762250"/>
            <a:ext cx="2590800" cy="1943100"/>
          </a:xfrm>
          <a:prstGeom prst="rect">
            <a:avLst/>
          </a:prstGeom>
          <a:noFill/>
          <a:ln w="9525">
            <a:noFill/>
            <a:miter lim="800000"/>
            <a:headEnd/>
            <a:tailEnd/>
          </a:ln>
        </p:spPr>
      </p:pic>
      <p:pic>
        <p:nvPicPr>
          <p:cNvPr id="26629" name="Picture 9" descr="BBC_computer_class"/>
          <p:cNvPicPr>
            <a:picLocks noChangeAspect="1" noChangeArrowheads="1"/>
          </p:cNvPicPr>
          <p:nvPr/>
        </p:nvPicPr>
        <p:blipFill>
          <a:blip r:embed="rId5" cstate="print"/>
          <a:srcRect/>
          <a:stretch>
            <a:fillRect/>
          </a:stretch>
        </p:blipFill>
        <p:spPr bwMode="auto">
          <a:xfrm>
            <a:off x="6324600" y="4724400"/>
            <a:ext cx="2667000" cy="2000250"/>
          </a:xfrm>
          <a:prstGeom prst="rect">
            <a:avLst/>
          </a:prstGeom>
          <a:noFill/>
          <a:ln w="9525">
            <a:noFill/>
            <a:miter lim="800000"/>
            <a:headEnd/>
            <a:tailEnd/>
          </a:ln>
        </p:spPr>
      </p:pic>
      <p:pic>
        <p:nvPicPr>
          <p:cNvPr id="26630" name="Picture 10" descr="Stained glass window 005"/>
          <p:cNvPicPr>
            <a:picLocks noChangeAspect="1" noChangeArrowheads="1"/>
          </p:cNvPicPr>
          <p:nvPr/>
        </p:nvPicPr>
        <p:blipFill>
          <a:blip r:embed="rId6" cstate="print"/>
          <a:srcRect l="16129" t="4301" r="19354" b="16129"/>
          <a:stretch>
            <a:fillRect/>
          </a:stretch>
        </p:blipFill>
        <p:spPr bwMode="auto">
          <a:xfrm>
            <a:off x="6324600" y="392113"/>
            <a:ext cx="2590800" cy="2395537"/>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4000" smtClean="0">
                <a:ea typeface="ＭＳ Ｐゴシック" pitchFamily="-108" charset="-128"/>
              </a:rPr>
              <a:t>Chukchi Campus</a:t>
            </a:r>
          </a:p>
        </p:txBody>
      </p:sp>
      <p:sp>
        <p:nvSpPr>
          <p:cNvPr id="28675" name="Rectangle 8"/>
          <p:cNvSpPr>
            <a:spLocks noChangeArrowheads="1"/>
          </p:cNvSpPr>
          <p:nvPr/>
        </p:nvSpPr>
        <p:spPr bwMode="auto">
          <a:xfrm>
            <a:off x="6324600" y="228600"/>
            <a:ext cx="2330450" cy="701675"/>
          </a:xfrm>
          <a:prstGeom prst="rect">
            <a:avLst/>
          </a:prstGeom>
          <a:noFill/>
          <a:ln w="9525">
            <a:noFill/>
            <a:miter lim="800000"/>
            <a:headEnd/>
            <a:tailEnd/>
          </a:ln>
        </p:spPr>
        <p:txBody>
          <a:bodyPr wrap="none">
            <a:spAutoFit/>
          </a:bodyPr>
          <a:lstStyle/>
          <a:p>
            <a:r>
              <a:rPr lang="en-US" sz="4000">
                <a:solidFill>
                  <a:schemeClr val="accent2"/>
                </a:solidFill>
                <a:latin typeface="KabobExtrabold" pitchFamily="2" charset="0"/>
              </a:rPr>
              <a:t>Kotzebue</a:t>
            </a:r>
          </a:p>
        </p:txBody>
      </p:sp>
      <p:pic>
        <p:nvPicPr>
          <p:cNvPr id="28676" name="Picture 11" descr="Chukchi area black"/>
          <p:cNvPicPr>
            <a:picLocks noChangeAspect="1" noChangeArrowheads="1"/>
          </p:cNvPicPr>
          <p:nvPr/>
        </p:nvPicPr>
        <p:blipFill>
          <a:blip r:embed="rId3" cstate="print"/>
          <a:srcRect/>
          <a:stretch>
            <a:fillRect/>
          </a:stretch>
        </p:blipFill>
        <p:spPr bwMode="auto">
          <a:xfrm>
            <a:off x="381000" y="1295400"/>
            <a:ext cx="5383213" cy="3886200"/>
          </a:xfrm>
          <a:prstGeom prst="rect">
            <a:avLst/>
          </a:prstGeom>
          <a:noFill/>
          <a:ln w="9525">
            <a:noFill/>
            <a:miter lim="800000"/>
            <a:headEnd/>
            <a:tailEnd/>
          </a:ln>
        </p:spPr>
      </p:pic>
      <p:sp>
        <p:nvSpPr>
          <p:cNvPr id="28677" name="Text Box 12"/>
          <p:cNvSpPr txBox="1">
            <a:spLocks noChangeArrowheads="1"/>
          </p:cNvSpPr>
          <p:nvPr/>
        </p:nvSpPr>
        <p:spPr bwMode="auto">
          <a:xfrm>
            <a:off x="457200" y="1676400"/>
            <a:ext cx="922338" cy="2282825"/>
          </a:xfrm>
          <a:prstGeom prst="rect">
            <a:avLst/>
          </a:prstGeom>
          <a:noFill/>
          <a:ln w="9525">
            <a:noFill/>
            <a:miter lim="800000"/>
            <a:headEnd/>
            <a:tailEnd/>
          </a:ln>
        </p:spPr>
        <p:txBody>
          <a:bodyPr wrap="none">
            <a:spAutoFit/>
          </a:bodyPr>
          <a:lstStyle/>
          <a:p>
            <a:pPr algn="l"/>
            <a:r>
              <a:rPr lang="en-US" sz="1200" b="1">
                <a:latin typeface="Arial" charset="0"/>
              </a:rPr>
              <a:t>Ambler</a:t>
            </a:r>
          </a:p>
          <a:p>
            <a:pPr algn="l"/>
            <a:r>
              <a:rPr lang="en-US" sz="1200" b="1">
                <a:latin typeface="Arial" charset="0"/>
              </a:rPr>
              <a:t>Buckland</a:t>
            </a:r>
          </a:p>
          <a:p>
            <a:pPr algn="l"/>
            <a:r>
              <a:rPr lang="en-US" sz="1200" b="1">
                <a:latin typeface="Arial" charset="0"/>
              </a:rPr>
              <a:t>Deering</a:t>
            </a:r>
          </a:p>
          <a:p>
            <a:pPr algn="l"/>
            <a:r>
              <a:rPr lang="en-US" sz="1200" b="1">
                <a:latin typeface="Arial" charset="0"/>
              </a:rPr>
              <a:t>Kiana</a:t>
            </a:r>
          </a:p>
          <a:p>
            <a:pPr algn="l"/>
            <a:r>
              <a:rPr lang="en-US" sz="1200" b="1">
                <a:latin typeface="Arial" charset="0"/>
              </a:rPr>
              <a:t>Kivalina</a:t>
            </a:r>
          </a:p>
          <a:p>
            <a:pPr algn="l"/>
            <a:r>
              <a:rPr lang="en-US" sz="1200" b="1">
                <a:latin typeface="Arial" charset="0"/>
              </a:rPr>
              <a:t>Kobuk</a:t>
            </a:r>
          </a:p>
          <a:p>
            <a:pPr algn="l"/>
            <a:r>
              <a:rPr lang="en-US" sz="1200" b="1">
                <a:latin typeface="Arial" charset="0"/>
              </a:rPr>
              <a:t>Kotzebue</a:t>
            </a:r>
          </a:p>
          <a:p>
            <a:pPr algn="l"/>
            <a:r>
              <a:rPr lang="en-US" sz="1200" b="1">
                <a:latin typeface="Arial" charset="0"/>
              </a:rPr>
              <a:t>Noatak</a:t>
            </a:r>
          </a:p>
          <a:p>
            <a:pPr algn="l"/>
            <a:r>
              <a:rPr lang="en-US" sz="1200" b="1">
                <a:latin typeface="Arial" charset="0"/>
              </a:rPr>
              <a:t>Noorvik</a:t>
            </a:r>
          </a:p>
          <a:p>
            <a:pPr algn="l"/>
            <a:r>
              <a:rPr lang="en-US" sz="1200" b="1">
                <a:latin typeface="Arial" charset="0"/>
              </a:rPr>
              <a:t>Selawik</a:t>
            </a:r>
          </a:p>
          <a:p>
            <a:pPr algn="l"/>
            <a:r>
              <a:rPr lang="en-US" sz="1200" b="1">
                <a:latin typeface="Arial" charset="0"/>
              </a:rPr>
              <a:t>Shungnak</a:t>
            </a:r>
          </a:p>
          <a:p>
            <a:pPr algn="l"/>
            <a:endParaRPr lang="en-US" sz="1200" b="1">
              <a:latin typeface="Arial" charset="0"/>
            </a:endParaRPr>
          </a:p>
        </p:txBody>
      </p:sp>
      <p:sp>
        <p:nvSpPr>
          <p:cNvPr id="1060877" name="AutoShape 13"/>
          <p:cNvSpPr>
            <a:spLocks noChangeArrowheads="1"/>
          </p:cNvSpPr>
          <p:nvPr/>
        </p:nvSpPr>
        <p:spPr bwMode="auto">
          <a:xfrm>
            <a:off x="3429000" y="2209800"/>
            <a:ext cx="228600" cy="3048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FF0000"/>
              </a:solidFill>
              <a:latin typeface="Times New Roman" pitchFamily="18" charset="0"/>
              <a:ea typeface="+mn-ea"/>
            </a:endParaRPr>
          </a:p>
        </p:txBody>
      </p:sp>
      <p:pic>
        <p:nvPicPr>
          <p:cNvPr id="28679" name="Picture 7" descr="IMG_0289"/>
          <p:cNvPicPr>
            <a:picLocks noChangeAspect="1" noChangeArrowheads="1"/>
          </p:cNvPicPr>
          <p:nvPr/>
        </p:nvPicPr>
        <p:blipFill>
          <a:blip r:embed="rId4" cstate="print"/>
          <a:srcRect t="44070" b="14464"/>
          <a:stretch>
            <a:fillRect/>
          </a:stretch>
        </p:blipFill>
        <p:spPr bwMode="auto">
          <a:xfrm>
            <a:off x="2209800" y="4648200"/>
            <a:ext cx="6934200" cy="191770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IMG_0352"/>
          <p:cNvPicPr>
            <a:picLocks noChangeAspect="1" noChangeArrowheads="1"/>
          </p:cNvPicPr>
          <p:nvPr/>
        </p:nvPicPr>
        <p:blipFill>
          <a:blip r:embed="rId3" cstate="print"/>
          <a:srcRect t="23810"/>
          <a:stretch>
            <a:fillRect/>
          </a:stretch>
        </p:blipFill>
        <p:spPr bwMode="auto">
          <a:xfrm>
            <a:off x="3429000" y="3505200"/>
            <a:ext cx="5486400" cy="2787650"/>
          </a:xfrm>
          <a:prstGeom prst="rect">
            <a:avLst/>
          </a:prstGeom>
          <a:noFill/>
          <a:ln w="9525">
            <a:noFill/>
            <a:miter lim="800000"/>
            <a:headEnd/>
            <a:tailEnd/>
          </a:ln>
        </p:spPr>
      </p:pic>
      <p:pic>
        <p:nvPicPr>
          <p:cNvPr id="30723" name="Picture 6" descr="CC_ctt_student_saw"/>
          <p:cNvPicPr>
            <a:picLocks noChangeAspect="1" noChangeArrowheads="1"/>
          </p:cNvPicPr>
          <p:nvPr/>
        </p:nvPicPr>
        <p:blipFill>
          <a:blip r:embed="rId4" cstate="print"/>
          <a:srcRect t="10767" b="8527"/>
          <a:stretch>
            <a:fillRect/>
          </a:stretch>
        </p:blipFill>
        <p:spPr bwMode="auto">
          <a:xfrm>
            <a:off x="685800" y="3124200"/>
            <a:ext cx="2973388" cy="3200400"/>
          </a:xfrm>
          <a:prstGeom prst="rect">
            <a:avLst/>
          </a:prstGeom>
          <a:noFill/>
          <a:ln w="9525">
            <a:noFill/>
            <a:miter lim="800000"/>
            <a:headEnd/>
            <a:tailEnd/>
          </a:ln>
        </p:spPr>
      </p:pic>
      <p:sp>
        <p:nvSpPr>
          <p:cNvPr id="30724" name="Rectangle 2"/>
          <p:cNvSpPr>
            <a:spLocks noGrp="1" noChangeArrowheads="1"/>
          </p:cNvSpPr>
          <p:nvPr>
            <p:ph type="title"/>
          </p:nvPr>
        </p:nvSpPr>
        <p:spPr/>
        <p:txBody>
          <a:bodyPr/>
          <a:lstStyle/>
          <a:p>
            <a:r>
              <a:rPr lang="en-US" sz="4000" smtClean="0">
                <a:ea typeface="ＭＳ Ｐゴシック" pitchFamily="-108" charset="-128"/>
              </a:rPr>
              <a:t>Kotzebue</a:t>
            </a:r>
          </a:p>
        </p:txBody>
      </p:sp>
      <p:pic>
        <p:nvPicPr>
          <p:cNvPr id="30725" name="Picture 2" descr="CC_Kotz winter sunrise"/>
          <p:cNvPicPr>
            <a:picLocks noChangeAspect="1" noChangeArrowheads="1"/>
          </p:cNvPicPr>
          <p:nvPr/>
        </p:nvPicPr>
        <p:blipFill>
          <a:blip r:embed="rId5" cstate="print"/>
          <a:srcRect/>
          <a:stretch>
            <a:fillRect/>
          </a:stretch>
        </p:blipFill>
        <p:spPr bwMode="auto">
          <a:xfrm>
            <a:off x="609600" y="1108075"/>
            <a:ext cx="8305800" cy="24066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5"/>
          <p:cNvSpPr>
            <a:spLocks noChangeArrowheads="1"/>
          </p:cNvSpPr>
          <p:nvPr/>
        </p:nvSpPr>
        <p:spPr bwMode="auto">
          <a:xfrm>
            <a:off x="1447800" y="228600"/>
            <a:ext cx="7239000" cy="868363"/>
          </a:xfrm>
          <a:prstGeom prst="rect">
            <a:avLst/>
          </a:prstGeom>
          <a:noFill/>
          <a:ln w="9525">
            <a:noFill/>
            <a:miter lim="800000"/>
            <a:headEnd/>
            <a:tailEnd/>
          </a:ln>
        </p:spPr>
        <p:txBody>
          <a:bodyPr anchor="ctr"/>
          <a:lstStyle/>
          <a:p>
            <a:pPr algn="l">
              <a:lnSpc>
                <a:spcPct val="85000"/>
              </a:lnSpc>
            </a:pPr>
            <a:r>
              <a:rPr lang="en-US" sz="4000">
                <a:solidFill>
                  <a:schemeClr val="accent2"/>
                </a:solidFill>
                <a:latin typeface="KabobExtrabold" pitchFamily="2" charset="0"/>
              </a:rPr>
              <a:t>Interior-Aleutians Campus</a:t>
            </a:r>
          </a:p>
        </p:txBody>
      </p:sp>
      <p:sp>
        <p:nvSpPr>
          <p:cNvPr id="32771" name="Rectangle 13"/>
          <p:cNvSpPr>
            <a:spLocks noChangeArrowheads="1"/>
          </p:cNvSpPr>
          <p:nvPr/>
        </p:nvSpPr>
        <p:spPr bwMode="auto">
          <a:xfrm>
            <a:off x="2971800" y="6019800"/>
            <a:ext cx="5973763" cy="701675"/>
          </a:xfrm>
          <a:prstGeom prst="rect">
            <a:avLst/>
          </a:prstGeom>
          <a:noFill/>
          <a:ln w="9525">
            <a:noFill/>
            <a:miter lim="800000"/>
            <a:headEnd/>
            <a:tailEnd/>
          </a:ln>
        </p:spPr>
        <p:txBody>
          <a:bodyPr wrap="none">
            <a:spAutoFit/>
          </a:bodyPr>
          <a:lstStyle/>
          <a:p>
            <a:r>
              <a:rPr lang="en-US" sz="4000">
                <a:solidFill>
                  <a:schemeClr val="accent2"/>
                </a:solidFill>
                <a:latin typeface="KabobExtrabold" pitchFamily="2" charset="0"/>
              </a:rPr>
              <a:t>Decentralized - Fairbanks</a:t>
            </a:r>
          </a:p>
        </p:txBody>
      </p:sp>
      <p:pic>
        <p:nvPicPr>
          <p:cNvPr id="32772" name="Picture 14" descr="I-AC logo color"/>
          <p:cNvPicPr>
            <a:picLocks noChangeAspect="1" noChangeArrowheads="1"/>
          </p:cNvPicPr>
          <p:nvPr/>
        </p:nvPicPr>
        <p:blipFill>
          <a:blip r:embed="rId3" cstate="print"/>
          <a:srcRect/>
          <a:stretch>
            <a:fillRect/>
          </a:stretch>
        </p:blipFill>
        <p:spPr bwMode="auto">
          <a:xfrm>
            <a:off x="7391400" y="0"/>
            <a:ext cx="1752600" cy="1382713"/>
          </a:xfrm>
          <a:prstGeom prst="rect">
            <a:avLst/>
          </a:prstGeom>
          <a:noFill/>
          <a:ln w="9525">
            <a:noFill/>
            <a:miter lim="800000"/>
            <a:headEnd/>
            <a:tailEnd/>
          </a:ln>
        </p:spPr>
      </p:pic>
      <p:pic>
        <p:nvPicPr>
          <p:cNvPr id="32773" name="Picture 15" descr="I-AC area black"/>
          <p:cNvPicPr>
            <a:picLocks noChangeAspect="1" noChangeArrowheads="1"/>
          </p:cNvPicPr>
          <p:nvPr/>
        </p:nvPicPr>
        <p:blipFill>
          <a:blip r:embed="rId4" cstate="print"/>
          <a:srcRect/>
          <a:stretch>
            <a:fillRect/>
          </a:stretch>
        </p:blipFill>
        <p:spPr bwMode="auto">
          <a:xfrm>
            <a:off x="838200" y="1631950"/>
            <a:ext cx="6229350" cy="4486275"/>
          </a:xfrm>
          <a:prstGeom prst="rect">
            <a:avLst/>
          </a:prstGeom>
          <a:noFill/>
          <a:ln w="9525">
            <a:noFill/>
            <a:miter lim="800000"/>
            <a:headEnd/>
            <a:tailEnd/>
          </a:ln>
        </p:spPr>
      </p:pic>
      <p:sp>
        <p:nvSpPr>
          <p:cNvPr id="32774" name="Text Box 16"/>
          <p:cNvSpPr txBox="1">
            <a:spLocks noChangeArrowheads="1"/>
          </p:cNvSpPr>
          <p:nvPr/>
        </p:nvSpPr>
        <p:spPr bwMode="auto">
          <a:xfrm>
            <a:off x="457200" y="1371600"/>
            <a:ext cx="1241425" cy="4473575"/>
          </a:xfrm>
          <a:prstGeom prst="rect">
            <a:avLst/>
          </a:prstGeom>
          <a:noFill/>
          <a:ln w="9525">
            <a:noFill/>
            <a:miter lim="800000"/>
            <a:headEnd/>
            <a:tailEnd/>
          </a:ln>
        </p:spPr>
        <p:txBody>
          <a:bodyPr wrap="none">
            <a:spAutoFit/>
          </a:bodyPr>
          <a:lstStyle/>
          <a:p>
            <a:pPr algn="l"/>
            <a:r>
              <a:rPr lang="en-US" sz="1200" b="1">
                <a:latin typeface="Arial" charset="0"/>
              </a:rPr>
              <a:t>Allakaket</a:t>
            </a:r>
          </a:p>
          <a:p>
            <a:pPr algn="l"/>
            <a:r>
              <a:rPr lang="en-US" sz="1200" b="1">
                <a:latin typeface="Arial" charset="0"/>
              </a:rPr>
              <a:t>Alatna</a:t>
            </a:r>
          </a:p>
          <a:p>
            <a:pPr algn="l"/>
            <a:r>
              <a:rPr lang="en-US" sz="1200" b="1">
                <a:latin typeface="Arial" charset="0"/>
              </a:rPr>
              <a:t>Anvik</a:t>
            </a:r>
          </a:p>
          <a:p>
            <a:pPr algn="l"/>
            <a:r>
              <a:rPr lang="en-US" sz="1200" b="1">
                <a:latin typeface="Arial" charset="0"/>
              </a:rPr>
              <a:t>Arctic Village</a:t>
            </a:r>
          </a:p>
          <a:p>
            <a:pPr algn="l"/>
            <a:r>
              <a:rPr lang="en-US" sz="1200" b="1">
                <a:latin typeface="Arial" charset="0"/>
              </a:rPr>
              <a:t>Beaver</a:t>
            </a:r>
          </a:p>
          <a:p>
            <a:pPr algn="l"/>
            <a:r>
              <a:rPr lang="en-US" sz="1200" b="1">
                <a:latin typeface="Arial" charset="0"/>
              </a:rPr>
              <a:t>Bettles</a:t>
            </a:r>
          </a:p>
          <a:p>
            <a:pPr algn="l"/>
            <a:r>
              <a:rPr lang="en-US" sz="1200" b="1">
                <a:latin typeface="Arial" charset="0"/>
              </a:rPr>
              <a:t>Birch Creek</a:t>
            </a:r>
          </a:p>
          <a:p>
            <a:pPr algn="l"/>
            <a:r>
              <a:rPr lang="en-US" sz="1200" b="1">
                <a:latin typeface="Arial" charset="0"/>
              </a:rPr>
              <a:t>Chalkyitsik</a:t>
            </a:r>
          </a:p>
          <a:p>
            <a:pPr algn="l"/>
            <a:r>
              <a:rPr lang="en-US" sz="1200" b="1">
                <a:latin typeface="Arial" charset="0"/>
              </a:rPr>
              <a:t>Circle</a:t>
            </a:r>
          </a:p>
          <a:p>
            <a:pPr algn="l"/>
            <a:r>
              <a:rPr lang="en-US" sz="1200" b="1">
                <a:latin typeface="Arial" charset="0"/>
              </a:rPr>
              <a:t>Copper Center</a:t>
            </a:r>
          </a:p>
          <a:p>
            <a:pPr algn="l"/>
            <a:r>
              <a:rPr lang="en-US" sz="1200" b="1">
                <a:latin typeface="Arial" charset="0"/>
              </a:rPr>
              <a:t>Dot Lake</a:t>
            </a:r>
          </a:p>
          <a:p>
            <a:pPr algn="l"/>
            <a:r>
              <a:rPr lang="en-US" sz="1200" b="1">
                <a:latin typeface="Arial" charset="0"/>
              </a:rPr>
              <a:t>Eagle</a:t>
            </a:r>
          </a:p>
          <a:p>
            <a:pPr algn="l"/>
            <a:r>
              <a:rPr lang="en-US" sz="1200" b="1">
                <a:latin typeface="Arial" charset="0"/>
              </a:rPr>
              <a:t>Evansville</a:t>
            </a:r>
          </a:p>
          <a:p>
            <a:pPr algn="l"/>
            <a:r>
              <a:rPr lang="en-US" sz="1200" b="1">
                <a:latin typeface="Arial" charset="0"/>
              </a:rPr>
              <a:t>Ft. Yukon</a:t>
            </a:r>
          </a:p>
          <a:p>
            <a:pPr algn="l"/>
            <a:r>
              <a:rPr lang="en-US" sz="1200" b="1">
                <a:latin typeface="Arial" charset="0"/>
              </a:rPr>
              <a:t>Galena</a:t>
            </a:r>
          </a:p>
          <a:p>
            <a:pPr algn="l"/>
            <a:r>
              <a:rPr lang="en-US" sz="1200" b="1">
                <a:latin typeface="Arial" charset="0"/>
              </a:rPr>
              <a:t>Grayling</a:t>
            </a:r>
          </a:p>
          <a:p>
            <a:pPr algn="l"/>
            <a:r>
              <a:rPr lang="en-US" sz="1200" b="1">
                <a:latin typeface="Arial" charset="0"/>
              </a:rPr>
              <a:t>Healy Lake</a:t>
            </a:r>
          </a:p>
          <a:p>
            <a:pPr algn="l"/>
            <a:r>
              <a:rPr lang="en-US" sz="1200" b="1">
                <a:latin typeface="Arial" charset="0"/>
              </a:rPr>
              <a:t>Holy Cross</a:t>
            </a:r>
          </a:p>
          <a:p>
            <a:pPr algn="l"/>
            <a:r>
              <a:rPr lang="en-US" sz="1200" b="1">
                <a:latin typeface="Arial" charset="0"/>
              </a:rPr>
              <a:t>Huslia</a:t>
            </a:r>
          </a:p>
          <a:p>
            <a:pPr algn="l"/>
            <a:r>
              <a:rPr lang="en-US" sz="1200" b="1">
                <a:latin typeface="Arial" charset="0"/>
              </a:rPr>
              <a:t>Kaltag</a:t>
            </a:r>
          </a:p>
          <a:p>
            <a:pPr algn="l"/>
            <a:r>
              <a:rPr lang="en-US" sz="1200" b="1">
                <a:latin typeface="Arial" charset="0"/>
              </a:rPr>
              <a:t>Koyukuk</a:t>
            </a:r>
          </a:p>
          <a:p>
            <a:pPr algn="l"/>
            <a:r>
              <a:rPr lang="en-US" sz="1200" b="1">
                <a:latin typeface="Arial" charset="0"/>
              </a:rPr>
              <a:t>Manley </a:t>
            </a:r>
          </a:p>
          <a:p>
            <a:pPr algn="l"/>
            <a:r>
              <a:rPr lang="en-US" sz="1200" b="1">
                <a:latin typeface="Arial" charset="0"/>
              </a:rPr>
              <a:t>McGrath</a:t>
            </a:r>
          </a:p>
          <a:p>
            <a:pPr algn="l"/>
            <a:r>
              <a:rPr lang="en-US" sz="1200" b="1">
                <a:latin typeface="Arial" charset="0"/>
              </a:rPr>
              <a:t>Minto</a:t>
            </a:r>
          </a:p>
        </p:txBody>
      </p:sp>
      <p:sp>
        <p:nvSpPr>
          <p:cNvPr id="32775" name="Text Box 17"/>
          <p:cNvSpPr txBox="1">
            <a:spLocks noChangeArrowheads="1"/>
          </p:cNvSpPr>
          <p:nvPr/>
        </p:nvSpPr>
        <p:spPr bwMode="auto">
          <a:xfrm>
            <a:off x="1905000" y="1371600"/>
            <a:ext cx="1301750" cy="3195638"/>
          </a:xfrm>
          <a:prstGeom prst="rect">
            <a:avLst/>
          </a:prstGeom>
          <a:noFill/>
          <a:ln w="9525">
            <a:noFill/>
            <a:miter lim="800000"/>
            <a:headEnd/>
            <a:tailEnd/>
          </a:ln>
        </p:spPr>
        <p:txBody>
          <a:bodyPr wrap="none">
            <a:spAutoFit/>
          </a:bodyPr>
          <a:lstStyle/>
          <a:p>
            <a:pPr algn="l"/>
            <a:r>
              <a:rPr lang="en-US" sz="1200" b="1">
                <a:latin typeface="Arial" charset="0"/>
              </a:rPr>
              <a:t>Nenana</a:t>
            </a:r>
          </a:p>
          <a:p>
            <a:pPr algn="l"/>
            <a:r>
              <a:rPr lang="en-US" sz="1200" b="1">
                <a:latin typeface="Arial" charset="0"/>
              </a:rPr>
              <a:t>Nickolai</a:t>
            </a:r>
          </a:p>
          <a:p>
            <a:pPr algn="l"/>
            <a:r>
              <a:rPr lang="en-US" sz="1200" b="1">
                <a:latin typeface="Arial" charset="0"/>
              </a:rPr>
              <a:t>Northway</a:t>
            </a:r>
          </a:p>
          <a:p>
            <a:pPr algn="l"/>
            <a:r>
              <a:rPr lang="en-US" sz="1200" b="1">
                <a:latin typeface="Arial" charset="0"/>
              </a:rPr>
              <a:t>Nulato</a:t>
            </a:r>
          </a:p>
          <a:p>
            <a:pPr algn="l"/>
            <a:r>
              <a:rPr lang="en-US" sz="1200" b="1">
                <a:latin typeface="Arial" charset="0"/>
              </a:rPr>
              <a:t>Ophir</a:t>
            </a:r>
          </a:p>
          <a:p>
            <a:pPr algn="l"/>
            <a:r>
              <a:rPr lang="en-US" sz="1200" b="1">
                <a:latin typeface="Arial" charset="0"/>
              </a:rPr>
              <a:t>Rampart</a:t>
            </a:r>
          </a:p>
          <a:p>
            <a:pPr algn="l"/>
            <a:r>
              <a:rPr lang="en-US" sz="1200" b="1">
                <a:latin typeface="Arial" charset="0"/>
              </a:rPr>
              <a:t>Red Devil</a:t>
            </a:r>
          </a:p>
          <a:p>
            <a:pPr algn="l"/>
            <a:r>
              <a:rPr lang="en-US" sz="1200" b="1">
                <a:latin typeface="Arial" charset="0"/>
              </a:rPr>
              <a:t>Ruby</a:t>
            </a:r>
          </a:p>
          <a:p>
            <a:pPr algn="l"/>
            <a:r>
              <a:rPr lang="en-US" sz="1200" b="1">
                <a:latin typeface="Arial" charset="0"/>
              </a:rPr>
              <a:t>Shageluk</a:t>
            </a:r>
          </a:p>
          <a:p>
            <a:pPr algn="l"/>
            <a:r>
              <a:rPr lang="en-US" sz="1200" b="1">
                <a:latin typeface="Arial" charset="0"/>
              </a:rPr>
              <a:t>Stevens Village</a:t>
            </a:r>
          </a:p>
          <a:p>
            <a:pPr algn="l"/>
            <a:r>
              <a:rPr lang="en-US" sz="1200" b="1">
                <a:latin typeface="Arial" charset="0"/>
              </a:rPr>
              <a:t>Takotna</a:t>
            </a:r>
          </a:p>
          <a:p>
            <a:pPr algn="l"/>
            <a:r>
              <a:rPr lang="en-US" sz="1200" b="1">
                <a:latin typeface="Arial" charset="0"/>
              </a:rPr>
              <a:t>Tanana</a:t>
            </a:r>
          </a:p>
          <a:p>
            <a:pPr algn="l"/>
            <a:r>
              <a:rPr lang="en-US" sz="1200" b="1">
                <a:latin typeface="Arial" charset="0"/>
              </a:rPr>
              <a:t>Tanacross</a:t>
            </a:r>
          </a:p>
          <a:p>
            <a:pPr algn="l"/>
            <a:r>
              <a:rPr lang="en-US" sz="1200" b="1">
                <a:latin typeface="Arial" charset="0"/>
              </a:rPr>
              <a:t>Telida</a:t>
            </a:r>
          </a:p>
          <a:p>
            <a:pPr algn="l"/>
            <a:r>
              <a:rPr lang="en-US" sz="1200" b="1">
                <a:latin typeface="Arial" charset="0"/>
              </a:rPr>
              <a:t>Tetlin</a:t>
            </a:r>
          </a:p>
          <a:p>
            <a:pPr algn="l"/>
            <a:r>
              <a:rPr lang="en-US" sz="1200" b="1">
                <a:latin typeface="Arial" charset="0"/>
              </a:rPr>
              <a:t>Tok</a:t>
            </a:r>
          </a:p>
          <a:p>
            <a:pPr algn="l"/>
            <a:r>
              <a:rPr lang="en-US" sz="1200" b="1">
                <a:latin typeface="Arial" charset="0"/>
              </a:rPr>
              <a:t>Venetie</a:t>
            </a:r>
          </a:p>
        </p:txBody>
      </p:sp>
      <p:sp>
        <p:nvSpPr>
          <p:cNvPr id="32776" name="Text Box 18"/>
          <p:cNvSpPr txBox="1">
            <a:spLocks noChangeArrowheads="1"/>
          </p:cNvSpPr>
          <p:nvPr/>
        </p:nvSpPr>
        <p:spPr bwMode="auto">
          <a:xfrm>
            <a:off x="7162800" y="3200400"/>
            <a:ext cx="1866900" cy="2100263"/>
          </a:xfrm>
          <a:prstGeom prst="rect">
            <a:avLst/>
          </a:prstGeom>
          <a:noFill/>
          <a:ln w="9525">
            <a:noFill/>
            <a:miter lim="800000"/>
            <a:headEnd/>
            <a:tailEnd/>
          </a:ln>
        </p:spPr>
        <p:txBody>
          <a:bodyPr wrap="none">
            <a:spAutoFit/>
          </a:bodyPr>
          <a:lstStyle/>
          <a:p>
            <a:pPr algn="l"/>
            <a:r>
              <a:rPr lang="en-US" sz="1200" b="1">
                <a:latin typeface="Arial" charset="0"/>
              </a:rPr>
              <a:t>Adak</a:t>
            </a:r>
          </a:p>
          <a:p>
            <a:pPr algn="l"/>
            <a:r>
              <a:rPr lang="en-US" sz="1200" b="1">
                <a:latin typeface="Arial" charset="0"/>
              </a:rPr>
              <a:t>Akutan</a:t>
            </a:r>
          </a:p>
          <a:p>
            <a:pPr algn="l"/>
            <a:r>
              <a:rPr lang="en-US" sz="1200" b="1">
                <a:latin typeface="Arial" charset="0"/>
              </a:rPr>
              <a:t>Atka</a:t>
            </a:r>
          </a:p>
          <a:p>
            <a:pPr algn="l"/>
            <a:r>
              <a:rPr lang="en-US" sz="1200" b="1">
                <a:latin typeface="Arial" charset="0"/>
              </a:rPr>
              <a:t>Cold Bay</a:t>
            </a:r>
          </a:p>
          <a:p>
            <a:pPr algn="l"/>
            <a:r>
              <a:rPr lang="en-US" sz="1200" b="1">
                <a:latin typeface="Arial" charset="0"/>
              </a:rPr>
              <a:t>False Pass</a:t>
            </a:r>
          </a:p>
          <a:p>
            <a:pPr algn="l"/>
            <a:r>
              <a:rPr lang="en-US" sz="1200" b="1">
                <a:latin typeface="Arial" charset="0"/>
              </a:rPr>
              <a:t>King Cove</a:t>
            </a:r>
          </a:p>
          <a:p>
            <a:pPr algn="l"/>
            <a:r>
              <a:rPr lang="en-US" sz="1200" b="1">
                <a:latin typeface="Arial" charset="0"/>
              </a:rPr>
              <a:t>Nikolski</a:t>
            </a:r>
          </a:p>
          <a:p>
            <a:pPr algn="l"/>
            <a:r>
              <a:rPr lang="en-US" sz="1200" b="1">
                <a:latin typeface="Arial" charset="0"/>
              </a:rPr>
              <a:t>St. George</a:t>
            </a:r>
          </a:p>
          <a:p>
            <a:pPr algn="l"/>
            <a:r>
              <a:rPr lang="en-US" sz="1200" b="1">
                <a:latin typeface="Arial" charset="0"/>
              </a:rPr>
              <a:t>St. Paul</a:t>
            </a:r>
          </a:p>
          <a:p>
            <a:pPr algn="l"/>
            <a:r>
              <a:rPr lang="en-US" sz="1200" b="1">
                <a:latin typeface="Arial" charset="0"/>
              </a:rPr>
              <a:t>Sand Point</a:t>
            </a:r>
          </a:p>
          <a:p>
            <a:pPr algn="l"/>
            <a:r>
              <a:rPr lang="en-US" sz="1200" b="1">
                <a:latin typeface="Arial" charset="0"/>
              </a:rPr>
              <a:t>Unalaska/Dutch Harbor</a:t>
            </a:r>
          </a:p>
        </p:txBody>
      </p:sp>
      <p:sp>
        <p:nvSpPr>
          <p:cNvPr id="1035283" name="AutoShape 19"/>
          <p:cNvSpPr>
            <a:spLocks noChangeArrowheads="1"/>
          </p:cNvSpPr>
          <p:nvPr/>
        </p:nvSpPr>
        <p:spPr bwMode="auto">
          <a:xfrm>
            <a:off x="6019800" y="3124200"/>
            <a:ext cx="228600" cy="2286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latin typeface="Times New Roman" pitchFamily="18" charset="0"/>
              <a:ea typeface="+mn-ea"/>
            </a:endParaRPr>
          </a:p>
        </p:txBody>
      </p:sp>
      <p:sp>
        <p:nvSpPr>
          <p:cNvPr id="1035284" name="AutoShape 20"/>
          <p:cNvSpPr>
            <a:spLocks noChangeArrowheads="1"/>
          </p:cNvSpPr>
          <p:nvPr/>
        </p:nvSpPr>
        <p:spPr bwMode="auto">
          <a:xfrm>
            <a:off x="6324600" y="2819400"/>
            <a:ext cx="304800" cy="2286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latin typeface="Times New Roman" pitchFamily="18" charset="0"/>
              <a:ea typeface="+mn-ea"/>
            </a:endParaRPr>
          </a:p>
        </p:txBody>
      </p:sp>
      <p:sp>
        <p:nvSpPr>
          <p:cNvPr id="1035285" name="AutoShape 21"/>
          <p:cNvSpPr>
            <a:spLocks noChangeArrowheads="1"/>
          </p:cNvSpPr>
          <p:nvPr/>
        </p:nvSpPr>
        <p:spPr bwMode="auto">
          <a:xfrm>
            <a:off x="6477000" y="3429000"/>
            <a:ext cx="228600" cy="2286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latin typeface="Times New Roman" pitchFamily="18" charset="0"/>
              <a:ea typeface="+mn-ea"/>
            </a:endParaRPr>
          </a:p>
        </p:txBody>
      </p:sp>
      <p:sp>
        <p:nvSpPr>
          <p:cNvPr id="1035286" name="AutoShape 22"/>
          <p:cNvSpPr>
            <a:spLocks noChangeArrowheads="1"/>
          </p:cNvSpPr>
          <p:nvPr/>
        </p:nvSpPr>
        <p:spPr bwMode="auto">
          <a:xfrm>
            <a:off x="5029200" y="3124200"/>
            <a:ext cx="228600" cy="2286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latin typeface="Times New Roman" pitchFamily="18" charset="0"/>
              <a:ea typeface="+mn-ea"/>
            </a:endParaRPr>
          </a:p>
        </p:txBody>
      </p:sp>
      <p:sp>
        <p:nvSpPr>
          <p:cNvPr id="1035287" name="AutoShape 23"/>
          <p:cNvSpPr>
            <a:spLocks noChangeArrowheads="1"/>
          </p:cNvSpPr>
          <p:nvPr/>
        </p:nvSpPr>
        <p:spPr bwMode="auto">
          <a:xfrm>
            <a:off x="4953000" y="3505200"/>
            <a:ext cx="228600" cy="2286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latin typeface="Times New Roman" pitchFamily="18" charset="0"/>
              <a:ea typeface="+mn-ea"/>
            </a:endParaRPr>
          </a:p>
        </p:txBody>
      </p:sp>
      <p:sp>
        <p:nvSpPr>
          <p:cNvPr id="1035288" name="AutoShape 24"/>
          <p:cNvSpPr>
            <a:spLocks noChangeArrowheads="1"/>
          </p:cNvSpPr>
          <p:nvPr/>
        </p:nvSpPr>
        <p:spPr bwMode="auto">
          <a:xfrm>
            <a:off x="2743200" y="5867400"/>
            <a:ext cx="228600" cy="1524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latin typeface="Times New Roman" pitchFamily="18" charset="0"/>
              <a:ea typeface="+mn-ea"/>
            </a:endParaRPr>
          </a:p>
        </p:txBody>
      </p:sp>
    </p:spTree>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Lemoore">
  <a:themeElements>
    <a:clrScheme name="Lemoore 11">
      <a:dk1>
        <a:srgbClr val="000000"/>
      </a:dk1>
      <a:lt1>
        <a:srgbClr val="FFFFFF"/>
      </a:lt1>
      <a:dk2>
        <a:srgbClr val="000000"/>
      </a:dk2>
      <a:lt2>
        <a:srgbClr val="808080"/>
      </a:lt2>
      <a:accent1>
        <a:srgbClr val="E0B6E2"/>
      </a:accent1>
      <a:accent2>
        <a:srgbClr val="0E3CA2"/>
      </a:accent2>
      <a:accent3>
        <a:srgbClr val="FFFFFF"/>
      </a:accent3>
      <a:accent4>
        <a:srgbClr val="000000"/>
      </a:accent4>
      <a:accent5>
        <a:srgbClr val="EDD7EE"/>
      </a:accent5>
      <a:accent6>
        <a:srgbClr val="0C3592"/>
      </a:accent6>
      <a:hlink>
        <a:srgbClr val="CCCCFF"/>
      </a:hlink>
      <a:folHlink>
        <a:srgbClr val="B2B2B2"/>
      </a:folHlink>
    </a:clrScheme>
    <a:fontScheme name="Lemoore">
      <a:majorFont>
        <a:latin typeface="KabobExtrabold"/>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Lemoor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moor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moor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moor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moor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moor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moor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Lemoore 8">
        <a:dk1>
          <a:srgbClr val="000000"/>
        </a:dk1>
        <a:lt1>
          <a:srgbClr val="FFFFFF"/>
        </a:lt1>
        <a:dk2>
          <a:srgbClr val="000000"/>
        </a:dk2>
        <a:lt2>
          <a:srgbClr val="808080"/>
        </a:lt2>
        <a:accent1>
          <a:srgbClr val="FF99FF"/>
        </a:accent1>
        <a:accent2>
          <a:srgbClr val="3333CC"/>
        </a:accent2>
        <a:accent3>
          <a:srgbClr val="FFFFFF"/>
        </a:accent3>
        <a:accent4>
          <a:srgbClr val="000000"/>
        </a:accent4>
        <a:accent5>
          <a:srgbClr val="FFCAFF"/>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moore 9">
        <a:dk1>
          <a:srgbClr val="000000"/>
        </a:dk1>
        <a:lt1>
          <a:srgbClr val="FFFFFF"/>
        </a:lt1>
        <a:dk2>
          <a:srgbClr val="000000"/>
        </a:dk2>
        <a:lt2>
          <a:srgbClr val="808080"/>
        </a:lt2>
        <a:accent1>
          <a:srgbClr val="EAADEB"/>
        </a:accent1>
        <a:accent2>
          <a:srgbClr val="3333CC"/>
        </a:accent2>
        <a:accent3>
          <a:srgbClr val="FFFFFF"/>
        </a:accent3>
        <a:accent4>
          <a:srgbClr val="000000"/>
        </a:accent4>
        <a:accent5>
          <a:srgbClr val="F3D3F3"/>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moore 10">
        <a:dk1>
          <a:srgbClr val="000000"/>
        </a:dk1>
        <a:lt1>
          <a:srgbClr val="FFFFFF"/>
        </a:lt1>
        <a:dk2>
          <a:srgbClr val="000000"/>
        </a:dk2>
        <a:lt2>
          <a:srgbClr val="808080"/>
        </a:lt2>
        <a:accent1>
          <a:srgbClr val="E0B6E2"/>
        </a:accent1>
        <a:accent2>
          <a:srgbClr val="3333CC"/>
        </a:accent2>
        <a:accent3>
          <a:srgbClr val="FFFFFF"/>
        </a:accent3>
        <a:accent4>
          <a:srgbClr val="000000"/>
        </a:accent4>
        <a:accent5>
          <a:srgbClr val="EDD7EE"/>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moore 11">
        <a:dk1>
          <a:srgbClr val="000000"/>
        </a:dk1>
        <a:lt1>
          <a:srgbClr val="FFFFFF"/>
        </a:lt1>
        <a:dk2>
          <a:srgbClr val="000000"/>
        </a:dk2>
        <a:lt2>
          <a:srgbClr val="808080"/>
        </a:lt2>
        <a:accent1>
          <a:srgbClr val="E0B6E2"/>
        </a:accent1>
        <a:accent2>
          <a:srgbClr val="0E3CA2"/>
        </a:accent2>
        <a:accent3>
          <a:srgbClr val="FFFFFF"/>
        </a:accent3>
        <a:accent4>
          <a:srgbClr val="000000"/>
        </a:accent4>
        <a:accent5>
          <a:srgbClr val="EDD7EE"/>
        </a:accent5>
        <a:accent6>
          <a:srgbClr val="0C3592"/>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28240</TotalTime>
  <Words>1926</Words>
  <Application>Microsoft Office PowerPoint</Application>
  <PresentationFormat>On-screen Show (4:3)</PresentationFormat>
  <Paragraphs>420</Paragraphs>
  <Slides>33</Slides>
  <Notes>17</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Lemoore</vt:lpstr>
      <vt:lpstr>Service at the Point of Need </vt:lpstr>
      <vt:lpstr>Many Campuses – one university</vt:lpstr>
      <vt:lpstr> CRCD Service Area &amp;  Alaska Native Languages Map </vt:lpstr>
      <vt:lpstr>Slide 4</vt:lpstr>
      <vt:lpstr>Bristol Bay Campus</vt:lpstr>
      <vt:lpstr>Bristol Bay Campus</vt:lpstr>
      <vt:lpstr>Chukchi Campus</vt:lpstr>
      <vt:lpstr>Kotzebue</vt:lpstr>
      <vt:lpstr>Slide 9</vt:lpstr>
      <vt:lpstr>Slide 10</vt:lpstr>
      <vt:lpstr>Northwest Campus</vt:lpstr>
      <vt:lpstr>Northwest Campus</vt:lpstr>
      <vt:lpstr>Community &amp; Technical College</vt:lpstr>
      <vt:lpstr>Community &amp; Technical College</vt:lpstr>
      <vt:lpstr>Community &amp; Technical College</vt:lpstr>
      <vt:lpstr>Kuskokwim Campus</vt:lpstr>
      <vt:lpstr>Kuskokwim Campus</vt:lpstr>
      <vt:lpstr>B.A. Program:  Yupiit Nakmiin Qaneryaraat</vt:lpstr>
      <vt:lpstr>Program Features</vt:lpstr>
      <vt:lpstr>Student Backgrounds</vt:lpstr>
      <vt:lpstr>Program Goals</vt:lpstr>
      <vt:lpstr>Current Enrollment and Expected Graduates</vt:lpstr>
      <vt:lpstr>Kuskokwim Campus – YNQ students, faculty and elders</vt:lpstr>
      <vt:lpstr>Kuskokwim Campus – Summer Intensive class</vt:lpstr>
      <vt:lpstr>Kuskokwim Campus - Vocabulary Development </vt:lpstr>
      <vt:lpstr>Center for Distance Education</vt:lpstr>
      <vt:lpstr>CDE Facts     </vt:lpstr>
      <vt:lpstr>CDE Facts</vt:lpstr>
      <vt:lpstr>CDE Facts</vt:lpstr>
      <vt:lpstr>CDE Facts</vt:lpstr>
      <vt:lpstr>The Course Design Framework</vt:lpstr>
      <vt:lpstr>CDE Service and Support</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BASE OPERATIONS SUPPORT SERVICES NAS LEMOORE, CA</dc:title>
  <dc:creator>Frank Gibbons</dc:creator>
  <cp:lastModifiedBy>Kerynn Fisher</cp:lastModifiedBy>
  <cp:revision>1187</cp:revision>
  <cp:lastPrinted>2004-05-12T19:27:02Z</cp:lastPrinted>
  <dcterms:created xsi:type="dcterms:W3CDTF">2011-02-01T05:35:21Z</dcterms:created>
  <dcterms:modified xsi:type="dcterms:W3CDTF">2011-02-09T00:15:04Z</dcterms:modified>
</cp:coreProperties>
</file>