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79" r:id="rId2"/>
    <p:sldId id="496" r:id="rId3"/>
    <p:sldId id="497" r:id="rId4"/>
    <p:sldId id="498" r:id="rId5"/>
    <p:sldId id="509" r:id="rId6"/>
    <p:sldId id="499" r:id="rId7"/>
    <p:sldId id="500" r:id="rId8"/>
    <p:sldId id="501" r:id="rId9"/>
    <p:sldId id="512" r:id="rId10"/>
    <p:sldId id="504" r:id="rId11"/>
    <p:sldId id="502" r:id="rId12"/>
    <p:sldId id="503" r:id="rId13"/>
    <p:sldId id="505" r:id="rId14"/>
    <p:sldId id="506" r:id="rId15"/>
    <p:sldId id="511" r:id="rId16"/>
    <p:sldId id="330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862D27"/>
    <a:srgbClr val="EFFF9B"/>
    <a:srgbClr val="FFFF00"/>
    <a:srgbClr val="7094FF"/>
    <a:srgbClr val="FF6D6D"/>
    <a:srgbClr val="FF7C80"/>
    <a:srgbClr val="FF3300"/>
    <a:srgbClr val="0751BD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787"/>
    <p:restoredTop sz="90929"/>
  </p:normalViewPr>
  <p:slideViewPr>
    <p:cSldViewPr>
      <p:cViewPr varScale="1">
        <p:scale>
          <a:sx n="97" d="100"/>
          <a:sy n="97" d="100"/>
        </p:scale>
        <p:origin x="-114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0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lfisher\Local%20Settings\Temporary%20Internet%20Files\Content.Outlook\A8SJTT0I\admin%20numbers%20with%20RY%20reclass%20wo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af-c2.uaf.edu\VC_shared\VCAS%20Assistant\Committees\Admin-Support%20Review\Copy%20of%20admin%20numbers%20with%20RY%20reclass%20wo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lfisher\Local%20Settings\Temporary%20Internet%20Files\Content.Outlook\A8SJTT0I\admin%20numbers%20with%20RY%20reclass%20wo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lfisher\Local%20Settings\Temporary%20Internet%20Files\Content.Outlook\A8SJTT0I\admin%20numbers%20with%20RY%20reclass%20wo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lfisher\Local%20Settings\Temporary%20Internet%20Files\Content.Outlook\A8SJTT0I\admin%20numbers%20with%20RY%20reclass%20wo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5.8457711442786123E-2"/>
          <c:y val="6.0606060606060629E-2"/>
          <c:w val="0.83830845771144302"/>
          <c:h val="0.9283746556473832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EFFF9B"/>
              </a:solidFill>
            </c:spPr>
          </c:dPt>
          <c:dPt>
            <c:idx val="1"/>
            <c:spPr>
              <a:solidFill>
                <a:srgbClr val="7094FF"/>
              </a:solidFill>
            </c:spPr>
          </c:dPt>
          <c:dPt>
            <c:idx val="2"/>
            <c:spPr>
              <a:gradFill flip="none" rotWithShape="1">
                <a:gsLst>
                  <a:gs pos="7000">
                    <a:srgbClr val="3366FF"/>
                  </a:gs>
                  <a:gs pos="100000">
                    <a:srgbClr val="FFFFFF"/>
                  </a:gs>
                </a:gsLst>
                <a:lin ang="0" scaled="1"/>
                <a:tileRect/>
              </a:gradFill>
            </c:spPr>
          </c:dPt>
          <c:dPt>
            <c:idx val="3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0.17910447761194001"/>
                  <c:y val="-6.6115702479338928E-2"/>
                </c:manualLayout>
              </c:layout>
              <c:tx>
                <c:rich>
                  <a:bodyPr/>
                  <a:lstStyle/>
                  <a:p>
                    <a:r>
                      <a:rPr lang="en-US" sz="900">
                        <a:solidFill>
                          <a:srgbClr val="0000FF"/>
                        </a:solidFill>
                      </a:rPr>
                      <a:t>Faculty/</a:t>
                    </a:r>
                  </a:p>
                  <a:p>
                    <a:r>
                      <a:rPr lang="en-US" sz="900">
                        <a:solidFill>
                          <a:srgbClr val="0000FF"/>
                        </a:solidFill>
                      </a:rPr>
                      <a:t>Research</a:t>
                    </a:r>
                    <a:r>
                      <a:rPr lang="en-US">
                        <a:solidFill>
                          <a:srgbClr val="0000FF"/>
                        </a:solidFill>
                      </a:rPr>
                      <a:t>
933
43%</a:t>
                    </a:r>
                  </a:p>
                </c:rich>
              </c:tx>
              <c:dLblPos val="bestFit"/>
              <c:showVal val="1"/>
              <c:showCatName val="1"/>
              <c:showPercent val="1"/>
              <c:separator>
</c:separator>
            </c:dLbl>
            <c:dLbl>
              <c:idx val="1"/>
              <c:tx>
                <c:rich>
                  <a:bodyPr/>
                  <a:lstStyle/>
                  <a:p>
                    <a:r>
                      <a:rPr lang="en-US">
                        <a:solidFill>
                          <a:srgbClr val="0000FF"/>
                        </a:solidFill>
                      </a:rPr>
                      <a:t>Admin 
568
26%</a:t>
                    </a:r>
                  </a:p>
                </c:rich>
              </c:tx>
              <c:dLblPos val="ctr"/>
              <c:showVal val="1"/>
              <c:showCatName val="1"/>
              <c:showPercent val="1"/>
              <c:separator>
</c:separator>
            </c:dLbl>
            <c:dLbl>
              <c:idx val="2"/>
              <c:layout>
                <c:manualLayout>
                  <c:x val="-0.14487875582716306"/>
                  <c:y val="-2.7138239951411007E-2"/>
                </c:manualLayout>
              </c:layout>
              <c:dLblPos val="bestFit"/>
              <c:showVal val="1"/>
              <c:showCatName val="1"/>
              <c:showPercent val="1"/>
              <c:separator>
</c:separator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900">
                        <a:solidFill>
                          <a:srgbClr val="0000FF"/>
                        </a:solidFill>
                      </a:rPr>
                      <a:t>Program</a:t>
                    </a:r>
                    <a:r>
                      <a:rPr lang="en-US">
                        <a:solidFill>
                          <a:srgbClr val="0000FF"/>
                        </a:solidFill>
                      </a:rPr>
                      <a:t>
352
16%</a:t>
                    </a:r>
                  </a:p>
                </c:rich>
              </c:tx>
              <c:dLblPos val="ctr"/>
              <c:showVal val="1"/>
              <c:showCatName val="1"/>
              <c:showPercent val="1"/>
              <c:separator>
</c:separator>
            </c:dLbl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Val val="1"/>
            <c:showCatName val="1"/>
            <c:showPercent val="1"/>
            <c:separator>
</c:separator>
            <c:showLeaderLines val="1"/>
          </c:dLbls>
          <c:cat>
            <c:strRef>
              <c:f>'fig 1 total new'!$J$25:$J$28</c:f>
              <c:strCache>
                <c:ptCount val="4"/>
                <c:pt idx="0">
                  <c:v>Faculty/Research</c:v>
                </c:pt>
                <c:pt idx="1">
                  <c:v>Administrative </c:v>
                </c:pt>
                <c:pt idx="2">
                  <c:v>Support</c:v>
                </c:pt>
                <c:pt idx="3">
                  <c:v>Other/Program Staff</c:v>
                </c:pt>
              </c:strCache>
            </c:strRef>
          </c:cat>
          <c:val>
            <c:numRef>
              <c:f>'fig 1 total new'!$P$25:$P$28</c:f>
              <c:numCache>
                <c:formatCode>0</c:formatCode>
                <c:ptCount val="4"/>
                <c:pt idx="0">
                  <c:v>932.89</c:v>
                </c:pt>
                <c:pt idx="1">
                  <c:v>567.94000000000017</c:v>
                </c:pt>
                <c:pt idx="2">
                  <c:v>335.42999999999915</c:v>
                </c:pt>
                <c:pt idx="3">
                  <c:v>351.83999999999952</c:v>
                </c:pt>
              </c:numCache>
            </c:numRef>
          </c:val>
        </c:ser>
        <c:firstSliceAng val="180"/>
      </c:pieChart>
    </c:plotArea>
    <c:plotVisOnly val="1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stacked"/>
        <c:ser>
          <c:idx val="0"/>
          <c:order val="0"/>
          <c:tx>
            <c:strRef>
              <c:f>'Trend graph'!$A$3</c:f>
              <c:strCache>
                <c:ptCount val="1"/>
                <c:pt idx="0">
                  <c:v>Administrative </c:v>
                </c:pt>
              </c:strCache>
            </c:strRef>
          </c:tx>
          <c:spPr>
            <a:solidFill>
              <a:srgbClr val="7094FF"/>
            </a:solidFill>
            <a:ln>
              <a:solidFill>
                <a:schemeClr val="tx1"/>
              </a:solidFill>
            </a:ln>
          </c:spPr>
          <c:cat>
            <c:strRef>
              <c:f>'Trend graph'!$B$2:$G$2</c:f>
              <c:strCach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2010S</c:v>
                </c:pt>
                <c:pt idx="5">
                  <c:v>2010F</c:v>
                </c:pt>
              </c:strCache>
            </c:strRef>
          </c:cat>
          <c:val>
            <c:numRef>
              <c:f>'Trend graph'!$B$3:$G$3</c:f>
              <c:numCache>
                <c:formatCode>_(* #,##0_);_(* \(#,##0\);_(* "-"_);_(@_)</c:formatCode>
                <c:ptCount val="6"/>
                <c:pt idx="0">
                  <c:v>505.96000000000009</c:v>
                </c:pt>
                <c:pt idx="1">
                  <c:v>525.02000000000021</c:v>
                </c:pt>
                <c:pt idx="2">
                  <c:v>536.80000000000018</c:v>
                </c:pt>
                <c:pt idx="3">
                  <c:v>562.54000000000008</c:v>
                </c:pt>
                <c:pt idx="4">
                  <c:v>568.99000000000012</c:v>
                </c:pt>
                <c:pt idx="5">
                  <c:v>567.94000000000017</c:v>
                </c:pt>
              </c:numCache>
            </c:numRef>
          </c:val>
        </c:ser>
        <c:ser>
          <c:idx val="1"/>
          <c:order val="1"/>
          <c:tx>
            <c:strRef>
              <c:f>'Trend graph'!$A$4</c:f>
              <c:strCache>
                <c:ptCount val="1"/>
                <c:pt idx="0">
                  <c:v>Support</c:v>
                </c:pt>
              </c:strCache>
            </c:strRef>
          </c:tx>
          <c:spPr>
            <a:gradFill flip="none" rotWithShape="1">
              <a:gsLst>
                <a:gs pos="0">
                  <a:srgbClr val="3366FF"/>
                </a:gs>
                <a:gs pos="100000">
                  <a:srgbClr val="FFFFFF"/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c:spPr>
          <c:cat>
            <c:strRef>
              <c:f>'Trend graph'!$B$2:$G$2</c:f>
              <c:strCach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2010S</c:v>
                </c:pt>
                <c:pt idx="5">
                  <c:v>2010F</c:v>
                </c:pt>
              </c:strCache>
            </c:strRef>
          </c:cat>
          <c:val>
            <c:numRef>
              <c:f>'Trend graph'!$B$4:$G$4</c:f>
              <c:numCache>
                <c:formatCode>_(* #,##0_);_(* \(#,##0\);_(* "-"_);_(@_)</c:formatCode>
                <c:ptCount val="6"/>
                <c:pt idx="0">
                  <c:v>336.50000000000011</c:v>
                </c:pt>
                <c:pt idx="1">
                  <c:v>342.89</c:v>
                </c:pt>
                <c:pt idx="2">
                  <c:v>348.16</c:v>
                </c:pt>
                <c:pt idx="3">
                  <c:v>348.57000000000011</c:v>
                </c:pt>
                <c:pt idx="4">
                  <c:v>346.42999999999955</c:v>
                </c:pt>
                <c:pt idx="5">
                  <c:v>335.42999999999955</c:v>
                </c:pt>
              </c:numCache>
            </c:numRef>
          </c:val>
        </c:ser>
        <c:ser>
          <c:idx val="2"/>
          <c:order val="2"/>
          <c:tx>
            <c:strRef>
              <c:f>'Trend graph'!$A$5</c:f>
              <c:strCache>
                <c:ptCount val="1"/>
                <c:pt idx="0">
                  <c:v>Faculty/Research</c:v>
                </c:pt>
              </c:strCache>
            </c:strRef>
          </c:tx>
          <c:spPr>
            <a:solidFill>
              <a:srgbClr val="EFFF9B"/>
            </a:solidFill>
            <a:ln>
              <a:solidFill>
                <a:schemeClr val="bg2"/>
              </a:solidFill>
            </a:ln>
          </c:spPr>
          <c:cat>
            <c:strRef>
              <c:f>'Trend graph'!$B$2:$G$2</c:f>
              <c:strCach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2010S</c:v>
                </c:pt>
                <c:pt idx="5">
                  <c:v>2010F</c:v>
                </c:pt>
              </c:strCache>
            </c:strRef>
          </c:cat>
          <c:val>
            <c:numRef>
              <c:f>'Trend graph'!$B$5:$G$5</c:f>
              <c:numCache>
                <c:formatCode>_(* #,##0_);_(* \(#,##0\);_(* "-"_);_(@_)</c:formatCode>
                <c:ptCount val="6"/>
                <c:pt idx="0">
                  <c:v>917.34000000000037</c:v>
                </c:pt>
                <c:pt idx="1">
                  <c:v>940.8200000000013</c:v>
                </c:pt>
                <c:pt idx="2">
                  <c:v>924.51000000000158</c:v>
                </c:pt>
                <c:pt idx="3">
                  <c:v>911.61000000000081</c:v>
                </c:pt>
                <c:pt idx="4">
                  <c:v>935.2000000000005</c:v>
                </c:pt>
                <c:pt idx="5">
                  <c:v>932.89</c:v>
                </c:pt>
              </c:numCache>
            </c:numRef>
          </c:val>
        </c:ser>
        <c:ser>
          <c:idx val="3"/>
          <c:order val="3"/>
          <c:tx>
            <c:strRef>
              <c:f>'Trend graph'!$A$6</c:f>
              <c:strCache>
                <c:ptCount val="1"/>
                <c:pt idx="0">
                  <c:v>Program/Other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'Trend graph'!$B$2:$G$2</c:f>
              <c:strCach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2010S</c:v>
                </c:pt>
                <c:pt idx="5">
                  <c:v>2010F</c:v>
                </c:pt>
              </c:strCache>
            </c:strRef>
          </c:cat>
          <c:val>
            <c:numRef>
              <c:f>'Trend graph'!$B$6:$G$6</c:f>
              <c:numCache>
                <c:formatCode>_(* #,##0_);_(* \(#,##0\);_(* "-"_);_(@_)</c:formatCode>
                <c:ptCount val="6"/>
                <c:pt idx="0">
                  <c:v>391.53999999999951</c:v>
                </c:pt>
                <c:pt idx="1">
                  <c:v>407.34999999999962</c:v>
                </c:pt>
                <c:pt idx="2">
                  <c:v>420.62999999999965</c:v>
                </c:pt>
                <c:pt idx="3">
                  <c:v>403.74</c:v>
                </c:pt>
                <c:pt idx="4">
                  <c:v>394.61999999999989</c:v>
                </c:pt>
                <c:pt idx="5">
                  <c:v>351.8399999999998</c:v>
                </c:pt>
              </c:numCache>
            </c:numRef>
          </c:val>
        </c:ser>
        <c:gapWidth val="50"/>
        <c:overlap val="100"/>
        <c:axId val="115811456"/>
        <c:axId val="115812992"/>
      </c:barChart>
      <c:lineChart>
        <c:grouping val="standard"/>
        <c:ser>
          <c:idx val="4"/>
          <c:order val="4"/>
          <c:tx>
            <c:strRef>
              <c:f>'Trend graph'!$A$7</c:f>
              <c:strCache>
                <c:ptCount val="1"/>
                <c:pt idx="0">
                  <c:v>Total A&amp;S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square"/>
            <c:size val="2"/>
            <c:spPr>
              <a:solidFill>
                <a:schemeClr val="tx1"/>
              </a:solidFill>
              <a:ln>
                <a:noFill/>
              </a:ln>
            </c:spPr>
          </c:marker>
          <c:dLbls>
            <c:dLblPos val="t"/>
            <c:showVal val="1"/>
          </c:dLbls>
          <c:cat>
            <c:strRef>
              <c:f>'Trend graph'!$B$2:$G$2</c:f>
              <c:strCach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2010S</c:v>
                </c:pt>
                <c:pt idx="5">
                  <c:v>2010F</c:v>
                </c:pt>
              </c:strCache>
            </c:strRef>
          </c:cat>
          <c:val>
            <c:numRef>
              <c:f>'Trend graph'!$B$7:$G$7</c:f>
              <c:numCache>
                <c:formatCode>_(* #,##0_);_(* \(#,##0\);_(* "-"_);_(@_)</c:formatCode>
                <c:ptCount val="6"/>
                <c:pt idx="0">
                  <c:v>842.45999999999958</c:v>
                </c:pt>
                <c:pt idx="1">
                  <c:v>867.9100000000002</c:v>
                </c:pt>
                <c:pt idx="2">
                  <c:v>884.95999999999958</c:v>
                </c:pt>
                <c:pt idx="3">
                  <c:v>911.11000000000013</c:v>
                </c:pt>
                <c:pt idx="4">
                  <c:v>915.42000000000007</c:v>
                </c:pt>
                <c:pt idx="5">
                  <c:v>903.37000000000012</c:v>
                </c:pt>
              </c:numCache>
            </c:numRef>
          </c:val>
        </c:ser>
        <c:ser>
          <c:idx val="5"/>
          <c:order val="5"/>
          <c:tx>
            <c:strRef>
              <c:f>'Trend graph'!$A$8</c:f>
              <c:strCache>
                <c:ptCount val="1"/>
                <c:pt idx="0">
                  <c:v>Total UAF</c:v>
                </c:pt>
              </c:strCache>
            </c:strRef>
          </c:tx>
          <c:spPr>
            <a:ln w="12700">
              <a:solidFill>
                <a:srgbClr val="0070C0"/>
              </a:solidFill>
            </a:ln>
          </c:spPr>
          <c:marker>
            <c:symbol val="circle"/>
            <c:size val="3"/>
            <c:spPr>
              <a:solidFill>
                <a:srgbClr val="0070C0"/>
              </a:solidFill>
              <a:ln>
                <a:noFill/>
              </a:ln>
            </c:spPr>
          </c:marker>
          <c:dLbls>
            <c:dLblPos val="t"/>
            <c:showVal val="1"/>
          </c:dLbls>
          <c:cat>
            <c:strRef>
              <c:f>'Trend graph'!$B$2:$G$2</c:f>
              <c:strCach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2010S</c:v>
                </c:pt>
                <c:pt idx="5">
                  <c:v>2010F</c:v>
                </c:pt>
              </c:strCache>
            </c:strRef>
          </c:cat>
          <c:val>
            <c:numRef>
              <c:f>'Trend graph'!$B$8:$G$8</c:f>
              <c:numCache>
                <c:formatCode>_(* #,##0_);_(* \(#,##0\);_(* "-"_);_(@_)</c:formatCode>
                <c:ptCount val="6"/>
                <c:pt idx="0">
                  <c:v>2151.3400000000011</c:v>
                </c:pt>
                <c:pt idx="1">
                  <c:v>2216.0800000000008</c:v>
                </c:pt>
                <c:pt idx="2">
                  <c:v>2230.1000000000008</c:v>
                </c:pt>
                <c:pt idx="3">
                  <c:v>2226.4600000000009</c:v>
                </c:pt>
                <c:pt idx="4">
                  <c:v>2245.2399999999998</c:v>
                </c:pt>
                <c:pt idx="5">
                  <c:v>2188.1</c:v>
                </c:pt>
              </c:numCache>
            </c:numRef>
          </c:val>
        </c:ser>
        <c:marker val="1"/>
        <c:axId val="115811456"/>
        <c:axId val="115812992"/>
      </c:lineChart>
      <c:catAx>
        <c:axId val="115811456"/>
        <c:scaling>
          <c:orientation val="minMax"/>
        </c:scaling>
        <c:axPos val="b"/>
        <c:tickLblPos val="nextTo"/>
        <c:crossAx val="115812992"/>
        <c:crosses val="autoZero"/>
        <c:auto val="1"/>
        <c:lblAlgn val="ctr"/>
        <c:lblOffset val="100"/>
      </c:catAx>
      <c:valAx>
        <c:axId val="115812992"/>
        <c:scaling>
          <c:orientation val="minMax"/>
        </c:scaling>
        <c:axPos val="l"/>
        <c:majorGridlines/>
        <c:numFmt formatCode="_(* #,##0_);_(* \(#,##0\);_(* &quot;-&quot;_);_(@_)" sourceLinked="1"/>
        <c:tickLblPos val="nextTo"/>
        <c:crossAx val="115811456"/>
        <c:crosses val="autoZero"/>
        <c:crossBetween val="between"/>
      </c:valAx>
    </c:plotArea>
    <c:legend>
      <c:legendPos val="r"/>
    </c:legend>
    <c:plotVisOnly val="1"/>
    <c:dispBlanksAs val="gap"/>
  </c:chart>
  <c:spPr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4982093359825305"/>
          <c:y val="2.7817518572890217E-2"/>
          <c:w val="0.73421562689279218"/>
          <c:h val="0.65956448757858743"/>
        </c:manualLayout>
      </c:layout>
      <c:barChart>
        <c:barDir val="col"/>
        <c:grouping val="stacked"/>
        <c:ser>
          <c:idx val="1"/>
          <c:order val="2"/>
          <c:cat>
            <c:multiLvlStrRef>
              <c:f>'fig 1 total new'!$J$25:$J$28</c:f>
            </c:multiLvlStrRef>
          </c:cat>
          <c:val>
            <c:numRef>
              <c:f>'fig 1 total new'!$P$25:$P$28</c:f>
            </c:numRef>
          </c:val>
        </c:ser>
        <c:ser>
          <c:idx val="0"/>
          <c:order val="0"/>
          <c:tx>
            <c:strRef>
              <c:f>'fig 2gwth by VC'!$B$22</c:f>
              <c:strCache>
                <c:ptCount val="1"/>
                <c:pt idx="0">
                  <c:v>2006</c:v>
                </c:pt>
              </c:strCache>
            </c:strRef>
          </c:tx>
          <c:dLbls>
            <c:dLbl>
              <c:idx val="8"/>
              <c:layout>
                <c:manualLayout>
                  <c:x val="0"/>
                  <c:y val="-9.0409011373577403E-3"/>
                </c:manualLayout>
              </c:layout>
              <c:dLblPos val="ctr"/>
              <c:showVal val="1"/>
            </c:dLbl>
            <c:dLblPos val="inBase"/>
            <c:showVal val="1"/>
          </c:dLbls>
          <c:cat>
            <c:strRef>
              <c:f>'fig 2gwth by VC'!$A$23:$A$31</c:f>
              <c:strCache>
                <c:ptCount val="9"/>
                <c:pt idx="0">
                  <c:v>PROVOST</c:v>
                </c:pt>
                <c:pt idx="1">
                  <c:v>VCAS (FS)</c:v>
                </c:pt>
                <c:pt idx="2">
                  <c:v>VCAS</c:v>
                </c:pt>
                <c:pt idx="3">
                  <c:v>CRCD</c:v>
                </c:pt>
                <c:pt idx="4">
                  <c:v>VCR</c:v>
                </c:pt>
                <c:pt idx="5">
                  <c:v>VCS</c:v>
                </c:pt>
                <c:pt idx="6">
                  <c:v>OIT</c:v>
                </c:pt>
                <c:pt idx="7">
                  <c:v>VCACE</c:v>
                </c:pt>
                <c:pt idx="8">
                  <c:v>CHANCELLOR</c:v>
                </c:pt>
              </c:strCache>
            </c:strRef>
          </c:cat>
          <c:val>
            <c:numRef>
              <c:f>'fig 2gwth by VC'!$B$23:$B$31</c:f>
              <c:numCache>
                <c:formatCode>0</c:formatCode>
                <c:ptCount val="9"/>
                <c:pt idx="0">
                  <c:v>174.63</c:v>
                </c:pt>
                <c:pt idx="1">
                  <c:v>183</c:v>
                </c:pt>
                <c:pt idx="2">
                  <c:v>144.69999999999999</c:v>
                </c:pt>
                <c:pt idx="3">
                  <c:v>100.8</c:v>
                </c:pt>
                <c:pt idx="4">
                  <c:v>85.72999999999999</c:v>
                </c:pt>
                <c:pt idx="5">
                  <c:v>74.400000000000006</c:v>
                </c:pt>
                <c:pt idx="6">
                  <c:v>40.20000000000001</c:v>
                </c:pt>
                <c:pt idx="7">
                  <c:v>33</c:v>
                </c:pt>
                <c:pt idx="8">
                  <c:v>6</c:v>
                </c:pt>
              </c:numCache>
            </c:numRef>
          </c:val>
        </c:ser>
        <c:ser>
          <c:idx val="6"/>
          <c:order val="1"/>
          <c:tx>
            <c:strRef>
              <c:f>'fig 2gwth by VC'!$H$22</c:f>
              <c:strCache>
                <c:ptCount val="1"/>
                <c:pt idx="0">
                  <c:v>Growth</c:v>
                </c:pt>
              </c:strCache>
            </c:strRef>
          </c:tx>
          <c:spPr>
            <a:solidFill>
              <a:srgbClr val="C0504D">
                <a:lumMod val="75000"/>
              </a:srgbClr>
            </a:solidFill>
          </c:spPr>
          <c:dLbls>
            <c:dLbl>
              <c:idx val="1"/>
              <c:layout>
                <c:manualLayout>
                  <c:x val="0"/>
                  <c:y val="0.47457649361626414"/>
                </c:manualLayout>
              </c:layout>
              <c:dLblPos val="inBase"/>
              <c:showVal val="1"/>
            </c:dLbl>
            <c:dLbl>
              <c:idx val="3"/>
              <c:layout>
                <c:manualLayout>
                  <c:x val="0"/>
                  <c:y val="-6.1564960629921318E-2"/>
                </c:manualLayout>
              </c:layout>
              <c:dLblPos val="ctr"/>
              <c:showVal val="1"/>
            </c:dLbl>
            <c:dLblPos val="inBase"/>
            <c:showVal val="1"/>
          </c:dLbls>
          <c:cat>
            <c:strRef>
              <c:f>'fig 2gwth by VC'!$A$23:$A$31</c:f>
              <c:strCache>
                <c:ptCount val="9"/>
                <c:pt idx="0">
                  <c:v>PROVOST</c:v>
                </c:pt>
                <c:pt idx="1">
                  <c:v>VCAS (FS)</c:v>
                </c:pt>
                <c:pt idx="2">
                  <c:v>VCAS</c:v>
                </c:pt>
                <c:pt idx="3">
                  <c:v>CRCD</c:v>
                </c:pt>
                <c:pt idx="4">
                  <c:v>VCR</c:v>
                </c:pt>
                <c:pt idx="5">
                  <c:v>VCS</c:v>
                </c:pt>
                <c:pt idx="6">
                  <c:v>OIT</c:v>
                </c:pt>
                <c:pt idx="7">
                  <c:v>VCACE</c:v>
                </c:pt>
                <c:pt idx="8">
                  <c:v>CHANCELLOR</c:v>
                </c:pt>
              </c:strCache>
            </c:strRef>
          </c:cat>
          <c:val>
            <c:numRef>
              <c:f>'fig 2gwth by VC'!$H$23:$H$31</c:f>
              <c:numCache>
                <c:formatCode>0</c:formatCode>
                <c:ptCount val="9"/>
                <c:pt idx="0">
                  <c:v>16.199999999999871</c:v>
                </c:pt>
                <c:pt idx="1">
                  <c:v>-0.3899999999999863</c:v>
                </c:pt>
                <c:pt idx="2">
                  <c:v>9.3300000000000978</c:v>
                </c:pt>
                <c:pt idx="3">
                  <c:v>22.929999999999943</c:v>
                </c:pt>
                <c:pt idx="4">
                  <c:v>3.9100000000000108</c:v>
                </c:pt>
                <c:pt idx="5">
                  <c:v>4.8999999999999906</c:v>
                </c:pt>
                <c:pt idx="6">
                  <c:v>2.2000000000000139</c:v>
                </c:pt>
                <c:pt idx="7">
                  <c:v>0.32999999999999929</c:v>
                </c:pt>
                <c:pt idx="8">
                  <c:v>1.5</c:v>
                </c:pt>
              </c:numCache>
            </c:numRef>
          </c:val>
        </c:ser>
        <c:gapWidth val="10"/>
        <c:overlap val="100"/>
        <c:axId val="115481600"/>
        <c:axId val="115495680"/>
      </c:barChart>
      <c:catAx>
        <c:axId val="115481600"/>
        <c:scaling>
          <c:orientation val="minMax"/>
        </c:scaling>
        <c:axPos val="b"/>
        <c:tickLblPos val="nextTo"/>
        <c:crossAx val="115495680"/>
        <c:crosses val="autoZero"/>
        <c:auto val="1"/>
        <c:lblAlgn val="ctr"/>
        <c:lblOffset val="100"/>
      </c:catAx>
      <c:valAx>
        <c:axId val="115495680"/>
        <c:scaling>
          <c:orientation val="minMax"/>
          <c:min val="0"/>
        </c:scaling>
        <c:axPos val="l"/>
        <c:majorGridlines/>
        <c:numFmt formatCode="0" sourceLinked="1"/>
        <c:tickLblPos val="nextTo"/>
        <c:crossAx val="115481600"/>
        <c:crosses val="autoZero"/>
        <c:crossBetween val="between"/>
      </c:valAx>
    </c:plotArea>
    <c:legend>
      <c:legendPos val="r"/>
      <c:layout/>
    </c:legend>
    <c:plotVisOnly val="1"/>
  </c:chart>
  <c:spPr>
    <a:ln>
      <a:noFill/>
    </a:ln>
  </c:spPr>
  <c:txPr>
    <a:bodyPr/>
    <a:lstStyle/>
    <a:p>
      <a:pPr>
        <a:defRPr sz="16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stacked"/>
        <c:ser>
          <c:idx val="0"/>
          <c:order val="0"/>
          <c:tx>
            <c:v>2006</c:v>
          </c:tx>
          <c:dLbls>
            <c:dLblPos val="inBase"/>
            <c:showVal val="1"/>
          </c:dLbls>
          <c:cat>
            <c:strRef>
              <c:f>'fig 3 by category upd'!$A$9:$A$19</c:f>
              <c:strCache>
                <c:ptCount val="11"/>
                <c:pt idx="0">
                  <c:v>ADMIN GENERALIST</c:v>
                </c:pt>
                <c:pt idx="1">
                  <c:v>FACILITY</c:v>
                </c:pt>
                <c:pt idx="2">
                  <c:v>FISCAL</c:v>
                </c:pt>
                <c:pt idx="3">
                  <c:v>STUDENT SVCS</c:v>
                </c:pt>
                <c:pt idx="4">
                  <c:v>IS STAFF</c:v>
                </c:pt>
                <c:pt idx="5">
                  <c:v>CHANCELLOR/VC/D&amp;D</c:v>
                </c:pt>
                <c:pt idx="6">
                  <c:v>COMM/DEV</c:v>
                </c:pt>
                <c:pt idx="7">
                  <c:v>HR STAFF</c:v>
                </c:pt>
                <c:pt idx="8">
                  <c:v>ADMIN MANAG/PROF</c:v>
                </c:pt>
                <c:pt idx="9">
                  <c:v>POLICE/FIRE/RM</c:v>
                </c:pt>
                <c:pt idx="10">
                  <c:v>PROCUREMENT</c:v>
                </c:pt>
              </c:strCache>
            </c:strRef>
          </c:cat>
          <c:val>
            <c:numRef>
              <c:f>'fig 3 by category upd'!$B$9:$B$19</c:f>
              <c:numCache>
                <c:formatCode>0</c:formatCode>
                <c:ptCount val="11"/>
                <c:pt idx="0">
                  <c:v>209.53</c:v>
                </c:pt>
                <c:pt idx="1">
                  <c:v>205</c:v>
                </c:pt>
                <c:pt idx="2">
                  <c:v>119.2</c:v>
                </c:pt>
                <c:pt idx="3">
                  <c:v>81.93</c:v>
                </c:pt>
                <c:pt idx="4">
                  <c:v>63.490000000000009</c:v>
                </c:pt>
                <c:pt idx="5">
                  <c:v>56.2</c:v>
                </c:pt>
                <c:pt idx="6">
                  <c:v>23.75</c:v>
                </c:pt>
                <c:pt idx="7">
                  <c:v>26.91</c:v>
                </c:pt>
                <c:pt idx="8">
                  <c:v>21.650000000000027</c:v>
                </c:pt>
                <c:pt idx="9">
                  <c:v>26.2</c:v>
                </c:pt>
                <c:pt idx="10">
                  <c:v>8.6</c:v>
                </c:pt>
              </c:numCache>
            </c:numRef>
          </c:val>
        </c:ser>
        <c:ser>
          <c:idx val="8"/>
          <c:order val="1"/>
          <c:tx>
            <c:v>Growth</c:v>
          </c:tx>
          <c:spPr>
            <a:solidFill>
              <a:srgbClr val="862D27"/>
            </a:solidFill>
          </c:spPr>
          <c:dLbls>
            <c:dLbl>
              <c:idx val="3"/>
              <c:layout>
                <c:manualLayout>
                  <c:x val="4.8543689320388311E-3"/>
                  <c:y val="-4.5197740112994413E-2"/>
                </c:manualLayout>
              </c:layout>
              <c:dLblPos val="inBase"/>
              <c:showVal val="1"/>
            </c:dLbl>
            <c:dLbl>
              <c:idx val="4"/>
              <c:layout>
                <c:manualLayout>
                  <c:x val="0"/>
                  <c:y val="-2.8248587570621604E-2"/>
                </c:manualLayout>
              </c:layout>
              <c:dLblPos val="inBase"/>
              <c:showVal val="1"/>
            </c:dLbl>
            <c:dLbl>
              <c:idx val="8"/>
              <c:layout>
                <c:manualLayout>
                  <c:x val="-3.2362459546926708E-3"/>
                  <c:y val="-2.542372881355931E-2"/>
                </c:manualLayout>
              </c:layout>
              <c:dLblPos val="inBase"/>
              <c:showVal val="1"/>
            </c:dLbl>
            <c:dLbl>
              <c:idx val="10"/>
              <c:layout>
                <c:manualLayout>
                  <c:x val="-6.4724919093852341E-3"/>
                  <c:y val="0.1073446327683620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FF3300"/>
                      </a:solidFill>
                    </a:defRPr>
                  </a:pPr>
                  <a:endParaRPr lang="en-US"/>
                </a:p>
              </c:txPr>
              <c:dLblPos val="inBase"/>
              <c:showVal val="1"/>
            </c:dLbl>
            <c:dLblPos val="inBase"/>
            <c:showVal val="1"/>
          </c:dLbls>
          <c:cat>
            <c:strRef>
              <c:f>'fig 3 by category upd'!$A$9:$A$19</c:f>
              <c:strCache>
                <c:ptCount val="11"/>
                <c:pt idx="0">
                  <c:v>ADMIN GENERALIST</c:v>
                </c:pt>
                <c:pt idx="1">
                  <c:v>FACILITY</c:v>
                </c:pt>
                <c:pt idx="2">
                  <c:v>FISCAL</c:v>
                </c:pt>
                <c:pt idx="3">
                  <c:v>STUDENT SVCS</c:v>
                </c:pt>
                <c:pt idx="4">
                  <c:v>IS STAFF</c:v>
                </c:pt>
                <c:pt idx="5">
                  <c:v>CHANCELLOR/VC/D&amp;D</c:v>
                </c:pt>
                <c:pt idx="6">
                  <c:v>COMM/DEV</c:v>
                </c:pt>
                <c:pt idx="7">
                  <c:v>HR STAFF</c:v>
                </c:pt>
                <c:pt idx="8">
                  <c:v>ADMIN MANAG/PROF</c:v>
                </c:pt>
                <c:pt idx="9">
                  <c:v>POLICE/FIRE/RM</c:v>
                </c:pt>
                <c:pt idx="10">
                  <c:v>PROCUREMENT</c:v>
                </c:pt>
              </c:strCache>
            </c:strRef>
          </c:cat>
          <c:val>
            <c:numRef>
              <c:f>'fig 3 by category upd'!$J$9:$J$19</c:f>
              <c:numCache>
                <c:formatCode>_(* #,##0_);_(* \(#,##0\);_(* "-"_);_(@_)</c:formatCode>
                <c:ptCount val="11"/>
                <c:pt idx="0">
                  <c:v>5.030000000000058</c:v>
                </c:pt>
                <c:pt idx="1">
                  <c:v>3.0999999999999637</c:v>
                </c:pt>
                <c:pt idx="2">
                  <c:v>0</c:v>
                </c:pt>
                <c:pt idx="3">
                  <c:v>19.299999999999986</c:v>
                </c:pt>
                <c:pt idx="4">
                  <c:v>12.43</c:v>
                </c:pt>
                <c:pt idx="5">
                  <c:v>0</c:v>
                </c:pt>
                <c:pt idx="6">
                  <c:v>7.56</c:v>
                </c:pt>
                <c:pt idx="7">
                  <c:v>4.09</c:v>
                </c:pt>
                <c:pt idx="8">
                  <c:v>8.1900000000000013</c:v>
                </c:pt>
                <c:pt idx="9">
                  <c:v>3.2999999999999972</c:v>
                </c:pt>
                <c:pt idx="10">
                  <c:v>-1.5999999999999965</c:v>
                </c:pt>
              </c:numCache>
            </c:numRef>
          </c:val>
        </c:ser>
        <c:gapWidth val="10"/>
        <c:overlap val="100"/>
        <c:axId val="116083328"/>
        <c:axId val="116097408"/>
      </c:barChart>
      <c:catAx>
        <c:axId val="116083328"/>
        <c:scaling>
          <c:orientation val="minMax"/>
        </c:scaling>
        <c:axPos val="b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116097408"/>
        <c:crosses val="autoZero"/>
        <c:auto val="1"/>
        <c:lblAlgn val="ctr"/>
        <c:lblOffset val="100"/>
      </c:catAx>
      <c:valAx>
        <c:axId val="116097408"/>
        <c:scaling>
          <c:orientation val="minMax"/>
          <c:min val="0"/>
        </c:scaling>
        <c:axPos val="l"/>
        <c:majorGridlines/>
        <c:numFmt formatCode="0" sourceLinked="1"/>
        <c:tickLblPos val="nextTo"/>
        <c:crossAx val="1160833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715796447774097"/>
          <c:y val="0.14600441713078505"/>
          <c:w val="0.20561972835919801"/>
          <c:h val="0.24306085679968001"/>
        </c:manualLayout>
      </c:layout>
      <c:overlay val="1"/>
    </c:legend>
    <c:plotVisOnly val="1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stacked"/>
        <c:ser>
          <c:idx val="0"/>
          <c:order val="0"/>
          <c:tx>
            <c:strRef>
              <c:f>'fig 4 central v unit'!$B$62</c:f>
              <c:strCache>
                <c:ptCount val="1"/>
                <c:pt idx="0">
                  <c:v>2006</c:v>
                </c:pt>
              </c:strCache>
            </c:strRef>
          </c:tx>
          <c:dLbls>
            <c:dLblPos val="inBase"/>
            <c:showVal val="1"/>
          </c:dLbls>
          <c:cat>
            <c:strRef>
              <c:f>'fig 4 central v unit'!$A$63:$A$66</c:f>
              <c:strCache>
                <c:ptCount val="4"/>
                <c:pt idx="0">
                  <c:v>Central</c:v>
                </c:pt>
                <c:pt idx="1">
                  <c:v>Rural</c:v>
                </c:pt>
                <c:pt idx="2">
                  <c:v>Research</c:v>
                </c:pt>
                <c:pt idx="3">
                  <c:v>Academic</c:v>
                </c:pt>
              </c:strCache>
            </c:strRef>
          </c:cat>
          <c:val>
            <c:numRef>
              <c:f>'fig 4 central v unit'!$B$63:$B$66</c:f>
              <c:numCache>
                <c:formatCode>0</c:formatCode>
                <c:ptCount val="4"/>
                <c:pt idx="0">
                  <c:v>508.6200000000004</c:v>
                </c:pt>
                <c:pt idx="1">
                  <c:v>100.8</c:v>
                </c:pt>
                <c:pt idx="2">
                  <c:v>82.19</c:v>
                </c:pt>
                <c:pt idx="3">
                  <c:v>71.13000000000001</c:v>
                </c:pt>
              </c:numCache>
            </c:numRef>
          </c:val>
        </c:ser>
        <c:ser>
          <c:idx val="6"/>
          <c:order val="1"/>
          <c:tx>
            <c:strRef>
              <c:f>'fig 4 central v unit'!$H$62</c:f>
              <c:strCache>
                <c:ptCount val="1"/>
                <c:pt idx="0">
                  <c:v>Growth</c:v>
                </c:pt>
              </c:strCache>
            </c:strRef>
          </c:tx>
          <c:spPr>
            <a:solidFill>
              <a:srgbClr val="862D27"/>
            </a:solidFill>
          </c:spPr>
          <c:dLbls>
            <c:dLbl>
              <c:idx val="0"/>
              <c:layout>
                <c:manualLayout>
                  <c:x val="0"/>
                  <c:y val="-3.8997214484679778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5.0139275766016705E-2"/>
                </c:manualLayout>
              </c:layout>
              <c:showVal val="1"/>
            </c:dLbl>
            <c:dLbl>
              <c:idx val="2"/>
              <c:layout>
                <c:manualLayout>
                  <c:x val="3.3955857385399631E-3"/>
                  <c:y val="-6.6852367688022288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-7.7994428969359333E-2"/>
                </c:manualLayout>
              </c:layout>
              <c:showVal val="1"/>
            </c:dLbl>
            <c:showVal val="1"/>
          </c:dLbls>
          <c:cat>
            <c:strRef>
              <c:f>'fig 4 central v unit'!$A$63:$A$66</c:f>
              <c:strCache>
                <c:ptCount val="4"/>
                <c:pt idx="0">
                  <c:v>Central</c:v>
                </c:pt>
                <c:pt idx="1">
                  <c:v>Rural</c:v>
                </c:pt>
                <c:pt idx="2">
                  <c:v>Research</c:v>
                </c:pt>
                <c:pt idx="3">
                  <c:v>Academic</c:v>
                </c:pt>
              </c:strCache>
            </c:strRef>
          </c:cat>
          <c:val>
            <c:numRef>
              <c:f>'fig 4 central v unit'!$H$63:$H$66</c:f>
              <c:numCache>
                <c:formatCode>0</c:formatCode>
                <c:ptCount val="4"/>
                <c:pt idx="0">
                  <c:v>26.539999999999328</c:v>
                </c:pt>
                <c:pt idx="1">
                  <c:v>22.929999999999936</c:v>
                </c:pt>
                <c:pt idx="2">
                  <c:v>9.0800000000000018</c:v>
                </c:pt>
                <c:pt idx="3">
                  <c:v>10.61</c:v>
                </c:pt>
              </c:numCache>
            </c:numRef>
          </c:val>
        </c:ser>
        <c:gapWidth val="10"/>
        <c:overlap val="100"/>
        <c:axId val="116004352"/>
        <c:axId val="116005888"/>
      </c:barChart>
      <c:catAx>
        <c:axId val="116004352"/>
        <c:scaling>
          <c:orientation val="minMax"/>
        </c:scaling>
        <c:axPos val="b"/>
        <c:tickLblPos val="nextTo"/>
        <c:crossAx val="116005888"/>
        <c:crosses val="autoZero"/>
        <c:auto val="1"/>
        <c:lblAlgn val="ctr"/>
        <c:lblOffset val="100"/>
      </c:catAx>
      <c:valAx>
        <c:axId val="116005888"/>
        <c:scaling>
          <c:orientation val="minMax"/>
        </c:scaling>
        <c:axPos val="l"/>
        <c:majorGridlines/>
        <c:numFmt formatCode="0" sourceLinked="1"/>
        <c:tickLblPos val="nextTo"/>
        <c:crossAx val="116004352"/>
        <c:crosses val="autoZero"/>
        <c:crossBetween val="between"/>
      </c:valAx>
    </c:plotArea>
    <c:legend>
      <c:legendPos val="r"/>
      <c:layout/>
    </c:legend>
    <c:plotVisOnly val="1"/>
  </c:chart>
  <c:spPr>
    <a:ln>
      <a:noFill/>
    </a:ln>
  </c:sp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9" tIns="46579" rIns="93159" bIns="4657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9" tIns="46579" rIns="93159" bIns="4657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9" tIns="46579" rIns="93159" bIns="4657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9" tIns="46579" rIns="93159" bIns="4657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D0BC1A3B-7ACD-4702-BB02-8602DDFD7F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9" tIns="46579" rIns="93159" bIns="4657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9" tIns="46579" rIns="93159" bIns="4657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9" tIns="46579" rIns="93159" bIns="465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9" tIns="46579" rIns="93159" bIns="4657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9" tIns="46579" rIns="93159" bIns="4657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8C84884F-B5BA-495F-BA62-F45531ECFE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E7F95-CAE7-4871-A045-E8FB7A6D32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54B49-1047-4C26-B6F8-0186AB91DE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3DB9A-9E17-4919-AD86-87877FCBF8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2E754F1-37E8-4310-8419-A6F4013347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E6EB7-4BAB-4FEC-83ED-BF1794F6C5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251BF-75F6-4700-8F13-B83B646C7C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69C36-2C93-4DAC-A6D1-2183B97DB7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FE0C0-61D4-4FD6-B55A-D84C878157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5C663-4B2A-46FA-B834-11641449D4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1FA9C-E9A1-43D0-A08E-745A65A4A5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B89DA-CF39-4D8E-935D-56254D2F8F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E8AD9-B85C-4077-97BE-0F02BE7B1A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64645D88-3051-4481-970F-4775E898D4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066800" y="0"/>
            <a:ext cx="65532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1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382000" cy="4114800"/>
          </a:xfrm>
        </p:spPr>
        <p:txBody>
          <a:bodyPr/>
          <a:lstStyle/>
          <a:p>
            <a:pPr algn="ctr">
              <a:lnSpc>
                <a:spcPct val="90000"/>
              </a:lnSpc>
              <a:buNone/>
            </a:pPr>
            <a:endParaRPr lang="en-US" sz="3600" dirty="0" smtClean="0">
              <a:solidFill>
                <a:srgbClr val="0000CC"/>
              </a:solidFill>
            </a:endParaRPr>
          </a:p>
          <a:p>
            <a:pPr algn="ctr">
              <a:lnSpc>
                <a:spcPct val="90000"/>
              </a:lnSpc>
              <a:buNone/>
            </a:pPr>
            <a:r>
              <a:rPr lang="en-US" sz="3600" dirty="0" smtClean="0">
                <a:solidFill>
                  <a:srgbClr val="0000CC"/>
                </a:solidFill>
              </a:rPr>
              <a:t>Administrative and Support Review</a:t>
            </a:r>
          </a:p>
          <a:p>
            <a:pPr algn="ctr">
              <a:lnSpc>
                <a:spcPct val="90000"/>
              </a:lnSpc>
              <a:buNone/>
            </a:pPr>
            <a:r>
              <a:rPr lang="en-US" sz="3600" dirty="0" smtClean="0">
                <a:solidFill>
                  <a:srgbClr val="0000CC"/>
                </a:solidFill>
              </a:rPr>
              <a:t>Committee</a:t>
            </a:r>
          </a:p>
          <a:p>
            <a:pPr algn="ctr">
              <a:lnSpc>
                <a:spcPct val="90000"/>
              </a:lnSpc>
              <a:buNone/>
            </a:pPr>
            <a:r>
              <a:rPr lang="en-US" sz="3600" dirty="0" smtClean="0">
                <a:solidFill>
                  <a:srgbClr val="0000CC"/>
                </a:solidFill>
              </a:rPr>
              <a:t>August 2010-January 2011</a:t>
            </a:r>
          </a:p>
          <a:p>
            <a:pPr algn="ctr">
              <a:lnSpc>
                <a:spcPct val="90000"/>
              </a:lnSpc>
              <a:buNone/>
            </a:pPr>
            <a:r>
              <a:rPr lang="en-US" sz="3600" dirty="0" smtClean="0">
                <a:solidFill>
                  <a:srgbClr val="0000CC"/>
                </a:solidFill>
              </a:rPr>
              <a:t>Phase 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066800" y="0"/>
            <a:ext cx="65532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10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981200" y="762000"/>
            <a:ext cx="601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UAF’s  Administrative Rate Trend </a:t>
            </a:r>
          </a:p>
          <a:p>
            <a:pPr algn="ctr">
              <a:lnSpc>
                <a:spcPct val="90000"/>
              </a:lnSpc>
              <a:buNone/>
            </a:pPr>
            <a:endParaRPr lang="en-US" sz="2000" dirty="0" smtClean="0">
              <a:solidFill>
                <a:srgbClr val="0000CC"/>
              </a:solidFill>
            </a:endParaRPr>
          </a:p>
        </p:txBody>
      </p:sp>
      <p:pic>
        <p:nvPicPr>
          <p:cNvPr id="11" name="chart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80" y="1905000"/>
            <a:ext cx="8968920" cy="27824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066800" y="0"/>
            <a:ext cx="65532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11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447800" y="609601"/>
            <a:ext cx="6400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CC"/>
                </a:solidFill>
              </a:rPr>
              <a:t>UAF Employee Trend and Distribution</a:t>
            </a:r>
          </a:p>
          <a:p>
            <a:pPr algn="ctr">
              <a:lnSpc>
                <a:spcPct val="90000"/>
              </a:lnSpc>
              <a:buNone/>
            </a:pPr>
            <a:endParaRPr lang="en-US" dirty="0" smtClean="0">
              <a:solidFill>
                <a:srgbClr val="0000CC"/>
              </a:solidFill>
            </a:endParaRPr>
          </a:p>
        </p:txBody>
      </p:sp>
      <p:graphicFrame>
        <p:nvGraphicFramePr>
          <p:cNvPr id="16" name="Chart 15"/>
          <p:cNvGraphicFramePr/>
          <p:nvPr/>
        </p:nvGraphicFramePr>
        <p:xfrm>
          <a:off x="-304800" y="1981200"/>
          <a:ext cx="41148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3886200" y="1524000"/>
          <a:ext cx="54102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Rectangle 17"/>
          <p:cNvSpPr/>
          <p:nvPr/>
        </p:nvSpPr>
        <p:spPr>
          <a:xfrm>
            <a:off x="4038600" y="1219200"/>
            <a:ext cx="3733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000FF"/>
                </a:solidFill>
              </a:rPr>
              <a:t>Figure 2: UAF Staffing Trends, 2006-2010</a:t>
            </a:r>
            <a:endParaRPr lang="en-US" sz="1400" b="1" dirty="0">
              <a:solidFill>
                <a:srgbClr val="0000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81000" y="1752600"/>
            <a:ext cx="288814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000FF"/>
                </a:solidFill>
              </a:rPr>
              <a:t>Figure 1: UAF Fall 2010 Staffing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066800" y="0"/>
            <a:ext cx="65532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12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533400" y="609601"/>
            <a:ext cx="861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UAF Administrative and Support Staff by Vice Chancellor Area</a:t>
            </a:r>
          </a:p>
          <a:p>
            <a:pPr algn="ctr">
              <a:lnSpc>
                <a:spcPct val="90000"/>
              </a:lnSpc>
              <a:buNone/>
            </a:pPr>
            <a:endParaRPr lang="en-US" sz="2000" dirty="0" smtClean="0">
              <a:solidFill>
                <a:srgbClr val="0000CC"/>
              </a:solidFill>
            </a:endParaRPr>
          </a:p>
        </p:txBody>
      </p:sp>
      <p:graphicFrame>
        <p:nvGraphicFramePr>
          <p:cNvPr id="16" name="Chart 15"/>
          <p:cNvGraphicFramePr/>
          <p:nvPr/>
        </p:nvGraphicFramePr>
        <p:xfrm>
          <a:off x="457200" y="13716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066800" y="0"/>
            <a:ext cx="65532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13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533400" y="609601"/>
            <a:ext cx="861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UAF Administrative and Support Staff by Job Title Category</a:t>
            </a:r>
          </a:p>
          <a:p>
            <a:pPr algn="ctr">
              <a:lnSpc>
                <a:spcPct val="90000"/>
              </a:lnSpc>
              <a:buNone/>
            </a:pPr>
            <a:endParaRPr lang="en-US" sz="2000" dirty="0" smtClean="0">
              <a:solidFill>
                <a:srgbClr val="0000CC"/>
              </a:solidFill>
            </a:endParaRPr>
          </a:p>
        </p:txBody>
      </p:sp>
      <p:graphicFrame>
        <p:nvGraphicFramePr>
          <p:cNvPr id="11" name="Chart 10"/>
          <p:cNvGraphicFramePr/>
          <p:nvPr/>
        </p:nvGraphicFramePr>
        <p:xfrm>
          <a:off x="381000" y="1066800"/>
          <a:ext cx="7848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kern="1200" dirty="0" smtClean="0">
                <a:solidFill>
                  <a:srgbClr val="0000FF"/>
                </a:solidFill>
                <a:latin typeface="Arial" pitchFamily="34" charset="0"/>
                <a:ea typeface="ＭＳ Ｐゴシック"/>
              </a:rPr>
              <a:t>Staffing: Central </a:t>
            </a:r>
            <a:r>
              <a:rPr lang="en-US" sz="2000" b="1" kern="1200" dirty="0" err="1" smtClean="0">
                <a:solidFill>
                  <a:srgbClr val="0000FF"/>
                </a:solidFill>
                <a:latin typeface="Arial" pitchFamily="34" charset="0"/>
                <a:ea typeface="ＭＳ Ｐゴシック"/>
              </a:rPr>
              <a:t>vs</a:t>
            </a:r>
            <a:r>
              <a:rPr lang="en-US" sz="2000" b="1" kern="1200" dirty="0" smtClean="0">
                <a:solidFill>
                  <a:srgbClr val="0000FF"/>
                </a:solidFill>
                <a:latin typeface="Arial" pitchFamily="34" charset="0"/>
                <a:ea typeface="ＭＳ Ｐゴシック"/>
              </a:rPr>
              <a:t> Units, with growth from 2006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9E6EB7-4BAB-4FEC-83ED-BF1794F6C51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066800" y="0"/>
            <a:ext cx="65532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15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915400" cy="4800600"/>
          </a:xfrm>
        </p:spPr>
        <p:txBody>
          <a:bodyPr numCol="1"/>
          <a:lstStyle/>
          <a:p>
            <a:pPr lvl="0"/>
            <a:r>
              <a:rPr lang="en-US" sz="2400" dirty="0" smtClean="0">
                <a:solidFill>
                  <a:srgbClr val="0000FF"/>
                </a:solidFill>
              </a:rPr>
              <a:t>Explore options for shared business centers</a:t>
            </a:r>
          </a:p>
          <a:p>
            <a:pPr lvl="0"/>
            <a:r>
              <a:rPr lang="en-US" sz="2400" dirty="0" smtClean="0">
                <a:solidFill>
                  <a:srgbClr val="0000FF"/>
                </a:solidFill>
              </a:rPr>
              <a:t>Evaluate ratios for inventory analysis</a:t>
            </a:r>
          </a:p>
          <a:p>
            <a:pPr lvl="0"/>
            <a:r>
              <a:rPr lang="en-US" sz="2400" dirty="0" smtClean="0">
                <a:solidFill>
                  <a:srgbClr val="0000FF"/>
                </a:solidFill>
              </a:rPr>
              <a:t>Evaluate for process improvements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Procurement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Hiring/On-boarding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Award processing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Travel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Develop communication plan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57400" y="609601"/>
            <a:ext cx="4876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CC"/>
                </a:solidFill>
              </a:rPr>
              <a:t>Next Steps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9570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09571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09572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09573" name="Rectangle 8"/>
          <p:cNvSpPr>
            <a:spLocks noChangeArrowheads="1"/>
          </p:cNvSpPr>
          <p:nvPr/>
        </p:nvSpPr>
        <p:spPr bwMode="auto">
          <a:xfrm>
            <a:off x="990600" y="304800"/>
            <a:ext cx="6553200" cy="2057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 dirty="0">
                <a:solidFill>
                  <a:srgbClr val="000099"/>
                </a:solidFill>
              </a:rPr>
              <a:t>VI - Summary</a:t>
            </a:r>
          </a:p>
          <a:p>
            <a:endParaRPr lang="en-US" sz="3200" b="1" dirty="0">
              <a:solidFill>
                <a:srgbClr val="000099"/>
              </a:solidFill>
            </a:endParaRPr>
          </a:p>
          <a:p>
            <a:endParaRPr lang="en-US" sz="3200" b="1" dirty="0">
              <a:solidFill>
                <a:srgbClr val="000099"/>
              </a:solidFill>
            </a:endParaRPr>
          </a:p>
        </p:txBody>
      </p:sp>
      <p:sp>
        <p:nvSpPr>
          <p:cNvPr id="109574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09575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1905000" cy="304800"/>
          </a:xfrm>
          <a:noFill/>
        </p:spPr>
        <p:txBody>
          <a:bodyPr/>
          <a:lstStyle/>
          <a:p>
            <a:fld id="{F9E509FF-3E6D-47DA-A82F-55FFF899FCA8}" type="slidenum">
              <a:rPr lang="en-US" smtClean="0">
                <a:solidFill>
                  <a:srgbClr val="000099"/>
                </a:solidFill>
                <a:latin typeface="Arial" pitchFamily="34" charset="0"/>
                <a:ea typeface="ＭＳ Ｐゴシック"/>
                <a:cs typeface="ＭＳ Ｐゴシック"/>
              </a:rPr>
              <a:pPr/>
              <a:t>16</a:t>
            </a:fld>
            <a:endParaRPr lang="en-US" dirty="0" smtClean="0">
              <a:solidFill>
                <a:srgbClr val="000099"/>
              </a:solidFill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109576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09577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78" name="Picture 14" descr="TP-05-1561-6_800"/>
          <p:cNvPicPr>
            <a:picLocks noChangeAspect="1" noChangeArrowheads="1"/>
          </p:cNvPicPr>
          <p:nvPr/>
        </p:nvPicPr>
        <p:blipFill>
          <a:blip r:embed="rId4" cstate="print"/>
          <a:srcRect l="5405" t="9009" r="21622"/>
          <a:stretch>
            <a:fillRect/>
          </a:stretch>
        </p:blipFill>
        <p:spPr bwMode="auto">
          <a:xfrm>
            <a:off x="2209800" y="1447800"/>
            <a:ext cx="4572000" cy="427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066800" y="0"/>
            <a:ext cx="65532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2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382000" cy="4038600"/>
          </a:xfrm>
        </p:spPr>
        <p:txBody>
          <a:bodyPr numCol="2"/>
          <a:lstStyle/>
          <a:p>
            <a:pPr>
              <a:spcAft>
                <a:spcPts val="2400"/>
              </a:spcAft>
            </a:pPr>
            <a:r>
              <a:rPr lang="en-US" sz="1800" dirty="0" smtClean="0">
                <a:solidFill>
                  <a:srgbClr val="0000FF"/>
                </a:solidFill>
              </a:rPr>
              <a:t>Michelle Bartlett, Summer Sessions</a:t>
            </a:r>
          </a:p>
          <a:p>
            <a:pPr>
              <a:spcAft>
                <a:spcPts val="2400"/>
              </a:spcAft>
            </a:pPr>
            <a:r>
              <a:rPr lang="en-US" sz="1800" dirty="0" smtClean="0">
                <a:solidFill>
                  <a:srgbClr val="0000FF"/>
                </a:solidFill>
              </a:rPr>
              <a:t>Cathy Hanks, Petroleum Engineering </a:t>
            </a:r>
            <a:br>
              <a:rPr lang="en-US" sz="1800" dirty="0" smtClean="0">
                <a:solidFill>
                  <a:srgbClr val="0000FF"/>
                </a:solidFill>
              </a:rPr>
            </a:br>
            <a:r>
              <a:rPr lang="en-US" sz="1400" i="1" dirty="0" smtClean="0">
                <a:solidFill>
                  <a:srgbClr val="0000FF"/>
                </a:solidFill>
              </a:rPr>
              <a:t>Faculty representative</a:t>
            </a:r>
          </a:p>
          <a:p>
            <a:pPr>
              <a:spcAft>
                <a:spcPts val="2400"/>
              </a:spcAft>
            </a:pPr>
            <a:r>
              <a:rPr lang="en-US" sz="1800" dirty="0" smtClean="0">
                <a:solidFill>
                  <a:srgbClr val="0000FF"/>
                </a:solidFill>
              </a:rPr>
              <a:t>David Christie, Alaska </a:t>
            </a:r>
            <a:r>
              <a:rPr lang="en-US" sz="1800" dirty="0" err="1" smtClean="0">
                <a:solidFill>
                  <a:srgbClr val="0000FF"/>
                </a:solidFill>
              </a:rPr>
              <a:t>SeaGrant</a:t>
            </a:r>
            <a:endParaRPr lang="en-US" sz="1800" dirty="0" smtClean="0">
              <a:solidFill>
                <a:srgbClr val="0000FF"/>
              </a:solidFill>
            </a:endParaRPr>
          </a:p>
          <a:p>
            <a:pPr>
              <a:spcAft>
                <a:spcPts val="2400"/>
              </a:spcAft>
            </a:pPr>
            <a:r>
              <a:rPr lang="en-US" sz="1800" dirty="0" smtClean="0">
                <a:solidFill>
                  <a:srgbClr val="0000FF"/>
                </a:solidFill>
              </a:rPr>
              <a:t>Burns Cooper, College of Liberal Arts</a:t>
            </a:r>
          </a:p>
          <a:p>
            <a:pPr>
              <a:spcAft>
                <a:spcPts val="2400"/>
              </a:spcAft>
            </a:pPr>
            <a:r>
              <a:rPr lang="en-US" sz="1800" dirty="0" smtClean="0">
                <a:solidFill>
                  <a:srgbClr val="0000FF"/>
                </a:solidFill>
              </a:rPr>
              <a:t>Tori Foote, CRCD </a:t>
            </a:r>
            <a:br>
              <a:rPr lang="en-US" sz="1800" dirty="0" smtClean="0">
                <a:solidFill>
                  <a:srgbClr val="0000FF"/>
                </a:solidFill>
              </a:rPr>
            </a:br>
            <a:r>
              <a:rPr lang="en-US" sz="1400" dirty="0" smtClean="0">
                <a:solidFill>
                  <a:srgbClr val="0000FF"/>
                </a:solidFill>
              </a:rPr>
              <a:t>(</a:t>
            </a:r>
            <a:r>
              <a:rPr lang="en-US" sz="1400" i="1" dirty="0" smtClean="0">
                <a:solidFill>
                  <a:srgbClr val="0000FF"/>
                </a:solidFill>
              </a:rPr>
              <a:t>Alternate: Cecilia Chamberlain)</a:t>
            </a:r>
            <a:endParaRPr lang="en-US" sz="1800" dirty="0" smtClean="0">
              <a:solidFill>
                <a:srgbClr val="0000FF"/>
              </a:solidFill>
            </a:endParaRPr>
          </a:p>
          <a:p>
            <a:pPr>
              <a:spcAft>
                <a:spcPts val="2400"/>
              </a:spcAft>
            </a:pPr>
            <a:endParaRPr lang="en-US" sz="1800" dirty="0" smtClean="0">
              <a:solidFill>
                <a:srgbClr val="0000FF"/>
              </a:solidFill>
            </a:endParaRPr>
          </a:p>
          <a:p>
            <a:pPr>
              <a:spcAft>
                <a:spcPts val="2400"/>
              </a:spcAft>
            </a:pPr>
            <a:r>
              <a:rPr lang="en-US" sz="1800" dirty="0" smtClean="0">
                <a:solidFill>
                  <a:srgbClr val="0000FF"/>
                </a:solidFill>
              </a:rPr>
              <a:t>Mike </a:t>
            </a:r>
            <a:r>
              <a:rPr lang="en-US" sz="1800" dirty="0" err="1" smtClean="0">
                <a:solidFill>
                  <a:srgbClr val="0000FF"/>
                </a:solidFill>
              </a:rPr>
              <a:t>Sfraga</a:t>
            </a:r>
            <a:r>
              <a:rPr lang="en-US" sz="1800" dirty="0" smtClean="0">
                <a:solidFill>
                  <a:srgbClr val="0000FF"/>
                </a:solidFill>
              </a:rPr>
              <a:t>, Student Services </a:t>
            </a:r>
            <a:r>
              <a:rPr lang="en-US" sz="1400" dirty="0" smtClean="0">
                <a:solidFill>
                  <a:srgbClr val="0000FF"/>
                </a:solidFill>
              </a:rPr>
              <a:t>(</a:t>
            </a:r>
            <a:r>
              <a:rPr lang="en-US" sz="1400" i="1" dirty="0" smtClean="0">
                <a:solidFill>
                  <a:srgbClr val="0000FF"/>
                </a:solidFill>
              </a:rPr>
              <a:t>Alternate: Ali </a:t>
            </a:r>
            <a:r>
              <a:rPr lang="en-US" sz="1400" i="1" dirty="0" err="1" smtClean="0">
                <a:solidFill>
                  <a:srgbClr val="0000FF"/>
                </a:solidFill>
              </a:rPr>
              <a:t>Knabe</a:t>
            </a:r>
            <a:r>
              <a:rPr lang="en-US" sz="1400" i="1" dirty="0" smtClean="0">
                <a:solidFill>
                  <a:srgbClr val="0000FF"/>
                </a:solidFill>
              </a:rPr>
              <a:t>)</a:t>
            </a:r>
            <a:endParaRPr lang="en-US" sz="1800" dirty="0" smtClean="0">
              <a:solidFill>
                <a:srgbClr val="0000FF"/>
              </a:solidFill>
            </a:endParaRPr>
          </a:p>
          <a:p>
            <a:pPr>
              <a:spcAft>
                <a:spcPts val="2400"/>
              </a:spcAft>
            </a:pPr>
            <a:r>
              <a:rPr lang="en-US" sz="1800" dirty="0" smtClean="0">
                <a:solidFill>
                  <a:srgbClr val="0000FF"/>
                </a:solidFill>
              </a:rPr>
              <a:t>Jake Poole, Advancement </a:t>
            </a:r>
            <a:br>
              <a:rPr lang="en-US" sz="1800" dirty="0" smtClean="0">
                <a:solidFill>
                  <a:srgbClr val="0000FF"/>
                </a:solidFill>
              </a:rPr>
            </a:br>
            <a:r>
              <a:rPr lang="en-US" sz="1400" dirty="0" smtClean="0">
                <a:solidFill>
                  <a:srgbClr val="0000FF"/>
                </a:solidFill>
              </a:rPr>
              <a:t>(</a:t>
            </a:r>
            <a:r>
              <a:rPr lang="en-US" sz="1400" i="1" dirty="0" smtClean="0">
                <a:solidFill>
                  <a:srgbClr val="0000FF"/>
                </a:solidFill>
              </a:rPr>
              <a:t>Alternates: Scott McCrea/Susan Gaudin)</a:t>
            </a:r>
            <a:endParaRPr lang="en-US" sz="1800" dirty="0" smtClean="0">
              <a:solidFill>
                <a:srgbClr val="0000FF"/>
              </a:solidFill>
            </a:endParaRPr>
          </a:p>
          <a:p>
            <a:pPr>
              <a:spcAft>
                <a:spcPts val="2400"/>
              </a:spcAft>
            </a:pPr>
            <a:r>
              <a:rPr lang="en-US" sz="1800" dirty="0" smtClean="0">
                <a:solidFill>
                  <a:srgbClr val="0000FF"/>
                </a:solidFill>
              </a:rPr>
              <a:t>Maria Russell, IAB </a:t>
            </a:r>
            <a:br>
              <a:rPr lang="en-US" sz="1800" dirty="0" smtClean="0">
                <a:solidFill>
                  <a:srgbClr val="0000FF"/>
                </a:solidFill>
              </a:rPr>
            </a:br>
            <a:r>
              <a:rPr lang="en-US" sz="1400" i="1" dirty="0" smtClean="0">
                <a:solidFill>
                  <a:srgbClr val="0000FF"/>
                </a:solidFill>
              </a:rPr>
              <a:t>Staff representative</a:t>
            </a:r>
          </a:p>
          <a:p>
            <a:pPr>
              <a:spcAft>
                <a:spcPts val="2400"/>
              </a:spcAft>
            </a:pPr>
            <a:r>
              <a:rPr lang="en-US" sz="1800" dirty="0" smtClean="0">
                <a:solidFill>
                  <a:srgbClr val="0000FF"/>
                </a:solidFill>
              </a:rPr>
              <a:t>Roger Smith, Geophysical Institute </a:t>
            </a:r>
            <a:r>
              <a:rPr lang="en-US" sz="1400" dirty="0" smtClean="0">
                <a:solidFill>
                  <a:srgbClr val="0000FF"/>
                </a:solidFill>
              </a:rPr>
              <a:t>(</a:t>
            </a:r>
            <a:r>
              <a:rPr lang="en-US" sz="1400" i="1" dirty="0" smtClean="0">
                <a:solidFill>
                  <a:srgbClr val="0000FF"/>
                </a:solidFill>
              </a:rPr>
              <a:t>Alternate: Janet Daley)</a:t>
            </a:r>
            <a:endParaRPr lang="en-US" sz="1800" dirty="0" smtClean="0">
              <a:solidFill>
                <a:srgbClr val="0000FF"/>
              </a:solidFill>
            </a:endParaRPr>
          </a:p>
          <a:p>
            <a:pPr algn="ctr">
              <a:lnSpc>
                <a:spcPct val="90000"/>
              </a:lnSpc>
              <a:buNone/>
            </a:pPr>
            <a:r>
              <a:rPr lang="en-US" sz="1800" dirty="0" smtClean="0">
                <a:solidFill>
                  <a:srgbClr val="0000FF"/>
                </a:solidFill>
              </a:rPr>
              <a:t> </a:t>
            </a:r>
            <a:r>
              <a:rPr lang="en-US" sz="4000" dirty="0" smtClean="0">
                <a:solidFill>
                  <a:srgbClr val="0000CC"/>
                </a:solidFill>
              </a:rPr>
              <a:t> </a:t>
            </a:r>
            <a:endParaRPr lang="en-US" sz="3600" dirty="0" smtClean="0">
              <a:solidFill>
                <a:srgbClr val="0000CC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57400" y="762001"/>
            <a:ext cx="4876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CC"/>
                </a:solidFill>
              </a:rPr>
              <a:t>Committee Members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066800" y="0"/>
            <a:ext cx="65532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3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667000" y="1524000"/>
            <a:ext cx="6248400" cy="4191000"/>
          </a:xfrm>
        </p:spPr>
        <p:txBody>
          <a:bodyPr numCol="1"/>
          <a:lstStyle/>
          <a:p>
            <a:r>
              <a:rPr lang="en-US" sz="1800" dirty="0" smtClean="0">
                <a:solidFill>
                  <a:srgbClr val="0000FF"/>
                </a:solidFill>
              </a:rPr>
              <a:t>Wanda Bowen, OGCA</a:t>
            </a:r>
          </a:p>
          <a:p>
            <a:r>
              <a:rPr lang="en-US" sz="1800" dirty="0" err="1" smtClean="0">
                <a:solidFill>
                  <a:srgbClr val="0000FF"/>
                </a:solidFill>
              </a:rPr>
              <a:t>Kerynn</a:t>
            </a:r>
            <a:r>
              <a:rPr lang="en-US" sz="1800" dirty="0" smtClean="0">
                <a:solidFill>
                  <a:srgbClr val="0000FF"/>
                </a:solidFill>
              </a:rPr>
              <a:t> Fisher, VCAS Office</a:t>
            </a:r>
          </a:p>
          <a:p>
            <a:r>
              <a:rPr lang="en-US" sz="1800" dirty="0" err="1" smtClean="0">
                <a:solidFill>
                  <a:srgbClr val="0000FF"/>
                </a:solidFill>
              </a:rPr>
              <a:t>Raaj</a:t>
            </a:r>
            <a:r>
              <a:rPr lang="en-US" sz="1800" dirty="0" smtClean="0">
                <a:solidFill>
                  <a:srgbClr val="0000FF"/>
                </a:solidFill>
              </a:rPr>
              <a:t> </a:t>
            </a:r>
            <a:r>
              <a:rPr lang="en-US" sz="1800" dirty="0" err="1" smtClean="0">
                <a:solidFill>
                  <a:srgbClr val="0000FF"/>
                </a:solidFill>
              </a:rPr>
              <a:t>Kurapati</a:t>
            </a:r>
            <a:r>
              <a:rPr lang="en-US" sz="1800" dirty="0" smtClean="0">
                <a:solidFill>
                  <a:srgbClr val="0000FF"/>
                </a:solidFill>
              </a:rPr>
              <a:t>, SNRAS</a:t>
            </a:r>
          </a:p>
          <a:p>
            <a:r>
              <a:rPr lang="en-US" sz="1800" dirty="0" smtClean="0">
                <a:solidFill>
                  <a:srgbClr val="0000FF"/>
                </a:solidFill>
              </a:rPr>
              <a:t>Julie </a:t>
            </a:r>
            <a:r>
              <a:rPr lang="en-US" sz="1800" dirty="0" err="1" smtClean="0">
                <a:solidFill>
                  <a:srgbClr val="0000FF"/>
                </a:solidFill>
              </a:rPr>
              <a:t>Larweth</a:t>
            </a:r>
            <a:r>
              <a:rPr lang="en-US" sz="1800" dirty="0" smtClean="0">
                <a:solidFill>
                  <a:srgbClr val="0000FF"/>
                </a:solidFill>
              </a:rPr>
              <a:t>, OIT</a:t>
            </a:r>
          </a:p>
          <a:p>
            <a:r>
              <a:rPr lang="en-US" sz="1800" dirty="0" err="1" smtClean="0">
                <a:solidFill>
                  <a:srgbClr val="0000FF"/>
                </a:solidFill>
              </a:rPr>
              <a:t>Einar</a:t>
            </a:r>
            <a:r>
              <a:rPr lang="en-US" sz="1800" dirty="0" smtClean="0">
                <a:solidFill>
                  <a:srgbClr val="0000FF"/>
                </a:solidFill>
              </a:rPr>
              <a:t> Often, SOM graduate student</a:t>
            </a:r>
          </a:p>
          <a:p>
            <a:r>
              <a:rPr lang="en-US" sz="1800" dirty="0" err="1" smtClean="0">
                <a:solidFill>
                  <a:srgbClr val="0000FF"/>
                </a:solidFill>
              </a:rPr>
              <a:t>Aron</a:t>
            </a:r>
            <a:r>
              <a:rPr lang="en-US" sz="1800" dirty="0" smtClean="0">
                <a:solidFill>
                  <a:srgbClr val="0000FF"/>
                </a:solidFill>
              </a:rPr>
              <a:t> Vesper, VCAS student</a:t>
            </a:r>
            <a:endParaRPr lang="en-US" sz="1800" dirty="0">
              <a:solidFill>
                <a:srgbClr val="0000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57400" y="762001"/>
            <a:ext cx="4876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CC"/>
                </a:solidFill>
              </a:rPr>
              <a:t>Staff Support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066800" y="0"/>
            <a:ext cx="65532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4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915400" cy="4800600"/>
          </a:xfrm>
        </p:spPr>
        <p:txBody>
          <a:bodyPr numCol="1"/>
          <a:lstStyle/>
          <a:p>
            <a:pPr lvl="0"/>
            <a:r>
              <a:rPr lang="en-US" sz="2400" dirty="0" smtClean="0">
                <a:solidFill>
                  <a:srgbClr val="0000FF"/>
                </a:solidFill>
              </a:rPr>
              <a:t>Inventory UAF’s administrative and support capacity</a:t>
            </a:r>
            <a:endParaRPr lang="en-US" sz="2000" dirty="0" smtClean="0">
              <a:solidFill>
                <a:srgbClr val="0000FF"/>
              </a:solidFill>
            </a:endParaRPr>
          </a:p>
          <a:p>
            <a:pPr lvl="0"/>
            <a:r>
              <a:rPr lang="en-US" sz="2400" dirty="0" smtClean="0">
                <a:solidFill>
                  <a:srgbClr val="0000FF"/>
                </a:solidFill>
              </a:rPr>
              <a:t>Develop criteria for rating importance, efficiency, and effectiveness</a:t>
            </a:r>
          </a:p>
          <a:p>
            <a:pPr lvl="0"/>
            <a:r>
              <a:rPr lang="en-US" sz="2400" dirty="0" smtClean="0">
                <a:solidFill>
                  <a:srgbClr val="0000FF"/>
                </a:solidFill>
              </a:rPr>
              <a:t>Identify common processes to streamline</a:t>
            </a:r>
          </a:p>
          <a:p>
            <a:pPr lvl="0"/>
            <a:endParaRPr lang="en-US" sz="2000" dirty="0" smtClean="0">
              <a:solidFill>
                <a:srgbClr val="0000FF"/>
              </a:solidFill>
            </a:endParaRPr>
          </a:p>
          <a:p>
            <a:pPr lvl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Administrative and Support capacity including:</a:t>
            </a:r>
          </a:p>
          <a:p>
            <a:pPr lvl="0"/>
            <a:r>
              <a:rPr lang="en-US" sz="1800" dirty="0" smtClean="0">
                <a:solidFill>
                  <a:srgbClr val="0000FF"/>
                </a:solidFill>
              </a:rPr>
              <a:t>Chancellor, vice chancellors, provost and deans, along with their respective personnel;</a:t>
            </a:r>
          </a:p>
          <a:p>
            <a:pPr lvl="0"/>
            <a:r>
              <a:rPr lang="en-US" sz="1800" dirty="0" smtClean="0">
                <a:solidFill>
                  <a:srgbClr val="0000FF"/>
                </a:solidFill>
              </a:rPr>
              <a:t>Procurement, financial services, grants and contracts, proposal office, and human resources, both in central offices and within operating units;</a:t>
            </a:r>
          </a:p>
          <a:p>
            <a:pPr lvl="0"/>
            <a:r>
              <a:rPr lang="en-US" sz="1800" dirty="0" smtClean="0">
                <a:solidFill>
                  <a:srgbClr val="0000FF"/>
                </a:solidFill>
              </a:rPr>
              <a:t>Development, communications, marketing, OIT, recruitment, both in central offices and within operating units; and</a:t>
            </a:r>
          </a:p>
          <a:p>
            <a:pPr lvl="0"/>
            <a:r>
              <a:rPr lang="en-US" sz="1800" dirty="0" smtClean="0">
                <a:solidFill>
                  <a:srgbClr val="0000FF"/>
                </a:solidFill>
              </a:rPr>
              <a:t>Registration, financial aid, advising, police, fire, risk management and facility services.</a:t>
            </a:r>
          </a:p>
          <a:p>
            <a:pPr lvl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 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57400" y="609601"/>
            <a:ext cx="4876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CC"/>
                </a:solidFill>
              </a:rPr>
              <a:t>Goal / Scope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066800" y="0"/>
            <a:ext cx="65532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5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915400" cy="4800600"/>
          </a:xfrm>
        </p:spPr>
        <p:txBody>
          <a:bodyPr numCol="1"/>
          <a:lstStyle/>
          <a:p>
            <a:pPr lvl="0"/>
            <a:r>
              <a:rPr lang="en-US" sz="2400" dirty="0" smtClean="0">
                <a:solidFill>
                  <a:srgbClr val="0000FF"/>
                </a:solidFill>
              </a:rPr>
              <a:t>Meetings and discussion topics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Overview of UAF’s environment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Procurement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Shared Services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Data Review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57400" y="609601"/>
            <a:ext cx="4876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CC"/>
                </a:solidFill>
              </a:rPr>
              <a:t>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066800" y="0"/>
            <a:ext cx="65532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6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4800600"/>
          </a:xfrm>
        </p:spPr>
        <p:txBody>
          <a:bodyPr numCol="1"/>
          <a:lstStyle/>
          <a:p>
            <a:pPr>
              <a:spcAft>
                <a:spcPts val="1200"/>
              </a:spcAft>
            </a:pPr>
            <a:r>
              <a:rPr lang="en-US" sz="2400" dirty="0" smtClean="0">
                <a:solidFill>
                  <a:srgbClr val="0000FF"/>
                </a:solidFill>
              </a:rPr>
              <a:t>Focus on changes with the greatest overall positive impact </a:t>
            </a:r>
          </a:p>
          <a:p>
            <a:pPr>
              <a:spcAft>
                <a:spcPts val="1200"/>
              </a:spcAft>
            </a:pPr>
            <a:r>
              <a:rPr lang="en-US" sz="2400" dirty="0" smtClean="0">
                <a:solidFill>
                  <a:srgbClr val="0000FF"/>
                </a:solidFill>
              </a:rPr>
              <a:t>Recognizes knowledge and contribution of unit-based administrative and support staff </a:t>
            </a:r>
          </a:p>
          <a:p>
            <a:pPr>
              <a:spcAft>
                <a:spcPts val="1200"/>
              </a:spcAft>
            </a:pPr>
            <a:r>
              <a:rPr lang="en-US" sz="2400" dirty="0" smtClean="0">
                <a:solidFill>
                  <a:srgbClr val="0000FF"/>
                </a:solidFill>
              </a:rPr>
              <a:t>Leaders must promote involvement and open-mindedness to administrative process changes</a:t>
            </a:r>
          </a:p>
          <a:p>
            <a:pPr>
              <a:spcAft>
                <a:spcPts val="1200"/>
              </a:spcAft>
            </a:pPr>
            <a:r>
              <a:rPr lang="en-US" sz="2400" dirty="0" smtClean="0">
                <a:solidFill>
                  <a:srgbClr val="0000FF"/>
                </a:solidFill>
              </a:rPr>
              <a:t>Document Standard, Promote Standards – assure flexibility </a:t>
            </a:r>
          </a:p>
          <a:p>
            <a:pPr>
              <a:spcAft>
                <a:spcPts val="1200"/>
              </a:spcAft>
            </a:pPr>
            <a:r>
              <a:rPr lang="en-US" sz="2400" dirty="0" smtClean="0">
                <a:solidFill>
                  <a:srgbClr val="0000FF"/>
                </a:solidFill>
              </a:rPr>
              <a:t>‘Test’ Questions for Change and Everyday Practices</a:t>
            </a:r>
          </a:p>
          <a:p>
            <a:pPr lvl="0">
              <a:spcAft>
                <a:spcPts val="1200"/>
              </a:spcAft>
              <a:buNone/>
            </a:pP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57400" y="609601"/>
            <a:ext cx="4876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CC"/>
                </a:solidFill>
              </a:rPr>
              <a:t>Values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066800" y="0"/>
            <a:ext cx="65532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7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86800" cy="4800600"/>
          </a:xfrm>
        </p:spPr>
        <p:txBody>
          <a:bodyPr numCol="1"/>
          <a:lstStyle/>
          <a:p>
            <a:pPr>
              <a:spcAft>
                <a:spcPts val="800"/>
              </a:spcAft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Does the process support UAF’s core mission of research, teaching and service?</a:t>
            </a:r>
          </a:p>
          <a:p>
            <a:pPr lvl="0">
              <a:spcAft>
                <a:spcPts val="800"/>
              </a:spcAft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Does the change improve service to students, faculty, researchers or staff?</a:t>
            </a:r>
          </a:p>
          <a:p>
            <a:pPr lvl="0">
              <a:spcAft>
                <a:spcPts val="800"/>
              </a:spcAft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Is the overall process time or cost reduced from the time the need is identified to when it is fulfilled?</a:t>
            </a:r>
          </a:p>
          <a:p>
            <a:pPr lvl="0">
              <a:spcAft>
                <a:spcPts val="800"/>
              </a:spcAft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Are all compliance and accountability requirements met? </a:t>
            </a:r>
          </a:p>
          <a:p>
            <a:pPr lvl="0">
              <a:spcAft>
                <a:spcPts val="800"/>
              </a:spcAft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Have you accommodated any adverse impacts resulting from the change? </a:t>
            </a:r>
          </a:p>
          <a:p>
            <a:pPr>
              <a:buNone/>
            </a:pPr>
            <a:r>
              <a:rPr lang="en-US" sz="1600" i="1" dirty="0" smtClean="0">
                <a:solidFill>
                  <a:srgbClr val="0000FF"/>
                </a:solidFill>
              </a:rPr>
              <a:t>A “no” answer to any of the questions would require a re-evaluation of the proposed change.</a:t>
            </a:r>
          </a:p>
          <a:p>
            <a:pPr>
              <a:buNone/>
            </a:pPr>
            <a:r>
              <a:rPr lang="en-US" sz="2400" dirty="0" smtClean="0"/>
              <a:t> </a:t>
            </a:r>
          </a:p>
          <a:p>
            <a:pPr lvl="0">
              <a:buNone/>
            </a:pP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0" y="609601"/>
            <a:ext cx="5715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CC"/>
                </a:solidFill>
              </a:rPr>
              <a:t>Values: Questions to Test for 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066800" y="0"/>
            <a:ext cx="65532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8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86800" cy="4648200"/>
          </a:xfrm>
        </p:spPr>
        <p:txBody>
          <a:bodyPr numCol="1"/>
          <a:lstStyle/>
          <a:p>
            <a:pPr>
              <a:spcAft>
                <a:spcPts val="800"/>
              </a:spcAft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Are your actions supporting UAF’s core mission of research, teaching and service? </a:t>
            </a:r>
          </a:p>
          <a:p>
            <a:pPr>
              <a:spcAft>
                <a:spcPts val="800"/>
              </a:spcAft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Do you understand the process from beginning to end, including the role others have in the process and how your piece affects the entire process?</a:t>
            </a:r>
          </a:p>
          <a:p>
            <a:pPr>
              <a:spcAft>
                <a:spcPts val="800"/>
              </a:spcAft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Are you providing timely and respectful customer service? </a:t>
            </a:r>
          </a:p>
          <a:p>
            <a:pPr>
              <a:spcAft>
                <a:spcPts val="800"/>
              </a:spcAft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Have you identified best practices for the process and shared them with others involved? </a:t>
            </a:r>
            <a:r>
              <a:rPr lang="en-US" sz="2400" dirty="0" smtClean="0"/>
              <a:t> </a:t>
            </a:r>
          </a:p>
          <a:p>
            <a:pPr lvl="0">
              <a:buNone/>
            </a:pP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47800" y="609601"/>
            <a:ext cx="6400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CC"/>
                </a:solidFill>
              </a:rPr>
              <a:t>Values: Questions to Test Everyday Practices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1524000" cy="5943600"/>
          </a:xfrm>
          <a:prstGeom prst="rect">
            <a:avLst/>
          </a:prstGeom>
          <a:gradFill rotWithShape="0">
            <a:gsLst>
              <a:gs pos="0">
                <a:srgbClr val="F1DB0B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5562600" y="2133600"/>
            <a:ext cx="3581400" cy="472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1DB0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28005" name="Rectangle 6"/>
          <p:cNvSpPr>
            <a:spLocks noChangeArrowheads="1"/>
          </p:cNvSpPr>
          <p:nvPr/>
        </p:nvSpPr>
        <p:spPr bwMode="auto">
          <a:xfrm>
            <a:off x="0" y="6477000"/>
            <a:ext cx="1143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200" dirty="0"/>
          </a:p>
        </p:txBody>
      </p:sp>
      <p:sp>
        <p:nvSpPr>
          <p:cNvPr id="128006" name="Rectangle 8"/>
          <p:cNvSpPr>
            <a:spLocks noChangeArrowheads="1"/>
          </p:cNvSpPr>
          <p:nvPr/>
        </p:nvSpPr>
        <p:spPr bwMode="auto">
          <a:xfrm>
            <a:off x="1066800" y="0"/>
            <a:ext cx="65532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5400" dirty="0">
              <a:solidFill>
                <a:srgbClr val="000099"/>
              </a:solidFill>
            </a:endParaRPr>
          </a:p>
        </p:txBody>
      </p:sp>
      <p:sp>
        <p:nvSpPr>
          <p:cNvPr id="128007" name="Rectangle 9"/>
          <p:cNvSpPr>
            <a:spLocks noChangeArrowheads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endParaRPr lang="en-US" sz="1400" dirty="0"/>
          </a:p>
        </p:txBody>
      </p:sp>
      <p:sp>
        <p:nvSpPr>
          <p:cNvPr id="128008" name="Slide Number Placeholder 11"/>
          <p:cNvSpPr txBox="1">
            <a:spLocks noGrp="1"/>
          </p:cNvSpPr>
          <p:nvPr/>
        </p:nvSpPr>
        <p:spPr bwMode="auto">
          <a:xfrm>
            <a:off x="6553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4C16109-9BF6-42E6-9902-B4E7332E63DE}" type="slidenum">
              <a:rPr lang="en-US" sz="1400">
                <a:solidFill>
                  <a:srgbClr val="000099"/>
                </a:solidFill>
              </a:rPr>
              <a:pPr algn="r" eaLnBrk="0" hangingPunct="0"/>
              <a:t>9</a:t>
            </a:fld>
            <a:endParaRPr lang="en-US" sz="1400" dirty="0">
              <a:solidFill>
                <a:srgbClr val="000099"/>
              </a:solidFill>
            </a:endParaRPr>
          </a:p>
        </p:txBody>
      </p:sp>
      <p:sp>
        <p:nvSpPr>
          <p:cNvPr id="128010" name="Text Box 5"/>
          <p:cNvSpPr txBox="1">
            <a:spLocks noChangeArrowheads="1"/>
          </p:cNvSpPr>
          <p:nvPr/>
        </p:nvSpPr>
        <p:spPr bwMode="auto">
          <a:xfrm>
            <a:off x="0" y="6172200"/>
            <a:ext cx="8001000" cy="3048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00066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 i="1" dirty="0">
                <a:solidFill>
                  <a:schemeClr val="bg1"/>
                </a:solidFill>
              </a:rPr>
              <a:t>ALASKA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FIRST UNIVERSITY        </a:t>
            </a:r>
            <a:r>
              <a:rPr lang="en-US" sz="1400" b="1" i="1" dirty="0">
                <a:solidFill>
                  <a:srgbClr val="FFCC00"/>
                </a:solidFill>
                <a:sym typeface="Wingdings" pitchFamily="2" charset="2"/>
              </a:rPr>
              <a:t></a:t>
            </a:r>
            <a:r>
              <a:rPr lang="en-US" sz="1400" b="1" i="1" dirty="0">
                <a:solidFill>
                  <a:schemeClr val="bg1"/>
                </a:solidFill>
              </a:rPr>
              <a:t>         AMERICA</a:t>
            </a:r>
            <a:r>
              <a:rPr lang="en-US" sz="1400" b="1" i="1" dirty="0">
                <a:solidFill>
                  <a:schemeClr val="bg1"/>
                </a:solidFill>
                <a:latin typeface="Arial Black" pitchFamily="34" charset="0"/>
              </a:rPr>
              <a:t>’ </a:t>
            </a:r>
            <a:r>
              <a:rPr lang="en-US" sz="1400" b="1" i="1" dirty="0">
                <a:solidFill>
                  <a:schemeClr val="bg1"/>
                </a:solidFill>
              </a:rPr>
              <a:t>S ARCTIC RESEARCH UNIVERSITY</a:t>
            </a:r>
          </a:p>
        </p:txBody>
      </p:sp>
      <p:pic>
        <p:nvPicPr>
          <p:cNvPr id="128011" name="Picture 7"/>
          <p:cNvPicPr>
            <a:picLocks noChangeAspect="1" noChangeArrowheads="1"/>
          </p:cNvPicPr>
          <p:nvPr/>
        </p:nvPicPr>
        <p:blipFill>
          <a:blip r:embed="rId3" cstate="print"/>
          <a:srcRect b="32977"/>
          <a:stretch>
            <a:fillRect/>
          </a:stretch>
        </p:blipFill>
        <p:spPr bwMode="auto">
          <a:xfrm>
            <a:off x="8153400" y="60960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305800" cy="4191000"/>
          </a:xfrm>
        </p:spPr>
        <p:txBody>
          <a:bodyPr numCol="1"/>
          <a:lstStyle/>
          <a:p>
            <a:r>
              <a:rPr lang="en-US" sz="1800" dirty="0" smtClean="0">
                <a:solidFill>
                  <a:srgbClr val="0000CC"/>
                </a:solidFill>
              </a:rPr>
              <a:t>Employees in 12 job categories: </a:t>
            </a:r>
          </a:p>
          <a:p>
            <a:pPr lvl="1"/>
            <a:r>
              <a:rPr lang="en-US" sz="1400" dirty="0" smtClean="0">
                <a:solidFill>
                  <a:srgbClr val="0000CC"/>
                </a:solidFill>
              </a:rPr>
              <a:t>Administrative Generalists and Specialists</a:t>
            </a:r>
          </a:p>
          <a:p>
            <a:pPr lvl="1"/>
            <a:r>
              <a:rPr lang="en-US" sz="1400" dirty="0" smtClean="0">
                <a:solidFill>
                  <a:srgbClr val="0000CC"/>
                </a:solidFill>
              </a:rPr>
              <a:t>Administrative Managers and Professionals</a:t>
            </a:r>
          </a:p>
          <a:p>
            <a:pPr lvl="1"/>
            <a:r>
              <a:rPr lang="en-US" sz="1400" dirty="0" smtClean="0">
                <a:solidFill>
                  <a:srgbClr val="0000CC"/>
                </a:solidFill>
              </a:rPr>
              <a:t>Chancellor, Vice Chancellors, Deans, Directors</a:t>
            </a:r>
          </a:p>
          <a:p>
            <a:pPr lvl="1"/>
            <a:r>
              <a:rPr lang="en-US" sz="1400" dirty="0" smtClean="0">
                <a:solidFill>
                  <a:srgbClr val="0000CC"/>
                </a:solidFill>
              </a:rPr>
              <a:t>Communications and Development</a:t>
            </a:r>
          </a:p>
          <a:p>
            <a:pPr lvl="1"/>
            <a:r>
              <a:rPr lang="en-US" sz="1400" dirty="0" smtClean="0">
                <a:solidFill>
                  <a:srgbClr val="0000CC"/>
                </a:solidFill>
              </a:rPr>
              <a:t>Facilities</a:t>
            </a:r>
          </a:p>
          <a:p>
            <a:pPr lvl="1"/>
            <a:r>
              <a:rPr lang="en-US" sz="1400" dirty="0" smtClean="0">
                <a:solidFill>
                  <a:srgbClr val="0000CC"/>
                </a:solidFill>
              </a:rPr>
              <a:t>Fiscal Managers and Professionals</a:t>
            </a:r>
          </a:p>
          <a:p>
            <a:pPr lvl="1"/>
            <a:r>
              <a:rPr lang="en-US" sz="1400" dirty="0" smtClean="0">
                <a:solidFill>
                  <a:srgbClr val="0000CC"/>
                </a:solidFill>
              </a:rPr>
              <a:t>Fiscal Technicians</a:t>
            </a:r>
          </a:p>
          <a:p>
            <a:pPr lvl="1"/>
            <a:r>
              <a:rPr lang="en-US" sz="1400" dirty="0" smtClean="0">
                <a:solidFill>
                  <a:srgbClr val="0000CC"/>
                </a:solidFill>
              </a:rPr>
              <a:t>Human Resources</a:t>
            </a:r>
          </a:p>
          <a:p>
            <a:pPr lvl="1"/>
            <a:r>
              <a:rPr lang="en-US" sz="1400" dirty="0" smtClean="0">
                <a:solidFill>
                  <a:srgbClr val="0000CC"/>
                </a:solidFill>
              </a:rPr>
              <a:t>Information Services</a:t>
            </a:r>
          </a:p>
          <a:p>
            <a:pPr lvl="1"/>
            <a:r>
              <a:rPr lang="en-US" sz="1400" dirty="0" smtClean="0">
                <a:solidFill>
                  <a:srgbClr val="0000CC"/>
                </a:solidFill>
              </a:rPr>
              <a:t>Police, Fire, Risk Management,</a:t>
            </a:r>
          </a:p>
          <a:p>
            <a:pPr lvl="1"/>
            <a:r>
              <a:rPr lang="en-US" sz="1400" dirty="0" smtClean="0">
                <a:solidFill>
                  <a:srgbClr val="0000CC"/>
                </a:solidFill>
              </a:rPr>
              <a:t>Procurement</a:t>
            </a:r>
          </a:p>
          <a:p>
            <a:pPr lvl="1"/>
            <a:r>
              <a:rPr lang="en-US" sz="1400" dirty="0" smtClean="0">
                <a:solidFill>
                  <a:srgbClr val="0000CC"/>
                </a:solidFill>
              </a:rPr>
              <a:t>Student Services </a:t>
            </a:r>
          </a:p>
          <a:p>
            <a:pPr lvl="0"/>
            <a:r>
              <a:rPr lang="en-US" sz="1800" dirty="0" smtClean="0">
                <a:solidFill>
                  <a:srgbClr val="0000CC"/>
                </a:solidFill>
              </a:rPr>
              <a:t>Budgeted in administrative and support functions </a:t>
            </a:r>
          </a:p>
          <a:p>
            <a:pPr lvl="0"/>
            <a:r>
              <a:rPr lang="en-US" sz="1800" dirty="0" smtClean="0">
                <a:solidFill>
                  <a:srgbClr val="0000CC"/>
                </a:solidFill>
              </a:rPr>
              <a:t>On unrestricted or recharge funding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57400" y="762001"/>
            <a:ext cx="4876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en-US" dirty="0" smtClean="0">
                <a:solidFill>
                  <a:srgbClr val="0000CC"/>
                </a:solidFill>
              </a:rPr>
              <a:t>Inventory of Positions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11589</TotalTime>
  <Words>726</Words>
  <Application>Microsoft Office PowerPoint</Application>
  <PresentationFormat>On-screen Show (4:3)</PresentationFormat>
  <Paragraphs>139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Blank Presentation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Staffing: Central vs Units, with growth from 2006</vt:lpstr>
      <vt:lpstr>Slide 15</vt:lpstr>
      <vt:lpstr>Slide 16</vt:lpstr>
    </vt:vector>
  </TitlesOfParts>
  <Company>University Marketing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University Marketing</dc:creator>
  <cp:lastModifiedBy>Kerynn Fisher</cp:lastModifiedBy>
  <cp:revision>580</cp:revision>
  <dcterms:created xsi:type="dcterms:W3CDTF">2011-01-30T01:40:28Z</dcterms:created>
  <dcterms:modified xsi:type="dcterms:W3CDTF">2011-02-02T23:52:26Z</dcterms:modified>
</cp:coreProperties>
</file>