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3.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4.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5.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6.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7.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6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300" r:id="rId47"/>
    <p:sldId id="301" r:id="rId48"/>
    <p:sldId id="302" r:id="rId49"/>
    <p:sldId id="303" r:id="rId50"/>
    <p:sldId id="304" r:id="rId51"/>
    <p:sldId id="305" r:id="rId52"/>
    <p:sldId id="306" r:id="rId53"/>
    <p:sldId id="307" r:id="rId54"/>
    <p:sldId id="309" r:id="rId55"/>
    <p:sldId id="310" r:id="rId56"/>
    <p:sldId id="311" r:id="rId57"/>
    <p:sldId id="312" r:id="rId58"/>
    <p:sldId id="313" r:id="rId59"/>
    <p:sldId id="314" r:id="rId60"/>
    <p:sldId id="315" r:id="rId61"/>
    <p:sldId id="318" r:id="rId62"/>
    <p:sldId id="319" r:id="rId63"/>
    <p:sldId id="320" r:id="rId64"/>
  </p:sldIdLst>
  <p:sldSz cx="9144000" cy="5143500" type="screen16x9"/>
  <p:notesSz cx="6858000" cy="9144000"/>
  <p:embeddedFontLst>
    <p:embeddedFont>
      <p:font typeface="Barlow" panose="00000500000000000000" pitchFamily="2" charset="0"/>
      <p:regular r:id="rId66"/>
      <p:bold r:id="rId67"/>
      <p:italic r:id="rId68"/>
      <p:boldItalic r:id="rId69"/>
    </p:embeddedFont>
    <p:embeddedFont>
      <p:font typeface="Oswald" panose="00000500000000000000" pitchFamily="2" charset="0"/>
      <p:regular r:id="rId70"/>
      <p:bold r:id="rId71"/>
    </p:embeddedFont>
    <p:embeddedFont>
      <p:font typeface="Play" panose="020B0604020202020204" charset="0"/>
      <p:regular r:id="rId72"/>
      <p:bold r:id="rId73"/>
    </p:embeddedFont>
    <p:embeddedFont>
      <p:font typeface="Roboto" panose="02000000000000000000" pitchFamily="2"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ana Burtness-Adams" initials="" lastIdx="12" clrIdx="0"/>
  <p:cmAuthor id="1" name="Lisa Baraff" initials="" lastIdx="1" clrIdx="1"/>
  <p:cmAuthor id="2" name="Jeremy VanderMeer" initials="" lastIdx="1" clrIdx="2"/>
  <p:cmAuthor id="3" name="Phylicia Cicilio"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DEDC4A-379D-4DD0-9332-98524B43E664}">
  <a:tblStyle styleId="{63DEDC4A-379D-4DD0-9332-98524B43E6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22E31F1-CEA4-403F-ACDA-371C166F8E2B}" styleName="Table_1">
    <a:wholeTbl>
      <a:tcTxStyle b="off" i="off">
        <a:font>
          <a:latin typeface="Arial"/>
          <a:ea typeface="Arial"/>
          <a:cs typeface="Arial"/>
        </a:font>
        <a:srgbClr val="000000"/>
      </a:tcTxStyle>
      <a:tcStyle>
        <a:tcBdr>
          <a:left>
            <a:ln w="9525" cap="flat" cmpd="sng">
              <a:solidFill>
                <a:srgbClr val="808080"/>
              </a:solidFill>
              <a:prstDash val="solid"/>
              <a:round/>
              <a:headEnd type="none" w="sm" len="sm"/>
              <a:tailEnd type="none" w="sm" len="sm"/>
            </a:ln>
          </a:left>
          <a:right>
            <a:ln w="9525" cap="flat" cmpd="sng">
              <a:solidFill>
                <a:srgbClr val="808080"/>
              </a:solidFill>
              <a:prstDash val="solid"/>
              <a:round/>
              <a:headEnd type="none" w="sm" len="sm"/>
              <a:tailEnd type="none" w="sm" len="sm"/>
            </a:ln>
          </a:right>
          <a:top>
            <a:ln w="9525" cap="flat" cmpd="sng">
              <a:solidFill>
                <a:srgbClr val="808080"/>
              </a:solidFill>
              <a:prstDash val="solid"/>
              <a:round/>
              <a:headEnd type="none" w="sm" len="sm"/>
              <a:tailEnd type="none" w="sm" len="sm"/>
            </a:ln>
          </a:top>
          <a:bottom>
            <a:ln w="9525" cap="flat" cmpd="sng">
              <a:solidFill>
                <a:srgbClr val="808080"/>
              </a:solidFill>
              <a:prstDash val="solid"/>
              <a:round/>
              <a:headEnd type="none" w="sm" len="sm"/>
              <a:tailEnd type="none" w="sm" len="sm"/>
            </a:ln>
          </a:bottom>
          <a:insideH>
            <a:ln w="9525" cap="flat" cmpd="sng">
              <a:solidFill>
                <a:srgbClr val="808080"/>
              </a:solidFill>
              <a:prstDash val="solid"/>
              <a:round/>
              <a:headEnd type="none" w="sm" len="sm"/>
              <a:tailEnd type="none" w="sm" len="sm"/>
            </a:ln>
          </a:insideH>
          <a:insideV>
            <a:ln w="9525" cap="flat" cmpd="sng">
              <a:solidFill>
                <a:srgbClr val="80808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B1902DD-9823-4799-86DC-FA033D030D44}" styleName="Table_2">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4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3.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9.fntdata"/><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7.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1.fntdata"/><Relationship Id="rId7" Type="http://schemas.openxmlformats.org/officeDocument/2006/relationships/slide" Target="slides/slide4.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1-13T00:23:43.912" idx="1">
    <p:pos x="6000" y="0"/>
    <p:text>These slides that show you all moving through the report areas are BRILIANT!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4-01-13T00:50:25.713" idx="2">
    <p:pos x="96" y="538"/>
    <p:text>Introduce acronym of BAU / spell it out with the acronym in parentheses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4-01-13T00:26:50.291" idx="3">
    <p:pos x="3277" y="0"/>
    <p:text>I recommend making the key larger, and the font and dots on the map, if possible</p:text>
  </p:cm>
  <p:cm authorId="0" dt="2024-01-13T00:27:20.837" idx="4">
    <p:pos x="117" y="671"/>
    <p:text>This table and excellent table - it's  easy to read and digest</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4-01-13T00:31:08.542" idx="5">
    <p:pos x="2278" y="530"/>
    <p:text>Great use of color to show different sources</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4-01-13T00:38:17.658" idx="6">
    <p:pos x="3475" y="1158"/>
    <p:text>Zoom in / make larger for both the graph and the map image</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4-01-13T00:40:23.319" idx="8">
    <p:pos x="396" y="172"/>
    <p:text>Make the title smaller and the images larger.</p:text>
  </p:cm>
  <p:cm authorId="0" dt="2024-01-13T00:41:24.795" idx="9">
    <p:pos x="2517" y="2047"/>
    <p:text>This and the 'stable, sustained, recovery' are great</p:text>
  </p:cm>
  <p:cm authorId="0" dt="2024-01-15T22:32:17.224" idx="7">
    <p:pos x="3138" y="1354"/>
    <p:text>The words 'addition' and 'included' need to be in darker font to be seen</p:text>
  </p:cm>
  <p:cm authorId="1" dt="2024-01-15T22:32:17.224" idx="1">
    <p:pos x="3138" y="1354"/>
    <p:text>and not wrap</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4-01-13T00:46:16.785" idx="10">
    <p:pos x="196" y="725"/>
    <p:text>I recommend a little darker of a color</p:text>
  </p:cm>
  <p:cm authorId="0" dt="2024-01-13T00:46:16.785" idx="11">
    <p:pos x="196" y="725"/>
    <p:text>instead of the light gray font</p:text>
  </p:cm>
  <p:cm authorId="2" dt="2024-01-16T20:51:17.177" idx="1">
    <p:pos x="2213" y="737"/>
    <p:text>add call-outs on the plot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ortonrosefulbright.com/en-us/knowledge/publications/20e136f1/inflation-reduction-act-provides-major-tax-incentives-for-public-power"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ambiopr.org/wp-content/uploads/2021/03/Puerto-Rico-Distributed-Energy-Resource-Integration-Study-Telos-Energy.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ae0de64bbc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ae0de64bb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ad7c1e44a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ad7c1e44a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New EV, heat pumps, and residential solar PV </a:t>
            </a:r>
            <a:endParaRPr/>
          </a:p>
          <a:p>
            <a:pPr marL="457200" lvl="0" indent="-298450" algn="l" rtl="0">
              <a:spcBef>
                <a:spcPts val="0"/>
              </a:spcBef>
              <a:spcAft>
                <a:spcPts val="0"/>
              </a:spcAft>
              <a:buSzPts val="1100"/>
              <a:buChar char="-"/>
            </a:pPr>
            <a:r>
              <a:rPr lang="en"/>
              <a:t>Annual energy demand increases by 84%, from </a:t>
            </a:r>
            <a:r>
              <a:rPr lang="en" sz="1200"/>
              <a:t>4,725 to 8,705</a:t>
            </a:r>
            <a:r>
              <a:rPr lang="en"/>
              <a:t> GWh. </a:t>
            </a:r>
            <a:endParaRPr/>
          </a:p>
          <a:p>
            <a:pPr marL="457200" lvl="0" indent="-298450" algn="l" rtl="0">
              <a:spcBef>
                <a:spcPts val="0"/>
              </a:spcBef>
              <a:spcAft>
                <a:spcPts val="0"/>
              </a:spcAft>
              <a:buSzPts val="1100"/>
              <a:buChar char="-"/>
            </a:pPr>
            <a:r>
              <a:rPr lang="en"/>
              <a:t>Peak load increases by 112%, from 765 to 1,626 MW</a:t>
            </a:r>
            <a:endParaRPr/>
          </a:p>
          <a:p>
            <a:pPr marL="457200" lvl="0" indent="-298450" algn="l" rtl="0">
              <a:spcBef>
                <a:spcPts val="0"/>
              </a:spcBef>
              <a:spcAft>
                <a:spcPts val="0"/>
              </a:spcAft>
              <a:buSzPts val="1100"/>
              <a:buChar char="-"/>
            </a:pPr>
            <a:r>
              <a:rPr lang="en"/>
              <a:t>Minimum load increases from 381 to 580 MW</a:t>
            </a:r>
            <a:endParaRPr/>
          </a:p>
          <a:p>
            <a:pPr marL="457200" lvl="0" indent="-298450" algn="l" rtl="0">
              <a:spcBef>
                <a:spcPts val="0"/>
              </a:spcBef>
              <a:spcAft>
                <a:spcPts val="0"/>
              </a:spcAft>
              <a:buSzPts val="1100"/>
              <a:buChar char="-"/>
            </a:pPr>
            <a:r>
              <a:rPr lang="en"/>
              <a:t>This will require upgrades to the transmission and distribution systems. We only looked at transmission upgrades. </a:t>
            </a:r>
            <a:endParaRPr/>
          </a:p>
          <a:p>
            <a:pPr marL="457200" lvl="0" indent="-298450" algn="l" rtl="0">
              <a:spcBef>
                <a:spcPts val="0"/>
              </a:spcBef>
              <a:spcAft>
                <a:spcPts val="0"/>
              </a:spcAft>
              <a:buSzPts val="1100"/>
              <a:buChar char="-"/>
            </a:pPr>
            <a:r>
              <a:rPr lang="en"/>
              <a:t>Our goal was to come up with a plausible load growth</a:t>
            </a:r>
            <a:endParaRPr/>
          </a:p>
          <a:p>
            <a:pPr marL="457200" lvl="0" indent="-298450" algn="l" rtl="0">
              <a:spcBef>
                <a:spcPts val="0"/>
              </a:spcBef>
              <a:spcAft>
                <a:spcPts val="0"/>
              </a:spcAft>
              <a:buSzPts val="1100"/>
              <a:buChar char="-"/>
            </a:pPr>
            <a:r>
              <a:rPr lang="en"/>
              <a:t>We did not take credit for any decarbonization or cost savings from the electrification of heating and transportation loads.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ae0de64bbc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ae0de64bb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657b4eec9f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657b4eec9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Which resources and projects will be available to choose from in the scenarios? </a:t>
            </a:r>
            <a:endParaRPr/>
          </a:p>
          <a:p>
            <a:pPr marL="0" lvl="0" indent="0" algn="l" rtl="0">
              <a:spcBef>
                <a:spcPts val="0"/>
              </a:spcBef>
              <a:spcAft>
                <a:spcPts val="0"/>
              </a:spcAft>
              <a:buNone/>
            </a:pPr>
            <a:endParaRPr/>
          </a:p>
          <a:p>
            <a:pPr marL="0" lvl="0" indent="0" algn="l" rtl="0">
              <a:spcBef>
                <a:spcPts val="0"/>
              </a:spcBef>
              <a:spcAft>
                <a:spcPts val="0"/>
              </a:spcAft>
              <a:buNone/>
            </a:pPr>
            <a:r>
              <a:rPr lang="en"/>
              <a:t>Available resources were chosen to be included in each scenario</a:t>
            </a:r>
            <a:endParaRPr/>
          </a:p>
          <a:p>
            <a:pPr marL="457200" lvl="0" indent="-298450" algn="l" rtl="0">
              <a:spcBef>
                <a:spcPts val="0"/>
              </a:spcBef>
              <a:spcAft>
                <a:spcPts val="0"/>
              </a:spcAft>
              <a:buSzPts val="1100"/>
              <a:buChar char="-"/>
            </a:pPr>
            <a:r>
              <a:rPr lang="en"/>
              <a:t>Wind, solar and tidal are variable resources, where the amount of generation available from each site varies over time. </a:t>
            </a:r>
            <a:endParaRPr/>
          </a:p>
          <a:p>
            <a:pPr marL="914400" lvl="1" indent="-298450" algn="l" rtl="0">
              <a:spcBef>
                <a:spcPts val="0"/>
              </a:spcBef>
              <a:spcAft>
                <a:spcPts val="0"/>
              </a:spcAft>
              <a:buSzPts val="1100"/>
              <a:buChar char="-"/>
            </a:pPr>
            <a:r>
              <a:rPr lang="en"/>
              <a:t>Tidal is very predictable while wind and solar are less predictable. </a:t>
            </a:r>
            <a:endParaRPr/>
          </a:p>
          <a:p>
            <a:pPr marL="914400" lvl="1" indent="-298450" algn="l" rtl="0">
              <a:spcBef>
                <a:spcPts val="0"/>
              </a:spcBef>
              <a:spcAft>
                <a:spcPts val="0"/>
              </a:spcAft>
              <a:buSzPts val="1100"/>
              <a:buChar char="-"/>
            </a:pPr>
            <a:r>
              <a:rPr lang="en"/>
              <a:t>Sites can be curtailed to generate at a lower power, however this results in lost generation that has already been paid for</a:t>
            </a:r>
            <a:endParaRPr/>
          </a:p>
          <a:p>
            <a:pPr marL="457200" lvl="0" indent="-298450" algn="l" rtl="0">
              <a:spcBef>
                <a:spcPts val="0"/>
              </a:spcBef>
              <a:spcAft>
                <a:spcPts val="0"/>
              </a:spcAft>
              <a:buSzPts val="1100"/>
              <a:buChar char="-"/>
            </a:pPr>
            <a:r>
              <a:rPr lang="en"/>
              <a:t>Hydro is firm source of generation</a:t>
            </a:r>
            <a:endParaRPr/>
          </a:p>
          <a:p>
            <a:pPr marL="914400" lvl="1" indent="-298450" algn="l" rtl="0">
              <a:spcBef>
                <a:spcPts val="0"/>
              </a:spcBef>
              <a:spcAft>
                <a:spcPts val="0"/>
              </a:spcAft>
              <a:buSzPts val="1100"/>
              <a:buChar char="-"/>
            </a:pPr>
            <a:r>
              <a:rPr lang="en"/>
              <a:t>Variable water flows are buffered by the reservoir. This allows hydro plants to choose when and how much to generate, within the limits of available water and the size of the reservoir</a:t>
            </a:r>
            <a:endParaRPr/>
          </a:p>
          <a:p>
            <a:pPr marL="457200" lvl="0" indent="-298450" algn="l" rtl="0">
              <a:spcBef>
                <a:spcPts val="0"/>
              </a:spcBef>
              <a:spcAft>
                <a:spcPts val="0"/>
              </a:spcAft>
              <a:buSzPts val="1100"/>
              <a:buChar char="-"/>
            </a:pPr>
            <a:r>
              <a:rPr lang="en"/>
              <a:t>Nuclear and fossil fuel are firm sources of generation </a:t>
            </a:r>
            <a:endParaRPr/>
          </a:p>
          <a:p>
            <a:pPr marL="914400" lvl="1" indent="-298450" algn="l" rtl="0">
              <a:spcBef>
                <a:spcPts val="0"/>
              </a:spcBef>
              <a:spcAft>
                <a:spcPts val="0"/>
              </a:spcAft>
              <a:buSzPts val="1100"/>
              <a:buChar char="-"/>
            </a:pPr>
            <a:r>
              <a:rPr lang="en"/>
              <a:t>Unlike hydro, there are normally few limits how much they can generate in a year </a:t>
            </a:r>
            <a:endParaRPr/>
          </a:p>
          <a:p>
            <a:pPr marL="0" lvl="0" indent="0" algn="l" rtl="0">
              <a:spcBef>
                <a:spcPts val="0"/>
              </a:spcBef>
              <a:spcAft>
                <a:spcPts val="0"/>
              </a:spcAft>
              <a:buNone/>
            </a:pPr>
            <a:endParaRPr/>
          </a:p>
          <a:p>
            <a:pPr marL="0" lvl="0" indent="0" algn="l" rtl="0">
              <a:spcBef>
                <a:spcPts val="0"/>
              </a:spcBef>
              <a:spcAft>
                <a:spcPts val="0"/>
              </a:spcAft>
              <a:buNone/>
            </a:pPr>
            <a:r>
              <a:rPr lang="en"/>
              <a:t>Projects were identified for each resource </a:t>
            </a:r>
            <a:endParaRPr/>
          </a:p>
          <a:p>
            <a:pPr marL="457200" lvl="0" indent="-298450" algn="l" rtl="0">
              <a:spcBef>
                <a:spcPts val="0"/>
              </a:spcBef>
              <a:spcAft>
                <a:spcPts val="0"/>
              </a:spcAft>
              <a:buSzPts val="1100"/>
              <a:buChar char="-"/>
            </a:pPr>
            <a:r>
              <a:rPr lang="en"/>
              <a:t>This included projects that already exist, that are currently being developed, that have been proposed and tjhat are purely hypothetical </a:t>
            </a:r>
            <a:endParaRPr/>
          </a:p>
          <a:p>
            <a:pPr marL="457200" lvl="0" indent="-298450" algn="l" rtl="0">
              <a:spcBef>
                <a:spcPts val="0"/>
              </a:spcBef>
              <a:spcAft>
                <a:spcPts val="0"/>
              </a:spcAft>
              <a:buSzPts val="1100"/>
              <a:buChar char="-"/>
            </a:pPr>
            <a:r>
              <a:rPr lang="en"/>
              <a:t>Only existing and proposed hydro projects were included</a:t>
            </a:r>
            <a:endParaRPr/>
          </a:p>
          <a:p>
            <a:pPr marL="457200" lvl="0" indent="-298450" algn="l" rtl="0">
              <a:spcBef>
                <a:spcPts val="0"/>
              </a:spcBef>
              <a:spcAft>
                <a:spcPts val="0"/>
              </a:spcAft>
              <a:buSzPts val="1100"/>
              <a:buChar char="-"/>
            </a:pPr>
            <a:r>
              <a:rPr lang="en"/>
              <a:t>Wind and solar resource maps were used to identify new sites in addition to existing and current proposed sites </a:t>
            </a:r>
            <a:endParaRPr/>
          </a:p>
          <a:p>
            <a:pPr marL="457200" lvl="0" indent="-298450" algn="l" rtl="0">
              <a:spcBef>
                <a:spcPts val="0"/>
              </a:spcBef>
              <a:spcAft>
                <a:spcPts val="0"/>
              </a:spcAft>
              <a:buSzPts val="1100"/>
              <a:buChar char="-"/>
            </a:pPr>
            <a:r>
              <a:rPr lang="en"/>
              <a:t>Cook inlet resource data was used to identify the location for tidal power project’</a:t>
            </a:r>
            <a:endParaRPr/>
          </a:p>
          <a:p>
            <a:pPr marL="457200" lvl="0" indent="-298450" algn="l" rtl="0">
              <a:spcBef>
                <a:spcPts val="0"/>
              </a:spcBef>
              <a:spcAft>
                <a:spcPts val="0"/>
              </a:spcAft>
              <a:buSzPts val="1100"/>
              <a:buChar char="-"/>
            </a:pPr>
            <a:r>
              <a:rPr lang="en"/>
              <a:t>Ideal locations on the transmission network were identified for nuclear generation</a:t>
            </a:r>
            <a:endParaRPr/>
          </a:p>
          <a:p>
            <a:pPr marL="0" lvl="0" indent="0" algn="l" rtl="0">
              <a:spcBef>
                <a:spcPts val="0"/>
              </a:spcBef>
              <a:spcAft>
                <a:spcPts val="0"/>
              </a:spcAft>
              <a:buNone/>
            </a:pPr>
            <a:endParaRPr/>
          </a:p>
          <a:p>
            <a:pPr marL="0" lvl="0" indent="0" algn="l" rtl="0">
              <a:spcBef>
                <a:spcPts val="0"/>
              </a:spcBef>
              <a:spcAft>
                <a:spcPts val="0"/>
              </a:spcAft>
              <a:buNone/>
            </a:pPr>
            <a:r>
              <a:rPr lang="en"/>
              <a:t>The resource and available generation from each site was characterized </a:t>
            </a:r>
            <a:endParaRPr/>
          </a:p>
          <a:p>
            <a:pPr marL="0" lvl="0" indent="0" algn="l" rtl="0">
              <a:spcBef>
                <a:spcPts val="0"/>
              </a:spcBef>
              <a:spcAft>
                <a:spcPts val="0"/>
              </a:spcAft>
              <a:buNone/>
            </a:pPr>
            <a:r>
              <a:rPr lang="en"/>
              <a:t>For wind, solar and tidal sites: </a:t>
            </a:r>
            <a:endParaRPr/>
          </a:p>
          <a:p>
            <a:pPr marL="457200" lvl="0" indent="-298450" algn="l" rtl="0">
              <a:spcBef>
                <a:spcPts val="0"/>
              </a:spcBef>
              <a:spcAft>
                <a:spcPts val="0"/>
              </a:spcAft>
              <a:buSzPts val="1100"/>
              <a:buChar char="-"/>
            </a:pPr>
            <a:r>
              <a:rPr lang="en"/>
              <a:t>Modeled resource data was primarily used and calibrated with available measured data </a:t>
            </a:r>
            <a:endParaRPr/>
          </a:p>
          <a:p>
            <a:pPr marL="457200" lvl="0" indent="-298450" algn="l" rtl="0">
              <a:spcBef>
                <a:spcPts val="0"/>
              </a:spcBef>
              <a:spcAft>
                <a:spcPts val="0"/>
              </a:spcAft>
              <a:buSzPts val="1100"/>
              <a:buChar char="-"/>
            </a:pPr>
            <a:r>
              <a:rPr lang="en"/>
              <a:t>Resource data was converted into available hourly generation profiles for each site using expected generator and site characteristics including a power curve and losses </a:t>
            </a:r>
            <a:endParaRPr/>
          </a:p>
          <a:p>
            <a:pPr marL="0" lvl="0" indent="0" algn="l" rtl="0">
              <a:spcBef>
                <a:spcPts val="0"/>
              </a:spcBef>
              <a:spcAft>
                <a:spcPts val="0"/>
              </a:spcAft>
              <a:buNone/>
            </a:pPr>
            <a:r>
              <a:rPr lang="en"/>
              <a:t>Hydro sites</a:t>
            </a:r>
            <a:endParaRPr/>
          </a:p>
          <a:p>
            <a:pPr marL="457200" lvl="0" indent="-298450" algn="l" rtl="0">
              <a:spcBef>
                <a:spcPts val="0"/>
              </a:spcBef>
              <a:spcAft>
                <a:spcPts val="0"/>
              </a:spcAft>
              <a:buSzPts val="1100"/>
              <a:buChar char="-"/>
            </a:pPr>
            <a:r>
              <a:rPr lang="en"/>
              <a:t>Available water and reservoir size determined available generation throughout the year. Often this was modeled as a monthly energy budget. For Bradley, the actual reservoir and water inflows were modeled. </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654684ed59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654684ed5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654684ed5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654684ed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Wind and solar were the cheapest sources of energy. But the cost of curtailment and energy storage limited their installed capacity</a:t>
            </a:r>
            <a:endParaRPr/>
          </a:p>
          <a:p>
            <a:pPr marL="457200" lvl="0" indent="-298450" algn="l" rtl="0">
              <a:spcBef>
                <a:spcPts val="0"/>
              </a:spcBef>
              <a:spcAft>
                <a:spcPts val="0"/>
              </a:spcAft>
              <a:buSzPts val="1100"/>
              <a:buChar char="-"/>
            </a:pPr>
            <a:r>
              <a:rPr lang="en"/>
              <a:t>Among the firm sources of power, only fossil fuel, nuclear and batteries were sized based on cost. Nuclear did not compete with LNG and batteries. Thus, the W/S/Nuclear scenario assumed no LNG imports. This allowed nuclear to be built based on cost. </a:t>
            </a:r>
            <a:endParaRPr/>
          </a:p>
          <a:p>
            <a:pPr marL="457200" lvl="0" indent="-298450" algn="l" rtl="0">
              <a:spcBef>
                <a:spcPts val="0"/>
              </a:spcBef>
              <a:spcAft>
                <a:spcPts val="0"/>
              </a:spcAft>
              <a:buSzPts val="1100"/>
              <a:buChar char="-"/>
            </a:pPr>
            <a:r>
              <a:rPr lang="en"/>
              <a:t>Since tidal and hydro projects were not sized based on cost, no information on their cost competitiveness is given by these results</a:t>
            </a:r>
            <a:endParaRPr/>
          </a:p>
          <a:p>
            <a:pPr marL="457200" lvl="0" indent="-298450" algn="l" rtl="0">
              <a:spcBef>
                <a:spcPts val="0"/>
              </a:spcBef>
              <a:spcAft>
                <a:spcPts val="0"/>
              </a:spcAft>
              <a:buSzPts val="1100"/>
              <a:buChar char="-"/>
            </a:pPr>
            <a:r>
              <a:rPr lang="en"/>
              <a:t>Note that the plot shown here is installed capacity, in MW. A plot of annual generation contribution from each source of generation will look different! That will come in the Generation Analysis section.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ae0de64bbc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ae0de64bb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ee92d2a082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g1ee92d2a082_1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ee92d2a082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1ee92d2a082_1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ee92d2a082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g1ee92d2a082_1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Between 70 and 96% zero carbon </a:t>
            </a:r>
            <a:endParaRPr/>
          </a:p>
          <a:p>
            <a:pPr marL="457200" lvl="0" indent="-298450" algn="l" rtl="0">
              <a:lnSpc>
                <a:spcPct val="100000"/>
              </a:lnSpc>
              <a:spcBef>
                <a:spcPts val="0"/>
              </a:spcBef>
              <a:spcAft>
                <a:spcPts val="0"/>
              </a:spcAft>
              <a:buSzPts val="1100"/>
              <a:buChar char="-"/>
            </a:pPr>
            <a:r>
              <a:rPr lang="en"/>
              <a:t>Huge displacement of fossil fuel generation compared to BAU</a:t>
            </a:r>
            <a:endParaRPr/>
          </a:p>
          <a:p>
            <a:pPr marL="457200" lvl="0" indent="-298450" algn="l" rtl="0">
              <a:lnSpc>
                <a:spcPct val="100000"/>
              </a:lnSpc>
              <a:spcBef>
                <a:spcPts val="0"/>
              </a:spcBef>
              <a:spcAft>
                <a:spcPts val="0"/>
              </a:spcAft>
              <a:buSzPts val="1100"/>
              <a:buChar char="-"/>
            </a:pPr>
            <a:r>
              <a:rPr lang="en"/>
              <a:t>Represents a big change in system operations </a:t>
            </a:r>
            <a:endParaRPr/>
          </a:p>
          <a:p>
            <a:pPr marL="457200" lvl="0" indent="-298450" algn="l" rtl="0">
              <a:lnSpc>
                <a:spcPct val="100000"/>
              </a:lnSpc>
              <a:spcBef>
                <a:spcPts val="0"/>
              </a:spcBef>
              <a:spcAft>
                <a:spcPts val="0"/>
              </a:spcAft>
              <a:buSzPts val="1100"/>
              <a:buChar char="-"/>
            </a:pPr>
            <a:r>
              <a:rPr lang="en"/>
              <a:t>Batteries are negative since they have inefficiencies during charging and discharging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82a6bf750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82a6bf750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project is being lead by the Alaska Center for Energy and Power, which is a research institute part of the University of Alaska Fairbanks. ACEP’s  mission is to develop and disseminate practice, cost-effective and innovative energy solutions for Alaska and beyond.</a:t>
            </a:r>
            <a:endParaRPr/>
          </a:p>
          <a:p>
            <a:pPr marL="0" lvl="0" indent="0" algn="l" rtl="0">
              <a:spcBef>
                <a:spcPts val="0"/>
              </a:spcBef>
              <a:spcAft>
                <a:spcPts val="0"/>
              </a:spcAft>
              <a:buNone/>
            </a:pPr>
            <a:endParaRPr/>
          </a:p>
          <a:p>
            <a:pPr marL="0" lvl="0" indent="0" algn="l" rtl="0">
              <a:spcBef>
                <a:spcPts val="0"/>
              </a:spcBef>
              <a:spcAft>
                <a:spcPts val="0"/>
              </a:spcAft>
              <a:buNone/>
            </a:pPr>
            <a:r>
              <a:rPr lang="en"/>
              <a:t>ACEP focuses on applied energy research. We aim to provide leadership in sustainable energy systems for islanded, non-integrated electrical grids such as those found in Alaska and also in heat and transportation system.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ee92d2a082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g1ee92d2a082_1_10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ee92d2a082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g1ee92d2a082_1_11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ee92d2a082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g1ee92d2a082_1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Displacement of fossil generation from BAU represents a big change in system operation </a:t>
            </a:r>
            <a:endParaRPr/>
          </a:p>
          <a:p>
            <a:pPr marL="457200" lvl="0" indent="-298450" algn="l" rtl="0">
              <a:lnSpc>
                <a:spcPct val="100000"/>
              </a:lnSpc>
              <a:spcBef>
                <a:spcPts val="0"/>
              </a:spcBef>
              <a:spcAft>
                <a:spcPts val="0"/>
              </a:spcAft>
              <a:buSzPts val="1100"/>
              <a:buChar char="-"/>
            </a:pPr>
            <a:r>
              <a:rPr lang="en"/>
              <a:t>Wind is the main source of variable generation  </a:t>
            </a:r>
            <a:endParaRPr/>
          </a:p>
          <a:p>
            <a:pPr marL="457200" lvl="0" indent="-298450" algn="l" rtl="0">
              <a:lnSpc>
                <a:spcPct val="100000"/>
              </a:lnSpc>
              <a:spcBef>
                <a:spcPts val="0"/>
              </a:spcBef>
              <a:spcAft>
                <a:spcPts val="0"/>
              </a:spcAft>
              <a:buSzPts val="1100"/>
              <a:buChar char="-"/>
            </a:pPr>
            <a:r>
              <a:rPr lang="en"/>
              <a:t>Fossil generation is also more variable and unpredictable. This will require additional flexibility in the natural gas supply than exists today on the Railbelt. </a:t>
            </a:r>
            <a:endParaRPr/>
          </a:p>
          <a:p>
            <a:pPr marL="457200" lvl="0" indent="-298450" algn="l" rtl="0">
              <a:lnSpc>
                <a:spcPct val="100000"/>
              </a:lnSpc>
              <a:spcBef>
                <a:spcPts val="0"/>
              </a:spcBef>
              <a:spcAft>
                <a:spcPts val="0"/>
              </a:spcAft>
              <a:buSzPts val="1100"/>
              <a:buChar char="-"/>
            </a:pPr>
            <a:r>
              <a:rPr lang="en"/>
              <a:t>Batteries can be seen charging during low load periods and discharging during high load periods</a:t>
            </a:r>
            <a:endParaRPr/>
          </a:p>
          <a:p>
            <a:pPr marL="457200" lvl="0" indent="-298450" algn="l" rtl="0">
              <a:lnSpc>
                <a:spcPct val="100000"/>
              </a:lnSpc>
              <a:spcBef>
                <a:spcPts val="0"/>
              </a:spcBef>
              <a:spcAft>
                <a:spcPts val="0"/>
              </a:spcAft>
              <a:buSzPts val="1100"/>
              <a:buChar char="-"/>
            </a:pPr>
            <a:r>
              <a:rPr lang="en"/>
              <a:t>Hydro and nuclear generation both help to displace higher amount of fossil fuel generation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ee92d2a082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g1ee92d2a082_1_15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ee92d2a082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g1ee92d2a082_1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Upgrade to 230 kV on the transmission lines was assumed to increase their max capacity from around 75 MW to 300 MW on each intertie </a:t>
            </a:r>
            <a:endParaRPr/>
          </a:p>
          <a:p>
            <a:pPr marL="457200" lvl="0" indent="-298450" algn="l" rtl="0">
              <a:lnSpc>
                <a:spcPct val="100000"/>
              </a:lnSpc>
              <a:spcBef>
                <a:spcPts val="0"/>
              </a:spcBef>
              <a:spcAft>
                <a:spcPts val="0"/>
              </a:spcAft>
              <a:buSzPts val="1100"/>
              <a:buChar char="-"/>
            </a:pPr>
            <a:r>
              <a:rPr lang="en"/>
              <a:t>Higher transmission capacity allows low cost resources to be shared between regions in the low carbon scenarios</a:t>
            </a:r>
            <a:endParaRPr/>
          </a:p>
          <a:p>
            <a:pPr marL="457200" lvl="0" indent="-298450" algn="l" rtl="0">
              <a:lnSpc>
                <a:spcPct val="100000"/>
              </a:lnSpc>
              <a:spcBef>
                <a:spcPts val="0"/>
              </a:spcBef>
              <a:spcAft>
                <a:spcPts val="0"/>
              </a:spcAft>
              <a:buSzPts val="1100"/>
              <a:buChar char="-"/>
            </a:pPr>
            <a:r>
              <a:rPr lang="en"/>
              <a:t>Variable generation in different areas on the Railbelt can balance each other out</a:t>
            </a:r>
            <a:endParaRPr/>
          </a:p>
          <a:p>
            <a:pPr marL="457200" lvl="0" indent="-298450" algn="l" rtl="0">
              <a:lnSpc>
                <a:spcPct val="100000"/>
              </a:lnSpc>
              <a:spcBef>
                <a:spcPts val="0"/>
              </a:spcBef>
              <a:spcAft>
                <a:spcPts val="0"/>
              </a:spcAft>
              <a:buSzPts val="1100"/>
              <a:buChar char="-"/>
            </a:pPr>
            <a:r>
              <a:rPr lang="en"/>
              <a:t>The W/S/Tidal scenario operates the most near the transmission max capacity, due to a large tidal project installed on the Kenai </a:t>
            </a:r>
            <a:endParaRPr/>
          </a:p>
          <a:p>
            <a:pPr marL="457200" lvl="0" indent="-298450" algn="l" rtl="0">
              <a:lnSpc>
                <a:spcPct val="100000"/>
              </a:lnSpc>
              <a:spcBef>
                <a:spcPts val="0"/>
              </a:spcBef>
              <a:spcAft>
                <a:spcPts val="0"/>
              </a:spcAft>
              <a:buSzPts val="1100"/>
              <a:buChar char="-"/>
            </a:pPr>
            <a:r>
              <a:rPr lang="en"/>
              <a:t>This study does not determine which, if any, transmission upgrades are most cost effective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ee92d2a082_1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1ee92d2a082_1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Upgrade to 230 kV on the transmission lines was assumed to increase their max capacity from around 75 MW to 300 MW on each intertie </a:t>
            </a:r>
            <a:endParaRPr/>
          </a:p>
          <a:p>
            <a:pPr marL="457200" lvl="0" indent="-298450" algn="l" rtl="0">
              <a:lnSpc>
                <a:spcPct val="100000"/>
              </a:lnSpc>
              <a:spcBef>
                <a:spcPts val="0"/>
              </a:spcBef>
              <a:spcAft>
                <a:spcPts val="0"/>
              </a:spcAft>
              <a:buSzPts val="1100"/>
              <a:buChar char="-"/>
            </a:pPr>
            <a:r>
              <a:rPr lang="en"/>
              <a:t>Higher transmission capacity allows low cost resources to be shared between regions in the low carbon scenarios</a:t>
            </a:r>
            <a:endParaRPr/>
          </a:p>
          <a:p>
            <a:pPr marL="457200" lvl="0" indent="-298450" algn="l" rtl="0">
              <a:lnSpc>
                <a:spcPct val="100000"/>
              </a:lnSpc>
              <a:spcBef>
                <a:spcPts val="0"/>
              </a:spcBef>
              <a:spcAft>
                <a:spcPts val="0"/>
              </a:spcAft>
              <a:buSzPts val="1100"/>
              <a:buChar char="-"/>
            </a:pPr>
            <a:r>
              <a:rPr lang="en"/>
              <a:t>Variable generation in different areas on the Railbelt can balance each other out</a:t>
            </a:r>
            <a:endParaRPr/>
          </a:p>
          <a:p>
            <a:pPr marL="457200" lvl="0" indent="-298450" algn="l" rtl="0">
              <a:lnSpc>
                <a:spcPct val="100000"/>
              </a:lnSpc>
              <a:spcBef>
                <a:spcPts val="0"/>
              </a:spcBef>
              <a:spcAft>
                <a:spcPts val="0"/>
              </a:spcAft>
              <a:buSzPts val="1100"/>
              <a:buChar char="-"/>
            </a:pPr>
            <a:r>
              <a:rPr lang="en"/>
              <a:t>The W/S/Tidal scenario operates the most near the transmission max capacity, due to a large tidal project installed on the Kenai </a:t>
            </a:r>
            <a:endParaRPr/>
          </a:p>
          <a:p>
            <a:pPr marL="457200" lvl="0" indent="-298450" algn="l" rtl="0">
              <a:lnSpc>
                <a:spcPct val="100000"/>
              </a:lnSpc>
              <a:spcBef>
                <a:spcPts val="0"/>
              </a:spcBef>
              <a:spcAft>
                <a:spcPts val="0"/>
              </a:spcAft>
              <a:buSzPts val="1100"/>
              <a:buChar char="-"/>
            </a:pPr>
            <a:r>
              <a:rPr lang="en"/>
              <a:t>This study does not determine which, if any, transmission upgrades are most cost effective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ae0de64bbc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ae0de64bbc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Today’s Topics and Goals</a:t>
            </a:r>
            <a:endParaRPr/>
          </a:p>
          <a:p>
            <a:pPr marL="0" lvl="0" indent="0" algn="l" rtl="0">
              <a:spcBef>
                <a:spcPts val="0"/>
              </a:spcBef>
              <a:spcAft>
                <a:spcPts val="0"/>
              </a:spcAft>
              <a:buNone/>
            </a:pPr>
            <a:endParaRPr/>
          </a:p>
          <a:p>
            <a:pPr marL="0" lvl="0" indent="0" algn="l" rtl="0">
              <a:spcBef>
                <a:spcPts val="0"/>
              </a:spcBef>
              <a:spcAft>
                <a:spcPts val="0"/>
              </a:spcAft>
              <a:buNone/>
            </a:pPr>
            <a:r>
              <a:rPr lang="en"/>
              <a:t>Today we will be providing an overview of the project. This project started over a year ago and we will provide a broad overview of what this project is, what the project goals are, and what we’re doing. </a:t>
            </a:r>
            <a:endParaRPr/>
          </a:p>
          <a:p>
            <a:pPr marL="0" lvl="0" indent="0" algn="l" rtl="0">
              <a:spcBef>
                <a:spcPts val="0"/>
              </a:spcBef>
              <a:spcAft>
                <a:spcPts val="0"/>
              </a:spcAft>
              <a:buNone/>
            </a:pPr>
            <a:endParaRPr/>
          </a:p>
          <a:p>
            <a:pPr marL="0" lvl="0" indent="0" algn="l" rtl="0">
              <a:spcBef>
                <a:spcPts val="0"/>
              </a:spcBef>
              <a:spcAft>
                <a:spcPts val="0"/>
              </a:spcAft>
              <a:buNone/>
            </a:pPr>
            <a:r>
              <a:rPr lang="en"/>
              <a:t>Additionally we will share some of the findings from our Railbelt Load forecast which includes adoption forecasts for electric vehicles, heat pumps, and behind-the-meter solar (such as residential rooftop solar).</a:t>
            </a:r>
            <a:endParaRPr/>
          </a:p>
          <a:p>
            <a:pPr marL="0" lvl="0" indent="0" algn="l" rtl="0">
              <a:spcBef>
                <a:spcPts val="0"/>
              </a:spcBef>
              <a:spcAft>
                <a:spcPts val="0"/>
              </a:spcAft>
              <a:buNone/>
            </a:pPr>
            <a:endParaRPr/>
          </a:p>
          <a:p>
            <a:pPr marL="0" lvl="0" indent="0" algn="l" rtl="0">
              <a:spcBef>
                <a:spcPts val="0"/>
              </a:spcBef>
              <a:spcAft>
                <a:spcPts val="0"/>
              </a:spcAft>
              <a:buNone/>
            </a:pPr>
            <a:r>
              <a:rPr lang="en"/>
              <a:t>Throughout the presentation we will also send out polling questions to get your feedback on what more you are interested in learning about and what you’re interested in this team looking into in the future on the topic of energy decarbonization. </a:t>
            </a:r>
            <a:endParaRPr/>
          </a:p>
          <a:p>
            <a:pPr marL="0" lvl="0" indent="0" algn="l" rtl="0">
              <a:spcBef>
                <a:spcPts val="0"/>
              </a:spcBef>
              <a:spcAft>
                <a:spcPts val="0"/>
              </a:spcAft>
              <a:buNone/>
            </a:pPr>
            <a:endParaRPr/>
          </a:p>
          <a:p>
            <a:pPr marL="0" lvl="0" indent="0" algn="l" rtl="0">
              <a:spcBef>
                <a:spcPts val="0"/>
              </a:spcBef>
              <a:spcAft>
                <a:spcPts val="0"/>
              </a:spcAft>
              <a:buNone/>
            </a:pPr>
            <a:r>
              <a:rPr lang="en"/>
              <a:t>There will be opportunities for questions after the project overview and at the end.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ee92d2a082_8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g1ee92d2a082_8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ee92d2a082_8_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1ee92d2a082_8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ee92d2a082_8_9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g1ee92d2a082_8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52715e786b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52715e786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 2022 ACEP started the Railbelt Decarbonization Pathways project.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goal of this project is to evaluate pathways toward 100% Railbelt electric grid decarbonization in 2050.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Railbelt is Alaska’s largest electrical grid, which spans from down in Homer, through Anchorage, and up to Fairbanks and Delta Junction. It is run by five electric cooperatives including Golden Valley Electric Association, Matanuska Electric Association, Chugach Electric Association, City of Seward, and Homer Electric Association.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study is just looking at 100% decarbonization of this electric grid, and not the other energy systems for this region such as heating and transportation. We do account for the increase in electric load due to the electrification of those other sectors, however we are not studying 100% decarbonization of those sectors.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I’ll note that these decarbonization scenarios are not predictions of the future, but illustrations of what certain pathways to decarbonization could look like.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Through this project we are aiming to provide valuable information to the Alaskan public and decision makers on the economic and reliability implications of several decarbonization pathways. This includes general information such as resource availability and load forecasts, and information specific to our decarbonization scenarios such as stability and reliability of the system, and the impact to rates.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I’ll also mention here that there is a complementary study ongoing at the National Renewable Energy Laboratory which is studying an 80% renewable portfolio standard for the Railbelt. The study has published an informative report which shows potential 80% renewable energy pathways, and provides good information that is complementary to this study. Our teams have shared resources when able.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Key differences include that ACEP’s study is looking at 100% decarbonization, which includes using Nuclear energy, hydrogen and ammonia fuels, and carbon capture. Additionally we go into detail on different components of study, such as stability and reliability, and will determine the impact to electric rates.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 will get into the details of the components of our study in a few slides.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ee92d2a082_8_9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g1ee92d2a082_8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ee92d2a082_8_1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g1ee92d2a082_8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ee92d2a082_8_1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1" name="Google Shape;521;g1ee92d2a082_8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ee92d2a082_8_1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6" name="Google Shape;536;g1ee92d2a082_8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ee92d2a082_8_1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g1ee92d2a082_8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e92d2a082_8_15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g1ee92d2a082_8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ee92d2a082_8_1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g1ee92d2a082_8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ee92d2a082_8_1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8" name="Google Shape;578;g1ee92d2a082_8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ee92d2a082_8_1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6" name="Google Shape;586;g1ee92d2a082_8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ee92d2a082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ee92d2a08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Steve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52715e786b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52715e786b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 like to highlight the team that is making this project possible…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ae0de64bbc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2ae0de64bbc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Today’s Topics and Goals</a:t>
            </a:r>
            <a:endParaRPr/>
          </a:p>
          <a:p>
            <a:pPr marL="0" lvl="0" indent="0" algn="l" rtl="0">
              <a:spcBef>
                <a:spcPts val="0"/>
              </a:spcBef>
              <a:spcAft>
                <a:spcPts val="0"/>
              </a:spcAft>
              <a:buNone/>
            </a:pPr>
            <a:endParaRPr/>
          </a:p>
          <a:p>
            <a:pPr marL="0" lvl="0" indent="0" algn="l" rtl="0">
              <a:spcBef>
                <a:spcPts val="0"/>
              </a:spcBef>
              <a:spcAft>
                <a:spcPts val="0"/>
              </a:spcAft>
              <a:buNone/>
            </a:pPr>
            <a:r>
              <a:rPr lang="en"/>
              <a:t>Today we will be providing an overview of the project. This project started over a year ago and we will provide a broad overview of what this project is, what the project goals are, and what we’re doing. </a:t>
            </a:r>
            <a:endParaRPr/>
          </a:p>
          <a:p>
            <a:pPr marL="0" lvl="0" indent="0" algn="l" rtl="0">
              <a:spcBef>
                <a:spcPts val="0"/>
              </a:spcBef>
              <a:spcAft>
                <a:spcPts val="0"/>
              </a:spcAft>
              <a:buNone/>
            </a:pPr>
            <a:endParaRPr/>
          </a:p>
          <a:p>
            <a:pPr marL="0" lvl="0" indent="0" algn="l" rtl="0">
              <a:spcBef>
                <a:spcPts val="0"/>
              </a:spcBef>
              <a:spcAft>
                <a:spcPts val="0"/>
              </a:spcAft>
              <a:buNone/>
            </a:pPr>
            <a:r>
              <a:rPr lang="en"/>
              <a:t>Additionally we will share some of the findings from our Railbelt Load forecast which includes adoption forecasts for electric vehicles, heat pumps, and behind-the-meter solar (such as residential rooftop solar).</a:t>
            </a:r>
            <a:endParaRPr/>
          </a:p>
          <a:p>
            <a:pPr marL="0" lvl="0" indent="0" algn="l" rtl="0">
              <a:spcBef>
                <a:spcPts val="0"/>
              </a:spcBef>
              <a:spcAft>
                <a:spcPts val="0"/>
              </a:spcAft>
              <a:buNone/>
            </a:pPr>
            <a:endParaRPr/>
          </a:p>
          <a:p>
            <a:pPr marL="0" lvl="0" indent="0" algn="l" rtl="0">
              <a:spcBef>
                <a:spcPts val="0"/>
              </a:spcBef>
              <a:spcAft>
                <a:spcPts val="0"/>
              </a:spcAft>
              <a:buNone/>
            </a:pPr>
            <a:r>
              <a:rPr lang="en"/>
              <a:t>Throughout the presentation we will also send out polling questions to get your feedback on what more you are interested in learning about and what you’re interested in this team looking into in the future on the topic of energy decarbonization. </a:t>
            </a:r>
            <a:endParaRPr/>
          </a:p>
          <a:p>
            <a:pPr marL="0" lvl="0" indent="0" algn="l" rtl="0">
              <a:spcBef>
                <a:spcPts val="0"/>
              </a:spcBef>
              <a:spcAft>
                <a:spcPts val="0"/>
              </a:spcAft>
              <a:buNone/>
            </a:pPr>
            <a:endParaRPr/>
          </a:p>
          <a:p>
            <a:pPr marL="0" lvl="0" indent="0" algn="l" rtl="0">
              <a:spcBef>
                <a:spcPts val="0"/>
              </a:spcBef>
              <a:spcAft>
                <a:spcPts val="0"/>
              </a:spcAft>
              <a:buNone/>
            </a:pPr>
            <a:r>
              <a:rPr lang="en"/>
              <a:t>There will be opportunities for questions after the project overview and at the end.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64fcd4b45c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64fcd4b45c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Annualized capital cost of the most capital-intensive scenario (Wind/Solar/Hydro) in Base case = $650 million per yr. That’s a lot. But compare it to fuel cost in BAU Bases case = $745 million per year. (If we also include the fuel cost still present in Wind/Solar/Hydro, then the comparison becomes: Base case fuel cost = $745 million vs. Wind/Solar/Hydro capital+fuel = $740 million.)</a:t>
            </a:r>
            <a:endParaRPr/>
          </a:p>
          <a:p>
            <a:pPr marL="0" lvl="0" indent="0" algn="l" rtl="0">
              <a:spcBef>
                <a:spcPts val="0"/>
              </a:spcBef>
              <a:spcAft>
                <a:spcPts val="0"/>
              </a:spcAft>
              <a:buNone/>
            </a:pPr>
            <a:r>
              <a:rPr lang="en"/>
              <a:t>So, the trade-off of fuel only for fuel+capital is about one for one.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ad7c1e44a5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ad7c1e44a5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Generation &amp; Transmission Cost of Service, or “G&amp;T Cost of Service”, was calculated for each scenario. The G&amp;T Cost of service equals the cost of producing electricity and getting it to the distribution system. It can be thought of as the production cost of electricity.</a:t>
            </a:r>
            <a:endParaRPr/>
          </a:p>
          <a:p>
            <a:pPr marL="0" lvl="0" indent="0" algn="l" rtl="0">
              <a:spcBef>
                <a:spcPts val="0"/>
              </a:spcBef>
              <a:spcAft>
                <a:spcPts val="0"/>
              </a:spcAft>
              <a:buNone/>
            </a:pPr>
            <a:endParaRPr/>
          </a:p>
          <a:p>
            <a:pPr marL="0" lvl="0" indent="0" algn="l" rtl="0">
              <a:spcBef>
                <a:spcPts val="0"/>
              </a:spcBef>
              <a:spcAft>
                <a:spcPts val="0"/>
              </a:spcAft>
              <a:buNone/>
            </a:pPr>
            <a:r>
              <a:rPr lang="en"/>
              <a:t>Capital costs were determined based on fixed annual debt service, fixed in nominal dollars, similar to a home mortgage. The G&amp;T cost also included revenue collected as “margin”, which serves as a financial cushion against uncertain revenues and costs.</a:t>
            </a:r>
            <a:endParaRPr/>
          </a:p>
          <a:p>
            <a:pPr marL="0" lvl="0" indent="0" algn="l" rtl="0">
              <a:spcBef>
                <a:spcPts val="0"/>
              </a:spcBef>
              <a:spcAft>
                <a:spcPts val="0"/>
              </a:spcAft>
              <a:buNone/>
            </a:pPr>
            <a:endParaRPr/>
          </a:p>
          <a:p>
            <a:pPr marL="0" lvl="0" indent="0" algn="l" rtl="0">
              <a:spcBef>
                <a:spcPts val="0"/>
              </a:spcBef>
              <a:spcAft>
                <a:spcPts val="0"/>
              </a:spcAft>
              <a:buNone/>
            </a:pPr>
            <a:r>
              <a:rPr lang="en"/>
              <a:t>(A detail: margins are determined based on capital costs. If the power system becomes much more capital-intensive and less fuel-intensive, margins will go up, perhaps significantly, under current formulas that base margins on debt interest payments.)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64fcd4b45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64fcd4b45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Given the highly uncertain capital and fuel costs going into these scenarios, the calculated cost of service numbers are essentially equal.</a:t>
            </a:r>
            <a:endParaRPr/>
          </a:p>
          <a:p>
            <a:pPr marL="0" lvl="0" indent="0" algn="l" rtl="0">
              <a:spcBef>
                <a:spcPts val="0"/>
              </a:spcBef>
              <a:spcAft>
                <a:spcPts val="0"/>
              </a:spcAft>
              <a:buNone/>
            </a:pPr>
            <a:r>
              <a:rPr lang="en"/>
              <a:t>The cost of service shifts from fuel to capital and O&amp;M.</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64fcd4b45c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264fcd4b45c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Five sensitivity cases are presented here, named S1 through S5.</a:t>
            </a:r>
            <a:endParaRPr/>
          </a:p>
          <a:p>
            <a:pPr marL="0" lvl="0" indent="0" algn="l" rtl="0">
              <a:spcBef>
                <a:spcPts val="0"/>
              </a:spcBef>
              <a:spcAft>
                <a:spcPts val="0"/>
              </a:spcAft>
              <a:buNone/>
            </a:pPr>
            <a:r>
              <a:rPr lang="en"/>
              <a:t>In each case, the dispatch of resources was NOT re-simulated in Plexos. This is not a problem since the resource mix is predetermined and the </a:t>
            </a:r>
            <a:r>
              <a:rPr lang="en" i="1"/>
              <a:t>relative</a:t>
            </a:r>
            <a:r>
              <a:rPr lang="en"/>
              <a:t> fuel costs are not being changed. Only </a:t>
            </a:r>
            <a:r>
              <a:rPr lang="en" i="1"/>
              <a:t>relative</a:t>
            </a:r>
            <a:r>
              <a:rPr lang="en"/>
              <a:t> fuel costs matter for determining what units get dispatched.</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650dce19b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650dce19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650dce19b7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650dce19b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650dce19b7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650dce19b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65a411399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65a41139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 the Inflation Reduction Act, a 50% ITC is available if projects can meet the “Energy Community” (10% bonus) and domestic content (10% bonus) requirements.</a:t>
            </a:r>
            <a:endParaRPr/>
          </a:p>
          <a:p>
            <a:pPr marL="0" lvl="0" indent="0" algn="l" rtl="0">
              <a:spcBef>
                <a:spcPts val="0"/>
              </a:spcBef>
              <a:spcAft>
                <a:spcPts val="0"/>
              </a:spcAft>
              <a:buNone/>
            </a:pPr>
            <a:r>
              <a:rPr lang="en"/>
              <a:t>It appears that most or all potential Alaska project locations would qualify as “Energy Communities”, but this is not certain.</a:t>
            </a:r>
            <a:endParaRPr/>
          </a:p>
          <a:p>
            <a:pPr marL="0" lvl="0" indent="0" algn="l" rtl="0">
              <a:spcBef>
                <a:spcPts val="0"/>
              </a:spcBef>
              <a:spcAft>
                <a:spcPts val="0"/>
              </a:spcAft>
              <a:buNone/>
            </a:pPr>
            <a:r>
              <a:rPr lang="en"/>
              <a:t>Also, the IRA specifies that the ITC will phase out beginning in 2032 unless the U.S. has failed to achieve a 75% reduction from 2022 levels in power system carbon emissions.</a:t>
            </a:r>
            <a:endParaRPr/>
          </a:p>
          <a:p>
            <a:pPr marL="0" lvl="0" indent="0" algn="l" rtl="0">
              <a:spcBef>
                <a:spcPts val="0"/>
              </a:spcBef>
              <a:spcAft>
                <a:spcPts val="0"/>
              </a:spcAft>
              <a:buNone/>
            </a:pPr>
            <a:r>
              <a:rPr lang="en"/>
              <a:t>(</a:t>
            </a:r>
            <a:r>
              <a:rPr lang="en" u="sng">
                <a:solidFill>
                  <a:schemeClr val="hlink"/>
                </a:solidFill>
                <a:hlinkClick r:id="rId3"/>
              </a:rPr>
              <a:t>https://www.nortonrosefulbright.com/en-us/knowledge/publications/20e136f1/inflation-reduction-act-provides-major-tax-incentives-for-public-power</a:t>
            </a:r>
            <a:r>
              <a:rPr lang="en"/>
              <a:t> )</a:t>
            </a:r>
            <a:endParaRPr/>
          </a:p>
          <a:p>
            <a:pPr marL="0" lvl="0" indent="0" algn="l" rtl="0">
              <a:spcBef>
                <a:spcPts val="0"/>
              </a:spcBef>
              <a:spcAft>
                <a:spcPts val="0"/>
              </a:spcAft>
              <a:buNone/>
            </a:pPr>
            <a:r>
              <a:rPr lang="en"/>
              <a:t>So, a 50% ITC is not a sure thing, especially as one looks further into the future. But it is certainly not unreasonable.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64fcd4b45c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64fcd4b45c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Taken together</a:t>
            </a:r>
            <a:r>
              <a:rPr lang="en"/>
              <a:t>, these sensitivity cases demonstrate that the calculated G&amp;T cost of service for these illustrative low-carbon scenarios could easily be 20% higher or 20% lower than they would be under the BAU scenario. Costs will likely be quite different in 2050 than any projections made today.  Given the tremendous uncertainties, one reasonable conclusion might be that the future cost of a low-carbon power system is in the same ballpark as the cost of continued reliance on fossil fuels.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ad13963a2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ad13963a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52715e786b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52715e786b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Phylicia</a:t>
            </a:r>
            <a:endParaRPr/>
          </a:p>
          <a:p>
            <a:pPr marL="0" lvl="0" indent="0" algn="l" rtl="0">
              <a:spcBef>
                <a:spcPts val="0"/>
              </a:spcBef>
              <a:spcAft>
                <a:spcPts val="0"/>
              </a:spcAft>
              <a:buNone/>
            </a:pPr>
            <a:endParaRPr/>
          </a:p>
          <a:p>
            <a:pPr marL="0" lvl="0" indent="0" algn="l" rtl="0">
              <a:spcBef>
                <a:spcPts val="0"/>
              </a:spcBef>
              <a:spcAft>
                <a:spcPts val="0"/>
              </a:spcAft>
              <a:buNone/>
            </a:pPr>
            <a:r>
              <a:rPr lang="en"/>
              <a:t>What are we say and what are we not saying: if you follow current trends and other available alaskan forecasts - this is where the Railbelt ends up in 2050. We are not saying that this is a prediction of the load in the future, but perhaps our best estimate at the moment given the information we have. </a:t>
            </a:r>
            <a:endParaRPr/>
          </a:p>
          <a:p>
            <a:pPr marL="0" lvl="0" indent="0" algn="l" rtl="0">
              <a:spcBef>
                <a:spcPts val="0"/>
              </a:spcBef>
              <a:spcAft>
                <a:spcPts val="0"/>
              </a:spcAft>
              <a:buNone/>
            </a:pPr>
            <a:endParaRPr/>
          </a:p>
          <a:p>
            <a:pPr marL="0" lvl="0" indent="0" algn="l" rtl="0">
              <a:spcBef>
                <a:spcPts val="0"/>
              </a:spcBef>
              <a:spcAft>
                <a:spcPts val="0"/>
              </a:spcAft>
              <a:buNone/>
            </a:pPr>
            <a:r>
              <a:rPr lang="en"/>
              <a:t>This amount of increase in load has significant impacts for generation planning, if you need to plan for the amount of load doubling. </a:t>
            </a:r>
            <a:endParaRPr/>
          </a:p>
          <a:p>
            <a:pPr marL="0" lvl="0" indent="0" algn="l" rtl="0">
              <a:spcBef>
                <a:spcPts val="0"/>
              </a:spcBef>
              <a:spcAft>
                <a:spcPts val="0"/>
              </a:spcAft>
              <a:buNone/>
            </a:pPr>
            <a:endParaRPr/>
          </a:p>
          <a:p>
            <a:pPr marL="0" lvl="0" indent="0" algn="l" rtl="0">
              <a:spcBef>
                <a:spcPts val="0"/>
              </a:spcBef>
              <a:spcAft>
                <a:spcPts val="0"/>
              </a:spcAft>
              <a:buNone/>
            </a:pPr>
            <a:r>
              <a:rPr lang="en"/>
              <a:t>These results also demonstrate that electrification can have significant impacts to our grid, and these technologies should be included in the planning process. Additionally these forecasts should be updated as new information becomes available and situations changes - such as affordability of natural gas.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ad7c1e44a5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2ad7c1e44a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Instead of focusing on the numbers, let’s focus on the challenges and opportunities. The items on this list are both challenges and opportunities. A future low-carbon Railbelt is going to operate significantly differently the Railbelt today or a future Railbelt that still primarily runs on natural gas and coal generation. The scenarios that we looked at jumped to 2050, where in reality a transition to these low carbon systems would happen incrementally and in steps where at each addition of new generation the system will slowly shift operation practices as the new technologies are tested and system operators learn the limitations and benefits of each technology operating specifically in the Railbelt.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important as system stability will be more difficult to achieve in any of these low-carbon scenarios. The stability and reliability of the Railbelt grid in a low-carbon future will depend on advances being made in inverter–based technologies.</a:t>
            </a:r>
            <a:endParaRPr/>
          </a:p>
          <a:p>
            <a:pPr marL="0" lvl="0" indent="0" algn="l" rtl="0">
              <a:spcBef>
                <a:spcPts val="0"/>
              </a:spcBef>
              <a:spcAft>
                <a:spcPts val="0"/>
              </a:spcAft>
              <a:buNone/>
            </a:pPr>
            <a:endParaRPr/>
          </a:p>
          <a:p>
            <a:pPr marL="0" lvl="0" indent="0" algn="l" rtl="0">
              <a:spcBef>
                <a:spcPts val="0"/>
              </a:spcBef>
              <a:spcAft>
                <a:spcPts val="0"/>
              </a:spcAft>
              <a:buNone/>
            </a:pPr>
            <a:r>
              <a:rPr lang="en"/>
              <a:t>What is important to keep in mind for all the economic results is that there is great uncertainty in costs, including fuel costs, capital costs, and interest rates. Varying these costs resulted in the low-carbon scenarios in this study differing -9% to 25% from the Business-as-Usual. Estimating costs 25 years into the future is difficult and there is inherent uncertainty. </a:t>
            </a:r>
            <a:endParaRPr/>
          </a:p>
          <a:p>
            <a:pPr marL="0" lvl="0" indent="0" algn="l" rtl="0">
              <a:spcBef>
                <a:spcPts val="0"/>
              </a:spcBef>
              <a:spcAft>
                <a:spcPts val="0"/>
              </a:spcAft>
              <a:buNone/>
            </a:pPr>
            <a:endParaRPr/>
          </a:p>
          <a:p>
            <a:pPr marL="0" lvl="0" indent="0" algn="l" rtl="0">
              <a:spcBef>
                <a:spcPts val="0"/>
              </a:spcBef>
              <a:spcAft>
                <a:spcPts val="0"/>
              </a:spcAft>
              <a:buNone/>
            </a:pPr>
            <a:r>
              <a:rPr lang="en"/>
              <a:t>Conversely, this study did not evaluate the cost effectiveness of near-term renewable energy projects.  The cumulative cost of achieving high levels of renewable penetration is non-linear, due to increased transmission and storage requirements. From now until at least 2030, low-carbon projects will qualify for investment tax credits ranging from 40-50%.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b03d7577b5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2b03d7577b5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Jeremy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48a0c4e1b8_2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248a0c4e1b8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1ee92d2a082_8_1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0" name="Google Shape;720;g1ee92d2a082_8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ee92d2a082_8_19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6" name="Google Shape;726;g1ee92d2a082_8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ee92d2a082_8_20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4" name="Google Shape;744;g1ee92d2a082_8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1ee92d2a082_8_21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5" name="Google Shape;755;g1ee92d2a082_8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1ee92d2a082_8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g1ee92d2a082_8_2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section presents an initial foray into the relationship between our proposed dynamic impedance analysis method and more conventional stability screening methods that often use a variant of a short-circuit ratio (SCR) calculation.</a:t>
            </a:r>
            <a:endParaRPr/>
          </a:p>
          <a:p>
            <a:pPr marL="0" lvl="0" indent="0" algn="l" rtl="0">
              <a:spcBef>
                <a:spcPts val="0"/>
              </a:spcBef>
              <a:spcAft>
                <a:spcPts val="0"/>
              </a:spcAft>
              <a:buNone/>
            </a:pPr>
            <a:endParaRPr/>
          </a:p>
          <a:p>
            <a:pPr marL="0" lvl="0" indent="0" algn="l" rtl="0">
              <a:spcBef>
                <a:spcPts val="0"/>
              </a:spcBef>
              <a:spcAft>
                <a:spcPts val="0"/>
              </a:spcAft>
              <a:buNone/>
            </a:pPr>
            <a:r>
              <a:rPr lang="en"/>
              <a:t>This slide also highlights the limitations of most SCR methods. The simple SCR approach works best in a situation like the one depicted at the top of this slide, where there is a single IBR connected to a grid comprised of synchronous machines that can be represented collectively as a Thevenin equivalent. </a:t>
            </a:r>
            <a:endParaRPr/>
          </a:p>
          <a:p>
            <a:pPr marL="0" lvl="0" indent="0" algn="l" rtl="0">
              <a:spcBef>
                <a:spcPts val="0"/>
              </a:spcBef>
              <a:spcAft>
                <a:spcPts val="0"/>
              </a:spcAft>
              <a:buNone/>
            </a:pPr>
            <a:endParaRPr/>
          </a:p>
          <a:p>
            <a:pPr marL="0" lvl="0" indent="0" algn="l" rtl="0">
              <a:spcBef>
                <a:spcPts val="0"/>
              </a:spcBef>
              <a:spcAft>
                <a:spcPts val="0"/>
              </a:spcAft>
              <a:buNone/>
            </a:pPr>
            <a:r>
              <a:rPr lang="en"/>
              <a:t>While these interconnection situations were prevalent early in the renewables industry, it no longer reflects the much more complex reality of many IBRs connected near to each other IBRs and amidst loads in networked grids, as depicted in the bottom half of the slide. In this complex case, most SCR methods will force practitioners to make difficult assumptions around how close and how similar IBR resources are, how to account for integrated load, and how all of these assumptions can shift under varying transmission contingencies that must be evaluated. </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some advanced variants of the SCR method than can quantify these closeness of IBR with interaction factor metrics, these methods can be complicated to apply.</a:t>
            </a:r>
            <a:endParaRPr/>
          </a:p>
          <a:p>
            <a:pPr marL="0" lvl="0" indent="0" algn="l" rtl="0">
              <a:spcBef>
                <a:spcPts val="0"/>
              </a:spcBef>
              <a:spcAft>
                <a:spcPts val="0"/>
              </a:spcAft>
              <a:buNone/>
            </a:pPr>
            <a:endParaRPr/>
          </a:p>
          <a:p>
            <a:pPr marL="0" lvl="0" indent="0" algn="l" rtl="0">
              <a:spcBef>
                <a:spcPts val="0"/>
              </a:spcBef>
              <a:spcAft>
                <a:spcPts val="0"/>
              </a:spcAft>
              <a:buNone/>
            </a:pPr>
            <a:r>
              <a:rPr lang="en"/>
              <a:t>As we will see, the proposed dynamic impedance method can capture these complexities of multiple resources with different characteristics on complex network topologies as a means of screening for stability, much as the SCR methods were intended to do, but are no longer practical for doing so.  </a:t>
            </a:r>
            <a:endParaRPr/>
          </a:p>
        </p:txBody>
      </p:sp>
      <p:sp>
        <p:nvSpPr>
          <p:cNvPr id="777" name="Google Shape;777;g1ee92d2a082_8_2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2ad7c1e44a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2ad7c1e44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The critical stability snapshots are specific hours of the year, pulled from the dispatch. These target hours are those considered challenging from a system operations point of view, because in the event of contingencies the system might suffer large impacts or even collapse.</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The lower the synchronous ratio, the higher the stability risk. The snapshot with the lowest synchronous ratio was selected for analysis, and called </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52715e786b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2715e786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very fortunate to have the participation of the Technical Advisory group. THis group provides invaluable information about system operations, provides critical data for performing modeling and analysis, and reviews our work so that we can be as accurate as possible given our study period and assumptions. </a:t>
            </a:r>
            <a:endParaRPr/>
          </a:p>
          <a:p>
            <a:pPr marL="0" lvl="0" indent="0" algn="l" rtl="0">
              <a:spcBef>
                <a:spcPts val="0"/>
              </a:spcBef>
              <a:spcAft>
                <a:spcPts val="0"/>
              </a:spcAft>
              <a:buNone/>
            </a:pPr>
            <a:endParaRPr/>
          </a:p>
          <a:p>
            <a:pPr marL="0" lvl="0" indent="0" algn="l" rtl="0">
              <a:spcBef>
                <a:spcPts val="0"/>
              </a:spcBef>
              <a:spcAft>
                <a:spcPts val="0"/>
              </a:spcAft>
              <a:buNone/>
            </a:pPr>
            <a:r>
              <a:rPr lang="en"/>
              <a:t>This project has been supported by both the Office of Naval Research, and the State of Alaska through their Economic Development Capital Funding.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ad7c1e44a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2ad7c1e44a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2ad7c1e44a5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2ad7c1e44a5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d7c1e44a5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ad7c1e44a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Jeremy</a:t>
            </a:r>
            <a:endParaRPr/>
          </a:p>
          <a:p>
            <a:pPr marL="0" lvl="0" indent="0" algn="l" rtl="0">
              <a:spcBef>
                <a:spcPts val="0"/>
              </a:spcBef>
              <a:spcAft>
                <a:spcPts val="0"/>
              </a:spcAft>
              <a:buNone/>
            </a:pPr>
            <a:endParaRPr/>
          </a:p>
          <a:p>
            <a:pPr marL="0" lvl="0" indent="0" algn="l" rtl="0">
              <a:spcBef>
                <a:spcPts val="0"/>
              </a:spcBef>
              <a:spcAft>
                <a:spcPts val="0"/>
              </a:spcAft>
              <a:buNone/>
            </a:pPr>
            <a:r>
              <a:rPr lang="en"/>
              <a:t>Overview of why we need all these different parts and why it is so complex. </a:t>
            </a:r>
            <a:endParaRPr/>
          </a:p>
          <a:p>
            <a:pPr marL="0" lvl="0" indent="0" algn="l" rtl="0">
              <a:spcBef>
                <a:spcPts val="0"/>
              </a:spcBef>
              <a:spcAft>
                <a:spcPts val="0"/>
              </a:spcAft>
              <a:buNone/>
            </a:pPr>
            <a:endParaRPr/>
          </a:p>
          <a:p>
            <a:pPr marL="0" lvl="0" indent="0" algn="l" rtl="0">
              <a:spcBef>
                <a:spcPts val="0"/>
              </a:spcBef>
              <a:spcAft>
                <a:spcPts val="0"/>
              </a:spcAft>
              <a:buNone/>
            </a:pPr>
            <a:r>
              <a:rPr lang="en"/>
              <a:t>Such as we need to load to get to the amount of generation needed</a:t>
            </a:r>
            <a:endParaRPr/>
          </a:p>
          <a:p>
            <a:pPr marL="0" lvl="0" indent="0" algn="l" rtl="0">
              <a:spcBef>
                <a:spcPts val="0"/>
              </a:spcBef>
              <a:spcAft>
                <a:spcPts val="0"/>
              </a:spcAft>
              <a:buNone/>
            </a:pPr>
            <a:endParaRPr/>
          </a:p>
          <a:p>
            <a:pPr marL="0" lvl="0" indent="0" algn="l" rtl="0">
              <a:spcBef>
                <a:spcPts val="0"/>
              </a:spcBef>
              <a:spcAft>
                <a:spcPts val="0"/>
              </a:spcAft>
              <a:buNone/>
            </a:pPr>
            <a:r>
              <a:rPr lang="en"/>
              <a:t>Now we will dig into the different components of our study. These study components are commonly found in other studies that evaluate electrical grid transitions. </a:t>
            </a:r>
            <a:endParaRPr/>
          </a:p>
          <a:p>
            <a:pPr marL="0" lvl="0" indent="0" algn="l" rtl="0">
              <a:spcBef>
                <a:spcPts val="0"/>
              </a:spcBef>
              <a:spcAft>
                <a:spcPts val="0"/>
              </a:spcAft>
              <a:buNone/>
            </a:pPr>
            <a:endParaRPr/>
          </a:p>
          <a:p>
            <a:pPr marL="0" lvl="0" indent="0" algn="l" rtl="0">
              <a:spcBef>
                <a:spcPts val="0"/>
              </a:spcBef>
              <a:spcAft>
                <a:spcPts val="0"/>
              </a:spcAft>
              <a:buNone/>
            </a:pPr>
            <a:r>
              <a:rPr lang="en"/>
              <a:t>Go into the details of the components…</a:t>
            </a:r>
            <a:endParaRPr/>
          </a:p>
          <a:p>
            <a:pPr marL="0" lvl="0" indent="0" algn="l" rtl="0">
              <a:spcBef>
                <a:spcPts val="0"/>
              </a:spcBef>
              <a:spcAft>
                <a:spcPts val="0"/>
              </a:spcAft>
              <a:buNone/>
            </a:pPr>
            <a:endParaRPr/>
          </a:p>
          <a:p>
            <a:pPr marL="0" lvl="0" indent="0" algn="l" rtl="0">
              <a:spcBef>
                <a:spcPts val="0"/>
              </a:spcBef>
              <a:spcAft>
                <a:spcPts val="0"/>
              </a:spcAft>
              <a:buNone/>
            </a:pPr>
            <a:r>
              <a:rPr lang="en"/>
              <a:t>Using this report as template: </a:t>
            </a:r>
            <a:r>
              <a:rPr lang="en" u="sng">
                <a:solidFill>
                  <a:schemeClr val="hlink"/>
                </a:solidFill>
                <a:hlinkClick r:id="rId3"/>
              </a:rPr>
              <a:t>https://cambiopr.org/wp-content/uploads/2021/03/Puerto-Rico-Distributed-Energy-Resource-Integration-Study-Telos-Energy.pdf</a:t>
            </a:r>
            <a:endParaRPr/>
          </a:p>
          <a:p>
            <a:pPr marL="0" lvl="0" indent="0" algn="l" rtl="0">
              <a:spcBef>
                <a:spcPts val="0"/>
              </a:spcBef>
              <a:spcAft>
                <a:spcPts val="0"/>
              </a:spcAft>
              <a:buNone/>
            </a:pPr>
            <a:endParaRPr/>
          </a:p>
          <a:p>
            <a:pPr marL="0" lvl="0" indent="0" algn="l" rtl="0">
              <a:spcBef>
                <a:spcPts val="0"/>
              </a:spcBef>
              <a:spcAft>
                <a:spcPts val="0"/>
              </a:spcAft>
              <a:buNone/>
            </a:pPr>
            <a:r>
              <a:rPr lang="en"/>
              <a:t>Scenario Development: </a:t>
            </a:r>
            <a:endParaRPr/>
          </a:p>
          <a:p>
            <a:pPr marL="0" lvl="0" indent="0" algn="l" rtl="0">
              <a:spcBef>
                <a:spcPts val="0"/>
              </a:spcBef>
              <a:spcAft>
                <a:spcPts val="0"/>
              </a:spcAft>
              <a:buNone/>
            </a:pPr>
            <a:r>
              <a:rPr lang="en"/>
              <a:t>In 2023, looking out to 2050, there are many different pathways that to achieve clean and affordable energy goals. </a:t>
            </a:r>
            <a:endParaRPr/>
          </a:p>
          <a:p>
            <a:pPr marL="0" lvl="0" indent="0" algn="l" rtl="0">
              <a:spcBef>
                <a:spcPts val="0"/>
              </a:spcBef>
              <a:spcAft>
                <a:spcPts val="0"/>
              </a:spcAft>
              <a:buNone/>
            </a:pPr>
            <a:r>
              <a:rPr lang="en"/>
              <a:t>Choose several pathways to study. Actually pretty hard to do, hard to choose, decide level of optimization vs manual </a:t>
            </a:r>
            <a:endParaRPr/>
          </a:p>
          <a:p>
            <a:pPr marL="0" lvl="0" indent="0" algn="l" rtl="0">
              <a:spcBef>
                <a:spcPts val="0"/>
              </a:spcBef>
              <a:spcAft>
                <a:spcPts val="0"/>
              </a:spcAft>
              <a:buNone/>
            </a:pPr>
            <a:r>
              <a:rPr lang="en"/>
              <a:t>Selected different scenarios based on assumptions about whether certain large infrastructure projects go ahead, and what load growth will do, and optimize the rest of the system</a:t>
            </a:r>
            <a:endParaRPr/>
          </a:p>
          <a:p>
            <a:pPr marL="0" lvl="0" indent="0" algn="l" rtl="0">
              <a:spcBef>
                <a:spcPts val="0"/>
              </a:spcBef>
              <a:spcAft>
                <a:spcPts val="0"/>
              </a:spcAft>
              <a:buNone/>
            </a:pPr>
            <a:endParaRPr/>
          </a:p>
          <a:p>
            <a:pPr marL="0" lvl="0" indent="0" algn="l" rtl="0">
              <a:spcBef>
                <a:spcPts val="0"/>
              </a:spcBef>
              <a:spcAft>
                <a:spcPts val="0"/>
              </a:spcAft>
              <a:buNone/>
            </a:pPr>
            <a:r>
              <a:rPr lang="en"/>
              <a:t>Resource assessment: </a:t>
            </a:r>
            <a:endParaRPr/>
          </a:p>
          <a:p>
            <a:pPr marL="0" lvl="0" indent="0" algn="l" rtl="0">
              <a:spcBef>
                <a:spcPts val="0"/>
              </a:spcBef>
              <a:spcAft>
                <a:spcPts val="0"/>
              </a:spcAft>
              <a:buNone/>
            </a:pPr>
            <a:r>
              <a:rPr lang="en"/>
              <a:t>Wind, solar, tidal and hydropower. Mix of modeled and measured data </a:t>
            </a:r>
            <a:endParaRPr/>
          </a:p>
          <a:p>
            <a:pPr marL="0" lvl="0" indent="0" algn="l" rtl="0">
              <a:spcBef>
                <a:spcPts val="0"/>
              </a:spcBef>
              <a:spcAft>
                <a:spcPts val="0"/>
              </a:spcAft>
              <a:buNone/>
            </a:pPr>
            <a:endParaRPr/>
          </a:p>
          <a:p>
            <a:pPr marL="0" lvl="0" indent="0" algn="l" rtl="0">
              <a:spcBef>
                <a:spcPts val="0"/>
              </a:spcBef>
              <a:spcAft>
                <a:spcPts val="0"/>
              </a:spcAft>
              <a:buNone/>
            </a:pPr>
            <a:r>
              <a:rPr lang="en"/>
              <a:t>Load Forecast: </a:t>
            </a:r>
            <a:endParaRPr/>
          </a:p>
          <a:p>
            <a:pPr marL="0" lvl="0" indent="0" algn="l" rtl="0">
              <a:spcBef>
                <a:spcPts val="0"/>
              </a:spcBef>
              <a:spcAft>
                <a:spcPts val="0"/>
              </a:spcAft>
              <a:buNone/>
            </a:pPr>
            <a:r>
              <a:rPr lang="en"/>
              <a:t>Perhaps the biggest variable! Load growth used to be fairly predictable. With electrification, very hard to predict, especially in AK where we are still fairly early in the electrification journey and we have a very unique climate and energy landscape compared to other locations. How much electrification? How fast? We looked at EV, heat pumps, BHM solar and population. Representative. The load could easily double by 2050, huge implications for the grid and our planning. Its a challenge for the grid, but also an opportunity - decarbonize transport and heating load, and possibly controllable loads provide value back to grid </a:t>
            </a:r>
            <a:endParaRPr/>
          </a:p>
          <a:p>
            <a:pPr marL="0" lvl="0" indent="0" algn="l" rtl="0">
              <a:spcBef>
                <a:spcPts val="0"/>
              </a:spcBef>
              <a:spcAft>
                <a:spcPts val="0"/>
              </a:spcAft>
              <a:buNone/>
            </a:pPr>
            <a:endParaRPr/>
          </a:p>
          <a:p>
            <a:pPr marL="0" lvl="0" indent="0" algn="l" rtl="0">
              <a:spcBef>
                <a:spcPts val="0"/>
              </a:spcBef>
              <a:spcAft>
                <a:spcPts val="0"/>
              </a:spcAft>
              <a:buNone/>
            </a:pPr>
            <a:r>
              <a:rPr lang="en"/>
              <a:t>Generation analysis </a:t>
            </a:r>
            <a:endParaRPr/>
          </a:p>
          <a:p>
            <a:pPr marL="0" lvl="0" indent="0" algn="l" rtl="0">
              <a:spcBef>
                <a:spcPts val="0"/>
              </a:spcBef>
              <a:spcAft>
                <a:spcPts val="0"/>
              </a:spcAft>
              <a:buNone/>
            </a:pPr>
            <a:r>
              <a:rPr lang="en"/>
              <a:t>Build what, where? How to run the system? Minimize costs while making sure load is always served. </a:t>
            </a:r>
            <a:endParaRPr/>
          </a:p>
          <a:p>
            <a:pPr marL="0" lvl="0" indent="0" algn="l" rtl="0">
              <a:spcBef>
                <a:spcPts val="0"/>
              </a:spcBef>
              <a:spcAft>
                <a:spcPts val="0"/>
              </a:spcAft>
              <a:buNone/>
            </a:pPr>
            <a:endParaRPr/>
          </a:p>
          <a:p>
            <a:pPr marL="0" lvl="0" indent="0" algn="l" rtl="0">
              <a:spcBef>
                <a:spcPts val="0"/>
              </a:spcBef>
              <a:spcAft>
                <a:spcPts val="0"/>
              </a:spcAft>
              <a:buNone/>
            </a:pPr>
            <a:r>
              <a:rPr lang="en"/>
              <a:t>Transmission analysis: </a:t>
            </a:r>
            <a:endParaRPr/>
          </a:p>
          <a:p>
            <a:pPr marL="0" lvl="0" indent="0" algn="l" rtl="0">
              <a:spcBef>
                <a:spcPts val="0"/>
              </a:spcBef>
              <a:spcAft>
                <a:spcPts val="0"/>
              </a:spcAft>
              <a:buNone/>
            </a:pPr>
            <a:r>
              <a:rPr lang="en"/>
              <a:t>Generation Analysis makes sure there is enough energy in each hour to meet the load. Transmission analysis makes sure the system can actually function based on laws of physics. If not, correction measures need to be taken: either adjust the generation analysis, or upgrade the grid eg cap banks, transmission etc </a:t>
            </a:r>
            <a:endParaRPr/>
          </a:p>
          <a:p>
            <a:pPr marL="0" lvl="0" indent="0" algn="l" rtl="0">
              <a:spcBef>
                <a:spcPts val="0"/>
              </a:spcBef>
              <a:spcAft>
                <a:spcPts val="0"/>
              </a:spcAft>
              <a:buNone/>
            </a:pPr>
            <a:endParaRPr/>
          </a:p>
          <a:p>
            <a:pPr marL="0" lvl="0" indent="0" algn="l" rtl="0">
              <a:spcBef>
                <a:spcPts val="0"/>
              </a:spcBef>
              <a:spcAft>
                <a:spcPts val="0"/>
              </a:spcAft>
              <a:buNone/>
            </a:pPr>
            <a:r>
              <a:rPr lang="en"/>
              <a:t>Rate analysis: </a:t>
            </a:r>
            <a:endParaRPr/>
          </a:p>
          <a:p>
            <a:pPr marL="0" lvl="0" indent="0" algn="l" rtl="0">
              <a:spcBef>
                <a:spcPts val="0"/>
              </a:spcBef>
              <a:spcAft>
                <a:spcPts val="0"/>
              </a:spcAft>
              <a:buNone/>
            </a:pPr>
            <a:r>
              <a:rPr lang="en"/>
              <a:t>What will the impact be on rates? </a:t>
            </a:r>
            <a:endParaRPr/>
          </a:p>
          <a:p>
            <a:pPr marL="0" lvl="0" indent="0" algn="l" rtl="0">
              <a:spcBef>
                <a:spcPts val="0"/>
              </a:spcBef>
              <a:spcAft>
                <a:spcPts val="0"/>
              </a:spcAft>
              <a:buNone/>
            </a:pPr>
            <a:endParaRPr/>
          </a:p>
          <a:p>
            <a:pPr marL="0" lvl="0" indent="0" algn="l" rtl="0">
              <a:spcBef>
                <a:spcPts val="0"/>
              </a:spcBef>
              <a:spcAft>
                <a:spcPts val="0"/>
              </a:spcAft>
              <a:buNone/>
            </a:pPr>
            <a:r>
              <a:rPr lang="en"/>
              <a:t>We’ll go over load forecast results after the break. P and I will briefly discuss our scenarios, Generation and Transmission analysis.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ae0de64bb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ae0de64bb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ad7c1e44a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ad7c1e44a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7" name="Google Shape;6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0" name="Google Shape;70;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1" name="Google Shape;71;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
        <p:cNvGrpSpPr/>
        <p:nvPr/>
      </p:nvGrpSpPr>
      <p:grpSpPr>
        <a:xfrm>
          <a:off x="0" y="0"/>
          <a:ext cx="0" cy="0"/>
          <a:chOff x="0" y="0"/>
          <a:chExt cx="0" cy="0"/>
        </a:xfrm>
      </p:grpSpPr>
      <p:sp>
        <p:nvSpPr>
          <p:cNvPr id="102" name="Google Shape;102;p2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 name="Google Shape;103;p2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104" name="Google Shape;104;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7"/>
        <p:cNvGrpSpPr/>
        <p:nvPr/>
      </p:nvGrpSpPr>
      <p:grpSpPr>
        <a:xfrm>
          <a:off x="0" y="0"/>
          <a:ext cx="0" cy="0"/>
          <a:chOff x="0" y="0"/>
          <a:chExt cx="0" cy="0"/>
        </a:xfrm>
      </p:grpSpPr>
      <p:sp>
        <p:nvSpPr>
          <p:cNvPr id="108" name="Google Shape;108;p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9" name="Google Shape;109;p2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 name="Google Shape;110;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8"/>
        <p:cNvGrpSpPr/>
        <p:nvPr/>
      </p:nvGrpSpPr>
      <p:grpSpPr>
        <a:xfrm>
          <a:off x="0" y="0"/>
          <a:ext cx="0" cy="0"/>
          <a:chOff x="0" y="0"/>
          <a:chExt cx="0" cy="0"/>
        </a:xfrm>
      </p:grpSpPr>
      <p:sp>
        <p:nvSpPr>
          <p:cNvPr id="119" name="Google Shape;119;p2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0" name="Google Shape;120;p29"/>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1" name="Google Shape;121;p2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6" name="Google Shape;126;p3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7" name="Google Shape;127;p30"/>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8" name="Google Shape;128;p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
        <p:cNvGrpSpPr/>
        <p:nvPr/>
      </p:nvGrpSpPr>
      <p:grpSpPr>
        <a:xfrm>
          <a:off x="0" y="0"/>
          <a:ext cx="0" cy="0"/>
          <a:chOff x="0" y="0"/>
          <a:chExt cx="0" cy="0"/>
        </a:xfrm>
      </p:grpSpPr>
      <p:sp>
        <p:nvSpPr>
          <p:cNvPr id="132" name="Google Shape;132;p31"/>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3" name="Google Shape;133;p31"/>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34" name="Google Shape;134;p31"/>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5" name="Google Shape;135;p31"/>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36" name="Google Shape;136;p31"/>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7" name="Google Shape;137;p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8" name="Google Shape;138;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9" name="Google Shape;139;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p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33"/>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47" name="Google Shape;147;p33"/>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8" name="Google Shape;148;p3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1"/>
        <p:cNvGrpSpPr/>
        <p:nvPr/>
      </p:nvGrpSpPr>
      <p:grpSpPr>
        <a:xfrm>
          <a:off x="0" y="0"/>
          <a:ext cx="0" cy="0"/>
          <a:chOff x="0" y="0"/>
          <a:chExt cx="0" cy="0"/>
        </a:xfrm>
      </p:grpSpPr>
      <p:sp>
        <p:nvSpPr>
          <p:cNvPr id="152" name="Google Shape;152;p3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34"/>
          <p:cNvSpPr>
            <a:spLocks noGrp="1"/>
          </p:cNvSpPr>
          <p:nvPr>
            <p:ph type="pic" idx="2"/>
          </p:nvPr>
        </p:nvSpPr>
        <p:spPr>
          <a:xfrm>
            <a:off x="3887391" y="740569"/>
            <a:ext cx="4629150" cy="3655219"/>
          </a:xfrm>
          <a:prstGeom prst="rect">
            <a:avLst/>
          </a:prstGeom>
          <a:noFill/>
          <a:ln>
            <a:noFill/>
          </a:ln>
        </p:spPr>
      </p:sp>
      <p:sp>
        <p:nvSpPr>
          <p:cNvPr id="154" name="Google Shape;154;p34"/>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55" name="Google Shape;155;p3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3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7" name="Google Shape;157;p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0" name="Google Shape;160;p35"/>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1" name="Google Shape;161;p3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3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3" name="Google Shape;163;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4"/>
        <p:cNvGrpSpPr/>
        <p:nvPr/>
      </p:nvGrpSpPr>
      <p:grpSpPr>
        <a:xfrm>
          <a:off x="0" y="0"/>
          <a:ext cx="0" cy="0"/>
          <a:chOff x="0" y="0"/>
          <a:chExt cx="0" cy="0"/>
        </a:xfrm>
      </p:grpSpPr>
      <p:sp>
        <p:nvSpPr>
          <p:cNvPr id="165" name="Google Shape;165;p36"/>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6" name="Google Shape;166;p36"/>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7" name="Google Shape;167;p3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8" name="Google Shape;168;p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9" name="Google Shape;169;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7" name="Google Shape;97;p2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8" name="Google Shape;98;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9" name="Google Shape;99;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00" name="Google Shape;100;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Arial"/>
                <a:ea typeface="Arial"/>
                <a:cs typeface="Arial"/>
                <a:sym typeface="Arial"/>
              </a:defRPr>
            </a:lvl1pPr>
            <a:lvl2pPr marL="0" marR="0" lvl="1" indent="0" algn="r" rtl="0">
              <a:spcBef>
                <a:spcPts val="0"/>
              </a:spcBef>
              <a:buNone/>
              <a:defRPr sz="900" b="0" i="0" u="none" strike="noStrike" cap="none">
                <a:solidFill>
                  <a:srgbClr val="757575"/>
                </a:solidFill>
                <a:latin typeface="Arial"/>
                <a:ea typeface="Arial"/>
                <a:cs typeface="Arial"/>
                <a:sym typeface="Arial"/>
              </a:defRPr>
            </a:lvl2pPr>
            <a:lvl3pPr marL="0" marR="0" lvl="2" indent="0" algn="r" rtl="0">
              <a:spcBef>
                <a:spcPts val="0"/>
              </a:spcBef>
              <a:buNone/>
              <a:defRPr sz="900" b="0" i="0" u="none" strike="noStrike" cap="none">
                <a:solidFill>
                  <a:srgbClr val="757575"/>
                </a:solidFill>
                <a:latin typeface="Arial"/>
                <a:ea typeface="Arial"/>
                <a:cs typeface="Arial"/>
                <a:sym typeface="Arial"/>
              </a:defRPr>
            </a:lvl3pPr>
            <a:lvl4pPr marL="0" marR="0" lvl="3" indent="0" algn="r" rtl="0">
              <a:spcBef>
                <a:spcPts val="0"/>
              </a:spcBef>
              <a:buNone/>
              <a:defRPr sz="900" b="0" i="0" u="none" strike="noStrike" cap="none">
                <a:solidFill>
                  <a:srgbClr val="757575"/>
                </a:solidFill>
                <a:latin typeface="Arial"/>
                <a:ea typeface="Arial"/>
                <a:cs typeface="Arial"/>
                <a:sym typeface="Arial"/>
              </a:defRPr>
            </a:lvl4pPr>
            <a:lvl5pPr marL="0" marR="0" lvl="4" indent="0" algn="r" rtl="0">
              <a:spcBef>
                <a:spcPts val="0"/>
              </a:spcBef>
              <a:buNone/>
              <a:defRPr sz="900" b="0" i="0" u="none" strike="noStrike" cap="none">
                <a:solidFill>
                  <a:srgbClr val="757575"/>
                </a:solidFill>
                <a:latin typeface="Arial"/>
                <a:ea typeface="Arial"/>
                <a:cs typeface="Arial"/>
                <a:sym typeface="Arial"/>
              </a:defRPr>
            </a:lvl5pPr>
            <a:lvl6pPr marL="0" marR="0" lvl="5" indent="0" algn="r" rtl="0">
              <a:spcBef>
                <a:spcPts val="0"/>
              </a:spcBef>
              <a:buNone/>
              <a:defRPr sz="900" b="0" i="0" u="none" strike="noStrike" cap="none">
                <a:solidFill>
                  <a:srgbClr val="757575"/>
                </a:solidFill>
                <a:latin typeface="Arial"/>
                <a:ea typeface="Arial"/>
                <a:cs typeface="Arial"/>
                <a:sym typeface="Arial"/>
              </a:defRPr>
            </a:lvl6pPr>
            <a:lvl7pPr marL="0" marR="0" lvl="6" indent="0" algn="r" rtl="0">
              <a:spcBef>
                <a:spcPts val="0"/>
              </a:spcBef>
              <a:buNone/>
              <a:defRPr sz="900" b="0" i="0" u="none" strike="noStrike" cap="none">
                <a:solidFill>
                  <a:srgbClr val="757575"/>
                </a:solidFill>
                <a:latin typeface="Arial"/>
                <a:ea typeface="Arial"/>
                <a:cs typeface="Arial"/>
                <a:sym typeface="Arial"/>
              </a:defRPr>
            </a:lvl7pPr>
            <a:lvl8pPr marL="0" marR="0" lvl="7" indent="0" algn="r" rtl="0">
              <a:spcBef>
                <a:spcPts val="0"/>
              </a:spcBef>
              <a:buNone/>
              <a:defRPr sz="900" b="0" i="0" u="none" strike="noStrike" cap="none">
                <a:solidFill>
                  <a:srgbClr val="757575"/>
                </a:solidFill>
                <a:latin typeface="Arial"/>
                <a:ea typeface="Arial"/>
                <a:cs typeface="Arial"/>
                <a:sym typeface="Arial"/>
              </a:defRPr>
            </a:lvl8pPr>
            <a:lvl9pPr marL="0" marR="0" lvl="8" indent="0" algn="r" rtl="0">
              <a:spcBef>
                <a:spcPts val="0"/>
              </a:spcBef>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comments" Target="../comments/commen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comments" Target="../comments/comment5.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comments" Target="../comments/comment6.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8" Type="http://schemas.openxmlformats.org/officeDocument/2006/relationships/hyperlink" Target="https://reneweconomy.com.au/world-first-hornsdale-battery-gets-approval-to-deliver-critical-inertia-services-to-grid/" TargetMode="External"/><Relationship Id="rId3" Type="http://schemas.openxmlformats.org/officeDocument/2006/relationships/hyperlink" Target="https://www.smainverted.com/st-eustatius-100-solar-power-in-the-caribbean/" TargetMode="External"/><Relationship Id="rId7" Type="http://schemas.openxmlformats.org/officeDocument/2006/relationships/hyperlink" Target="https://ieeexplore.ieee.org/document/9583125" TargetMode="External"/><Relationship Id="rId12"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hyperlink" Target="https://ietresearch.onlinelibrary.wiley.com/doi/full/10.1049/iet-rpg.2020.0638" TargetMode="External"/><Relationship Id="rId11" Type="http://schemas.openxmlformats.org/officeDocument/2006/relationships/hyperlink" Target="https://www.nationalgrideso.com/industry-information/codes/grid-code-old/modifications/gc0137-minimum-specification-required" TargetMode="External"/><Relationship Id="rId5" Type="http://schemas.openxmlformats.org/officeDocument/2006/relationships/hyperlink" Target="https://pv-magazine-usa.com/2019/07/25/solar-batteries-help-the-grid-recover-in-kauai/" TargetMode="External"/><Relationship Id="rId10" Type="http://schemas.openxmlformats.org/officeDocument/2006/relationships/hyperlink" Target="https://arena.gov.au/news/arena-backs-eight-grid-scale-batteries-worth-2-7-billion/" TargetMode="External"/><Relationship Id="rId4" Type="http://schemas.openxmlformats.org/officeDocument/2006/relationships/hyperlink" Target="https://go.hitachi-powergrids.com/grid-forming-webinar-2020" TargetMode="External"/><Relationship Id="rId9" Type="http://schemas.openxmlformats.org/officeDocument/2006/relationships/hyperlink" Target="https://www.hawaiianelectric.com/documents/clean_energy_hawaii/selling_power_to_the_utility/competitive_bidding/20220531_exh_5.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comments" Target="../comments/commen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9.jp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0" y="0"/>
            <a:ext cx="9143999" cy="6096000"/>
          </a:xfrm>
          <a:prstGeom prst="rect">
            <a:avLst/>
          </a:prstGeom>
          <a:noFill/>
          <a:ln>
            <a:noFill/>
          </a:ln>
        </p:spPr>
      </p:pic>
      <p:sp>
        <p:nvSpPr>
          <p:cNvPr id="175" name="Google Shape;175;p37"/>
          <p:cNvSpPr txBox="1">
            <a:spLocks noGrp="1"/>
          </p:cNvSpPr>
          <p:nvPr>
            <p:ph type="ctrTitle"/>
          </p:nvPr>
        </p:nvSpPr>
        <p:spPr>
          <a:xfrm>
            <a:off x="0" y="427125"/>
            <a:ext cx="9144000" cy="145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SzPts val="802"/>
              <a:buNone/>
            </a:pPr>
            <a:r>
              <a:rPr lang="en" sz="3679" b="1"/>
              <a:t>ACEP Railbelt Decarbonization Project Results</a:t>
            </a:r>
            <a:endParaRPr sz="3679" b="1"/>
          </a:p>
        </p:txBody>
      </p:sp>
      <p:sp>
        <p:nvSpPr>
          <p:cNvPr id="176" name="Google Shape;176;p37"/>
          <p:cNvSpPr txBox="1">
            <a:spLocks noGrp="1"/>
          </p:cNvSpPr>
          <p:nvPr>
            <p:ph type="subTitle" idx="1"/>
          </p:nvPr>
        </p:nvSpPr>
        <p:spPr>
          <a:xfrm>
            <a:off x="3921100" y="2334300"/>
            <a:ext cx="2834100" cy="14274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440"/>
              <a:buNone/>
            </a:pPr>
            <a:r>
              <a:rPr lang="en" sz="2014">
                <a:solidFill>
                  <a:schemeClr val="dk1"/>
                </a:solidFill>
              </a:rPr>
              <a:t>Phylicia Cicilio, </a:t>
            </a:r>
            <a:endParaRPr sz="2014">
              <a:solidFill>
                <a:schemeClr val="dk1"/>
              </a:solidFill>
            </a:endParaRPr>
          </a:p>
          <a:p>
            <a:pPr marL="0" lvl="0" indent="0" algn="ctr" rtl="0">
              <a:lnSpc>
                <a:spcPct val="95000"/>
              </a:lnSpc>
              <a:spcBef>
                <a:spcPts val="0"/>
              </a:spcBef>
              <a:spcAft>
                <a:spcPts val="0"/>
              </a:spcAft>
              <a:buSzPts val="440"/>
              <a:buNone/>
            </a:pPr>
            <a:r>
              <a:rPr lang="en" sz="2014">
                <a:solidFill>
                  <a:schemeClr val="dk1"/>
                </a:solidFill>
              </a:rPr>
              <a:t>Jeremy VanderMeer, Steve Colt </a:t>
            </a:r>
            <a:endParaRPr sz="2014">
              <a:solidFill>
                <a:schemeClr val="dk1"/>
              </a:solidFill>
            </a:endParaRPr>
          </a:p>
          <a:p>
            <a:pPr marL="0" lvl="0" indent="0" algn="ctr" rtl="0">
              <a:lnSpc>
                <a:spcPct val="95000"/>
              </a:lnSpc>
              <a:spcBef>
                <a:spcPts val="0"/>
              </a:spcBef>
              <a:spcAft>
                <a:spcPts val="0"/>
              </a:spcAft>
              <a:buClr>
                <a:schemeClr val="dk1"/>
              </a:buClr>
              <a:buSzPts val="440"/>
              <a:buFont typeface="Arial"/>
              <a:buNone/>
            </a:pPr>
            <a:r>
              <a:rPr lang="en" sz="1257">
                <a:solidFill>
                  <a:schemeClr val="dk1"/>
                </a:solidFill>
              </a:rPr>
              <a:t>Alaska Center for Energy and Power</a:t>
            </a:r>
            <a:endParaRPr sz="1257">
              <a:solidFill>
                <a:schemeClr val="dk1"/>
              </a:solidFill>
            </a:endParaRPr>
          </a:p>
          <a:p>
            <a:pPr marL="0" lvl="0" indent="0" algn="ctr" rtl="0">
              <a:lnSpc>
                <a:spcPct val="95000"/>
              </a:lnSpc>
              <a:spcBef>
                <a:spcPts val="0"/>
              </a:spcBef>
              <a:spcAft>
                <a:spcPts val="0"/>
              </a:spcAft>
              <a:buClr>
                <a:schemeClr val="dk1"/>
              </a:buClr>
              <a:buSzPts val="440"/>
              <a:buFont typeface="Arial"/>
              <a:buNone/>
            </a:pPr>
            <a:r>
              <a:rPr lang="en" sz="1257">
                <a:solidFill>
                  <a:schemeClr val="dk1"/>
                </a:solidFill>
              </a:rPr>
              <a:t>University of Alaska Fairbanks</a:t>
            </a:r>
            <a:endParaRPr sz="1820">
              <a:solidFill>
                <a:schemeClr val="dk1"/>
              </a:solidFill>
            </a:endParaRPr>
          </a:p>
        </p:txBody>
      </p:sp>
      <p:sp>
        <p:nvSpPr>
          <p:cNvPr id="177" name="Google Shape;177;p37"/>
          <p:cNvSpPr txBox="1"/>
          <p:nvPr/>
        </p:nvSpPr>
        <p:spPr>
          <a:xfrm>
            <a:off x="5615400" y="3826350"/>
            <a:ext cx="2538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lt1"/>
                </a:solidFill>
              </a:rPr>
              <a:t>January 18th, 2024</a:t>
            </a:r>
            <a:endParaRPr sz="1500" b="1">
              <a:solidFill>
                <a:schemeClr val="lt1"/>
              </a:solidFill>
            </a:endParaRPr>
          </a:p>
        </p:txBody>
      </p:sp>
      <p:pic>
        <p:nvPicPr>
          <p:cNvPr id="178" name="Google Shape;178;p37"/>
          <p:cNvPicPr preferRelativeResize="0"/>
          <p:nvPr/>
        </p:nvPicPr>
        <p:blipFill rotWithShape="1">
          <a:blip r:embed="rId4">
            <a:alphaModFix/>
          </a:blip>
          <a:srcRect/>
          <a:stretch/>
        </p:blipFill>
        <p:spPr>
          <a:xfrm>
            <a:off x="7895190" y="4089312"/>
            <a:ext cx="1082155" cy="973926"/>
          </a:xfrm>
          <a:prstGeom prst="rect">
            <a:avLst/>
          </a:prstGeom>
          <a:noFill/>
          <a:ln>
            <a:noFill/>
          </a:ln>
        </p:spPr>
      </p:pic>
      <p:pic>
        <p:nvPicPr>
          <p:cNvPr id="179" name="Google Shape;179;p37"/>
          <p:cNvPicPr preferRelativeResize="0"/>
          <p:nvPr/>
        </p:nvPicPr>
        <p:blipFill rotWithShape="1">
          <a:blip r:embed="rId5">
            <a:alphaModFix/>
          </a:blip>
          <a:srcRect/>
          <a:stretch/>
        </p:blipFill>
        <p:spPr>
          <a:xfrm>
            <a:off x="109675" y="4296199"/>
            <a:ext cx="2353225" cy="712550"/>
          </a:xfrm>
          <a:prstGeom prst="rect">
            <a:avLst/>
          </a:prstGeom>
          <a:noFill/>
          <a:ln>
            <a:noFill/>
          </a:ln>
        </p:spPr>
      </p:pic>
      <p:sp>
        <p:nvSpPr>
          <p:cNvPr id="180" name="Google Shape;180;p37"/>
          <p:cNvSpPr txBox="1">
            <a:spLocks noGrp="1"/>
          </p:cNvSpPr>
          <p:nvPr>
            <p:ph type="subTitle" idx="1"/>
          </p:nvPr>
        </p:nvSpPr>
        <p:spPr>
          <a:xfrm>
            <a:off x="6410700" y="2545650"/>
            <a:ext cx="2733300" cy="10047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440"/>
              <a:buNone/>
            </a:pPr>
            <a:r>
              <a:rPr lang="en" sz="2014">
                <a:solidFill>
                  <a:schemeClr val="dk1"/>
                </a:solidFill>
              </a:rPr>
              <a:t>Derek Stenclik, </a:t>
            </a:r>
            <a:endParaRPr sz="2014">
              <a:solidFill>
                <a:schemeClr val="dk1"/>
              </a:solidFill>
            </a:endParaRPr>
          </a:p>
          <a:p>
            <a:pPr marL="0" lvl="0" indent="0" algn="ctr" rtl="0">
              <a:lnSpc>
                <a:spcPct val="95000"/>
              </a:lnSpc>
              <a:spcBef>
                <a:spcPts val="0"/>
              </a:spcBef>
              <a:spcAft>
                <a:spcPts val="0"/>
              </a:spcAft>
              <a:buSzPts val="440"/>
              <a:buNone/>
            </a:pPr>
            <a:r>
              <a:rPr lang="en" sz="2014">
                <a:solidFill>
                  <a:schemeClr val="dk1"/>
                </a:solidFill>
              </a:rPr>
              <a:t>Matt Richwine</a:t>
            </a:r>
            <a:endParaRPr sz="1257">
              <a:solidFill>
                <a:schemeClr val="dk1"/>
              </a:solidFill>
            </a:endParaRPr>
          </a:p>
          <a:p>
            <a:pPr marL="0" lvl="0" indent="0" algn="ctr" rtl="0">
              <a:lnSpc>
                <a:spcPct val="95000"/>
              </a:lnSpc>
              <a:spcBef>
                <a:spcPts val="0"/>
              </a:spcBef>
              <a:spcAft>
                <a:spcPts val="0"/>
              </a:spcAft>
              <a:buClr>
                <a:schemeClr val="dk1"/>
              </a:buClr>
              <a:buSzPts val="440"/>
              <a:buFont typeface="Arial"/>
              <a:buNone/>
            </a:pPr>
            <a:r>
              <a:rPr lang="en" sz="1257">
                <a:solidFill>
                  <a:schemeClr val="dk1"/>
                </a:solidFill>
              </a:rPr>
              <a:t>Telos Energy</a:t>
            </a:r>
            <a:endParaRPr sz="182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6"/>
          <p:cNvPicPr preferRelativeResize="0"/>
          <p:nvPr/>
        </p:nvPicPr>
        <p:blipFill>
          <a:blip r:embed="rId3">
            <a:alphaModFix/>
          </a:blip>
          <a:stretch>
            <a:fillRect/>
          </a:stretch>
        </p:blipFill>
        <p:spPr>
          <a:xfrm>
            <a:off x="0" y="-3817"/>
            <a:ext cx="9144000" cy="5151129"/>
          </a:xfrm>
          <a:prstGeom prst="rect">
            <a:avLst/>
          </a:prstGeom>
          <a:noFill/>
          <a:ln>
            <a:noFill/>
          </a:ln>
        </p:spPr>
      </p:pic>
      <p:sp>
        <p:nvSpPr>
          <p:cNvPr id="281" name="Google Shape;281;p46"/>
          <p:cNvSpPr txBox="1">
            <a:spLocks noGrp="1"/>
          </p:cNvSpPr>
          <p:nvPr>
            <p:ph type="subTitle" idx="1"/>
          </p:nvPr>
        </p:nvSpPr>
        <p:spPr>
          <a:xfrm>
            <a:off x="2338275" y="398648"/>
            <a:ext cx="5138400" cy="3677400"/>
          </a:xfrm>
          <a:prstGeom prst="rect">
            <a:avLst/>
          </a:prstGeom>
          <a:noFill/>
        </p:spPr>
        <p:txBody>
          <a:bodyPr spcFirstLastPara="1" wrap="square" lIns="91425" tIns="91425" rIns="91425" bIns="91425" anchor="ctr" anchorCtr="0">
            <a:noAutofit/>
          </a:bodyPr>
          <a:lstStyle/>
          <a:p>
            <a:pPr marL="457200" lvl="0" indent="-355600" algn="l" rtl="0">
              <a:spcBef>
                <a:spcPts val="0"/>
              </a:spcBef>
              <a:spcAft>
                <a:spcPts val="0"/>
              </a:spcAft>
              <a:buClr>
                <a:srgbClr val="FFD966"/>
              </a:buClr>
              <a:buSzPts val="2000"/>
              <a:buChar char="●"/>
            </a:pPr>
            <a:r>
              <a:rPr lang="en" sz="2000">
                <a:solidFill>
                  <a:srgbClr val="FFD966"/>
                </a:solidFill>
              </a:rPr>
              <a:t>Scenario Development</a:t>
            </a:r>
            <a:endParaRPr sz="2000">
              <a:solidFill>
                <a:srgbClr val="FFD966"/>
              </a:solidFill>
            </a:endParaRPr>
          </a:p>
          <a:p>
            <a:pPr marL="0" lvl="0" indent="0" algn="l" rtl="0">
              <a:spcBef>
                <a:spcPts val="0"/>
              </a:spcBef>
              <a:spcAft>
                <a:spcPts val="0"/>
              </a:spcAft>
              <a:buNone/>
            </a:pPr>
            <a:endParaRPr sz="2000">
              <a:solidFill>
                <a:srgbClr val="FFD966"/>
              </a:solidFill>
            </a:endParaRPr>
          </a:p>
          <a:p>
            <a:pPr marL="457200" lvl="0" indent="-438150" algn="l" rtl="0">
              <a:spcBef>
                <a:spcPts val="0"/>
              </a:spcBef>
              <a:spcAft>
                <a:spcPts val="0"/>
              </a:spcAft>
              <a:buClr>
                <a:schemeClr val="lt1"/>
              </a:buClr>
              <a:buSzPts val="3300"/>
              <a:buChar char="●"/>
            </a:pPr>
            <a:r>
              <a:rPr lang="en" sz="3300">
                <a:solidFill>
                  <a:schemeClr val="lt1"/>
                </a:solidFill>
              </a:rPr>
              <a:t>Load Forecast</a:t>
            </a:r>
            <a:endParaRPr sz="3300">
              <a:solidFill>
                <a:schemeClr val="lt1"/>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Resource Selection and Sizing</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Generation Analysis</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Transmission Analysis</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Economic Analysis</a:t>
            </a:r>
            <a:endParaRPr sz="2000">
              <a:solidFill>
                <a:srgbClr val="FFD96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7"/>
          <p:cNvPicPr preferRelativeResize="0"/>
          <p:nvPr/>
        </p:nvPicPr>
        <p:blipFill>
          <a:blip r:embed="rId3">
            <a:alphaModFix/>
          </a:blip>
          <a:stretch>
            <a:fillRect/>
          </a:stretch>
        </p:blipFill>
        <p:spPr>
          <a:xfrm>
            <a:off x="1033725" y="50575"/>
            <a:ext cx="7076542" cy="46958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48"/>
          <p:cNvPicPr preferRelativeResize="0"/>
          <p:nvPr/>
        </p:nvPicPr>
        <p:blipFill>
          <a:blip r:embed="rId3">
            <a:alphaModFix/>
          </a:blip>
          <a:stretch>
            <a:fillRect/>
          </a:stretch>
        </p:blipFill>
        <p:spPr>
          <a:xfrm>
            <a:off x="0" y="-3817"/>
            <a:ext cx="9144000" cy="5151129"/>
          </a:xfrm>
          <a:prstGeom prst="rect">
            <a:avLst/>
          </a:prstGeom>
          <a:noFill/>
          <a:ln>
            <a:noFill/>
          </a:ln>
        </p:spPr>
      </p:pic>
      <p:sp>
        <p:nvSpPr>
          <p:cNvPr id="292" name="Google Shape;292;p48"/>
          <p:cNvSpPr txBox="1">
            <a:spLocks noGrp="1"/>
          </p:cNvSpPr>
          <p:nvPr>
            <p:ph type="subTitle" idx="1"/>
          </p:nvPr>
        </p:nvSpPr>
        <p:spPr>
          <a:xfrm>
            <a:off x="2338275" y="398650"/>
            <a:ext cx="6530700" cy="3677400"/>
          </a:xfrm>
          <a:prstGeom prst="rect">
            <a:avLst/>
          </a:prstGeom>
          <a:noFill/>
        </p:spPr>
        <p:txBody>
          <a:bodyPr spcFirstLastPara="1" wrap="square" lIns="91425" tIns="91425" rIns="91425" bIns="91425" anchor="ctr" anchorCtr="0">
            <a:noAutofit/>
          </a:bodyPr>
          <a:lstStyle/>
          <a:p>
            <a:pPr marL="457200" lvl="0" indent="-355600" algn="l" rtl="0">
              <a:spcBef>
                <a:spcPts val="0"/>
              </a:spcBef>
              <a:spcAft>
                <a:spcPts val="0"/>
              </a:spcAft>
              <a:buClr>
                <a:srgbClr val="FFD966"/>
              </a:buClr>
              <a:buSzPts val="2000"/>
              <a:buChar char="●"/>
            </a:pPr>
            <a:r>
              <a:rPr lang="en" sz="2000">
                <a:solidFill>
                  <a:srgbClr val="FFD966"/>
                </a:solidFill>
              </a:rPr>
              <a:t>Scenario Development</a:t>
            </a:r>
            <a:endParaRPr sz="2000">
              <a:solidFill>
                <a:srgbClr val="FFD966"/>
              </a:solidFill>
            </a:endParaRPr>
          </a:p>
          <a:p>
            <a:pPr marL="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Load Forecast</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438150" algn="l" rtl="0">
              <a:spcBef>
                <a:spcPts val="0"/>
              </a:spcBef>
              <a:spcAft>
                <a:spcPts val="0"/>
              </a:spcAft>
              <a:buClr>
                <a:schemeClr val="lt1"/>
              </a:buClr>
              <a:buSzPts val="3300"/>
              <a:buChar char="●"/>
            </a:pPr>
            <a:r>
              <a:rPr lang="en" sz="3300">
                <a:solidFill>
                  <a:schemeClr val="lt1"/>
                </a:solidFill>
              </a:rPr>
              <a:t>Resource Selection and Sizing</a:t>
            </a:r>
            <a:endParaRPr sz="3300">
              <a:solidFill>
                <a:schemeClr val="lt1"/>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Generation Analysis</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Transmission Analysis</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Economic Analysis</a:t>
            </a:r>
            <a:endParaRPr sz="2000">
              <a:solidFill>
                <a:srgbClr val="FFD96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9"/>
          <p:cNvPicPr preferRelativeResize="0"/>
          <p:nvPr/>
        </p:nvPicPr>
        <p:blipFill rotWithShape="1">
          <a:blip r:embed="rId3">
            <a:alphaModFix/>
          </a:blip>
          <a:srcRect b="7484"/>
          <a:stretch/>
        </p:blipFill>
        <p:spPr>
          <a:xfrm>
            <a:off x="5202400" y="0"/>
            <a:ext cx="3941588" cy="5143501"/>
          </a:xfrm>
          <a:prstGeom prst="rect">
            <a:avLst/>
          </a:prstGeom>
          <a:noFill/>
          <a:ln>
            <a:noFill/>
          </a:ln>
        </p:spPr>
      </p:pic>
      <p:graphicFrame>
        <p:nvGraphicFramePr>
          <p:cNvPr id="298" name="Google Shape;298;p49"/>
          <p:cNvGraphicFramePr/>
          <p:nvPr/>
        </p:nvGraphicFramePr>
        <p:xfrm>
          <a:off x="186450" y="1066425"/>
          <a:ext cx="3000000" cy="3000000"/>
        </p:xfrm>
        <a:graphic>
          <a:graphicData uri="http://schemas.openxmlformats.org/drawingml/2006/table">
            <a:tbl>
              <a:tblPr>
                <a:noFill/>
                <a:tableStyleId>{63DEDC4A-379D-4DD0-9332-98524B43E664}</a:tableStyleId>
              </a:tblPr>
              <a:tblGrid>
                <a:gridCol w="1469550">
                  <a:extLst>
                    <a:ext uri="{9D8B030D-6E8A-4147-A177-3AD203B41FA5}">
                      <a16:colId xmlns:a16="http://schemas.microsoft.com/office/drawing/2014/main" val="20000"/>
                    </a:ext>
                  </a:extLst>
                </a:gridCol>
                <a:gridCol w="3439400">
                  <a:extLst>
                    <a:ext uri="{9D8B030D-6E8A-4147-A177-3AD203B41FA5}">
                      <a16:colId xmlns:a16="http://schemas.microsoft.com/office/drawing/2014/main" val="20001"/>
                    </a:ext>
                  </a:extLst>
                </a:gridCol>
              </a:tblGrid>
              <a:tr h="391825">
                <a:tc>
                  <a:txBody>
                    <a:bodyPr/>
                    <a:lstStyle/>
                    <a:p>
                      <a:pPr marL="0" lvl="0" indent="0" algn="l" rtl="0">
                        <a:spcBef>
                          <a:spcPts val="0"/>
                        </a:spcBef>
                        <a:spcAft>
                          <a:spcPts val="0"/>
                        </a:spcAft>
                        <a:buNone/>
                      </a:pPr>
                      <a:r>
                        <a:rPr lang="en" b="1"/>
                        <a:t>Resource Type</a:t>
                      </a:r>
                      <a:endParaRPr b="1"/>
                    </a:p>
                  </a:txBody>
                  <a:tcPr marL="91425" marR="91425" marT="91425" marB="91425"/>
                </a:tc>
                <a:tc>
                  <a:txBody>
                    <a:bodyPr/>
                    <a:lstStyle/>
                    <a:p>
                      <a:pPr marL="0" lvl="0" indent="0" algn="l" rtl="0">
                        <a:spcBef>
                          <a:spcPts val="0"/>
                        </a:spcBef>
                        <a:spcAft>
                          <a:spcPts val="0"/>
                        </a:spcAft>
                        <a:buNone/>
                      </a:pPr>
                      <a:r>
                        <a:rPr lang="en" b="1"/>
                        <a:t>Project</a:t>
                      </a:r>
                      <a:endParaRPr b="1"/>
                    </a:p>
                  </a:txBody>
                  <a:tcPr marL="91425" marR="91425" marT="91425" marB="91425"/>
                </a:tc>
                <a:extLst>
                  <a:ext uri="{0D108BD9-81ED-4DB2-BD59-A6C34878D82A}">
                    <a16:rowId xmlns:a16="http://schemas.microsoft.com/office/drawing/2014/main" val="10000"/>
                  </a:ext>
                </a:extLst>
              </a:tr>
              <a:tr h="602825">
                <a:tc>
                  <a:txBody>
                    <a:bodyPr/>
                    <a:lstStyle/>
                    <a:p>
                      <a:pPr marL="0" lvl="0" indent="0" algn="l" rtl="0">
                        <a:spcBef>
                          <a:spcPts val="0"/>
                        </a:spcBef>
                        <a:spcAft>
                          <a:spcPts val="0"/>
                        </a:spcAft>
                        <a:buNone/>
                      </a:pPr>
                      <a:r>
                        <a:rPr lang="en"/>
                        <a:t>Hydro</a:t>
                      </a:r>
                      <a:endParaRPr/>
                    </a:p>
                  </a:txBody>
                  <a:tcPr marL="91425" marR="91425" marT="91425" marB="91425"/>
                </a:tc>
                <a:tc>
                  <a:txBody>
                    <a:bodyPr/>
                    <a:lstStyle/>
                    <a:p>
                      <a:pPr marL="0" lvl="0" indent="0" algn="l" rtl="0">
                        <a:spcBef>
                          <a:spcPts val="0"/>
                        </a:spcBef>
                        <a:spcAft>
                          <a:spcPts val="0"/>
                        </a:spcAft>
                        <a:buNone/>
                      </a:pPr>
                      <a:r>
                        <a:rPr lang="en"/>
                        <a:t>Susitna-Watana, Grant Lake, Bradley Lake, Eklutna Lake, Cooper Lake</a:t>
                      </a:r>
                      <a:endParaRPr/>
                    </a:p>
                  </a:txBody>
                  <a:tcPr marL="91425" marR="91425" marT="91425" marB="91425"/>
                </a:tc>
                <a:extLst>
                  <a:ext uri="{0D108BD9-81ED-4DB2-BD59-A6C34878D82A}">
                    <a16:rowId xmlns:a16="http://schemas.microsoft.com/office/drawing/2014/main" val="10001"/>
                  </a:ext>
                </a:extLst>
              </a:tr>
              <a:tr h="813825">
                <a:tc>
                  <a:txBody>
                    <a:bodyPr/>
                    <a:lstStyle/>
                    <a:p>
                      <a:pPr marL="0" lvl="0" indent="0" algn="l" rtl="0">
                        <a:spcBef>
                          <a:spcPts val="0"/>
                        </a:spcBef>
                        <a:spcAft>
                          <a:spcPts val="0"/>
                        </a:spcAft>
                        <a:buNone/>
                      </a:pPr>
                      <a:r>
                        <a:rPr lang="en"/>
                        <a:t>Wind</a:t>
                      </a:r>
                      <a:endParaRPr/>
                    </a:p>
                  </a:txBody>
                  <a:tcPr marL="91425" marR="91425" marT="91425" marB="91425"/>
                </a:tc>
                <a:tc>
                  <a:txBody>
                    <a:bodyPr/>
                    <a:lstStyle/>
                    <a:p>
                      <a:pPr marL="0" lvl="0" indent="0" algn="l" rtl="0">
                        <a:spcBef>
                          <a:spcPts val="0"/>
                        </a:spcBef>
                        <a:spcAft>
                          <a:spcPts val="0"/>
                        </a:spcAft>
                        <a:buNone/>
                      </a:pPr>
                      <a:r>
                        <a:rPr lang="en"/>
                        <a:t>Delta Wind, Eva Creek, Fire Island, Homer, Houston, Little Mount Susitna, Shovel Creek</a:t>
                      </a:r>
                      <a:endParaRPr/>
                    </a:p>
                  </a:txBody>
                  <a:tcPr marL="91425" marR="91425" marT="91425" marB="91425"/>
                </a:tc>
                <a:extLst>
                  <a:ext uri="{0D108BD9-81ED-4DB2-BD59-A6C34878D82A}">
                    <a16:rowId xmlns:a16="http://schemas.microsoft.com/office/drawing/2014/main" val="10002"/>
                  </a:ext>
                </a:extLst>
              </a:tr>
              <a:tr h="602825">
                <a:tc>
                  <a:txBody>
                    <a:bodyPr/>
                    <a:lstStyle/>
                    <a:p>
                      <a:pPr marL="0" lvl="0" indent="0" algn="l" rtl="0">
                        <a:spcBef>
                          <a:spcPts val="0"/>
                        </a:spcBef>
                        <a:spcAft>
                          <a:spcPts val="0"/>
                        </a:spcAft>
                        <a:buNone/>
                      </a:pPr>
                      <a:r>
                        <a:rPr lang="en"/>
                        <a:t>Solar</a:t>
                      </a:r>
                      <a:endParaRPr/>
                    </a:p>
                  </a:txBody>
                  <a:tcPr marL="91425" marR="91425" marT="91425" marB="91425"/>
                </a:tc>
                <a:tc>
                  <a:txBody>
                    <a:bodyPr/>
                    <a:lstStyle/>
                    <a:p>
                      <a:pPr marL="0" lvl="0" indent="0" algn="l" rtl="0">
                        <a:spcBef>
                          <a:spcPts val="0"/>
                        </a:spcBef>
                        <a:spcAft>
                          <a:spcPts val="0"/>
                        </a:spcAft>
                        <a:buNone/>
                      </a:pPr>
                      <a:r>
                        <a:rPr lang="en"/>
                        <a:t>Fairbanks, Houston, Nenana, Point Mackenzie, Sterling, Willow</a:t>
                      </a:r>
                      <a:endParaRPr/>
                    </a:p>
                  </a:txBody>
                  <a:tcPr marL="91425" marR="91425" marT="91425" marB="91425"/>
                </a:tc>
                <a:extLst>
                  <a:ext uri="{0D108BD9-81ED-4DB2-BD59-A6C34878D82A}">
                    <a16:rowId xmlns:a16="http://schemas.microsoft.com/office/drawing/2014/main" val="10003"/>
                  </a:ext>
                </a:extLst>
              </a:tr>
              <a:tr h="602825">
                <a:tc>
                  <a:txBody>
                    <a:bodyPr/>
                    <a:lstStyle/>
                    <a:p>
                      <a:pPr marL="0" lvl="0" indent="0" algn="l" rtl="0">
                        <a:spcBef>
                          <a:spcPts val="0"/>
                        </a:spcBef>
                        <a:spcAft>
                          <a:spcPts val="0"/>
                        </a:spcAft>
                        <a:buNone/>
                      </a:pPr>
                      <a:r>
                        <a:rPr lang="en"/>
                        <a:t>Residential Solar</a:t>
                      </a:r>
                      <a:endParaRPr/>
                    </a:p>
                  </a:txBody>
                  <a:tcPr marL="91425" marR="91425" marT="91425" marB="91425"/>
                </a:tc>
                <a:tc>
                  <a:txBody>
                    <a:bodyPr/>
                    <a:lstStyle/>
                    <a:p>
                      <a:pPr marL="0" lvl="0" indent="0" algn="l" rtl="0">
                        <a:spcBef>
                          <a:spcPts val="0"/>
                        </a:spcBef>
                        <a:spcAft>
                          <a:spcPts val="0"/>
                        </a:spcAft>
                        <a:buNone/>
                      </a:pPr>
                      <a:r>
                        <a:rPr lang="en"/>
                        <a:t>Northern, Central, Southern</a:t>
                      </a:r>
                      <a:endParaRPr/>
                    </a:p>
                  </a:txBody>
                  <a:tcPr marL="91425" marR="91425" marT="91425" marB="91425"/>
                </a:tc>
                <a:extLst>
                  <a:ext uri="{0D108BD9-81ED-4DB2-BD59-A6C34878D82A}">
                    <a16:rowId xmlns:a16="http://schemas.microsoft.com/office/drawing/2014/main" val="10004"/>
                  </a:ext>
                </a:extLst>
              </a:tr>
              <a:tr h="391825">
                <a:tc>
                  <a:txBody>
                    <a:bodyPr/>
                    <a:lstStyle/>
                    <a:p>
                      <a:pPr marL="0" lvl="0" indent="0" algn="l" rtl="0">
                        <a:spcBef>
                          <a:spcPts val="0"/>
                        </a:spcBef>
                        <a:spcAft>
                          <a:spcPts val="0"/>
                        </a:spcAft>
                        <a:buNone/>
                      </a:pPr>
                      <a:r>
                        <a:rPr lang="en"/>
                        <a:t>Tidal</a:t>
                      </a:r>
                      <a:endParaRPr/>
                    </a:p>
                  </a:txBody>
                  <a:tcPr marL="91425" marR="91425" marT="91425" marB="91425"/>
                </a:tc>
                <a:tc>
                  <a:txBody>
                    <a:bodyPr/>
                    <a:lstStyle/>
                    <a:p>
                      <a:pPr marL="0" lvl="0" indent="0" algn="l" rtl="0">
                        <a:spcBef>
                          <a:spcPts val="0"/>
                        </a:spcBef>
                        <a:spcAft>
                          <a:spcPts val="0"/>
                        </a:spcAft>
                        <a:buNone/>
                      </a:pPr>
                      <a:r>
                        <a:rPr lang="en"/>
                        <a:t>Cook Inlet</a:t>
                      </a:r>
                      <a:endParaRPr/>
                    </a:p>
                  </a:txBody>
                  <a:tcPr marL="91425" marR="91425" marT="91425" marB="91425"/>
                </a:tc>
                <a:extLst>
                  <a:ext uri="{0D108BD9-81ED-4DB2-BD59-A6C34878D82A}">
                    <a16:rowId xmlns:a16="http://schemas.microsoft.com/office/drawing/2014/main" val="10005"/>
                  </a:ext>
                </a:extLst>
              </a:tr>
              <a:tr h="434575">
                <a:tc>
                  <a:txBody>
                    <a:bodyPr/>
                    <a:lstStyle/>
                    <a:p>
                      <a:pPr marL="0" lvl="0" indent="0" algn="l" rtl="0">
                        <a:spcBef>
                          <a:spcPts val="0"/>
                        </a:spcBef>
                        <a:spcAft>
                          <a:spcPts val="0"/>
                        </a:spcAft>
                        <a:buNone/>
                      </a:pPr>
                      <a:r>
                        <a:rPr lang="en"/>
                        <a:t>Nuclear</a:t>
                      </a:r>
                      <a:endParaRPr/>
                    </a:p>
                  </a:txBody>
                  <a:tcPr marL="91425" marR="91425" marT="91425" marB="91425"/>
                </a:tc>
                <a:tc>
                  <a:txBody>
                    <a:bodyPr/>
                    <a:lstStyle/>
                    <a:p>
                      <a:pPr marL="0" lvl="0" indent="0" algn="l" rtl="0">
                        <a:spcBef>
                          <a:spcPts val="0"/>
                        </a:spcBef>
                        <a:spcAft>
                          <a:spcPts val="0"/>
                        </a:spcAft>
                        <a:buNone/>
                      </a:pPr>
                      <a:r>
                        <a:rPr lang="en"/>
                        <a:t>Healy, Beluga </a:t>
                      </a:r>
                      <a:endParaRPr/>
                    </a:p>
                  </a:txBody>
                  <a:tcPr marL="91425" marR="91425" marT="91425" marB="91425"/>
                </a:tc>
                <a:extLst>
                  <a:ext uri="{0D108BD9-81ED-4DB2-BD59-A6C34878D82A}">
                    <a16:rowId xmlns:a16="http://schemas.microsoft.com/office/drawing/2014/main" val="10006"/>
                  </a:ext>
                </a:extLst>
              </a:tr>
            </a:tbl>
          </a:graphicData>
        </a:graphic>
      </p:graphicFrame>
      <p:sp>
        <p:nvSpPr>
          <p:cNvPr id="299" name="Google Shape;299;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 selection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0"/>
          <p:cNvSpPr txBox="1">
            <a:spLocks noGrp="1"/>
          </p:cNvSpPr>
          <p:nvPr>
            <p:ph type="title"/>
          </p:nvPr>
        </p:nvSpPr>
        <p:spPr>
          <a:xfrm>
            <a:off x="311700" y="438525"/>
            <a:ext cx="5435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 sizing method</a:t>
            </a:r>
            <a:endParaRPr/>
          </a:p>
        </p:txBody>
      </p:sp>
      <p:sp>
        <p:nvSpPr>
          <p:cNvPr id="305" name="Google Shape;305;p50"/>
          <p:cNvSpPr txBox="1">
            <a:spLocks noGrp="1"/>
          </p:cNvSpPr>
          <p:nvPr>
            <p:ph type="body" idx="1"/>
          </p:nvPr>
        </p:nvSpPr>
        <p:spPr>
          <a:xfrm>
            <a:off x="311700" y="1152475"/>
            <a:ext cx="54357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What size to build each project? </a:t>
            </a:r>
            <a:endParaRPr/>
          </a:p>
          <a:p>
            <a:pPr marL="457200" lvl="0" indent="-342900" algn="l" rtl="0">
              <a:spcBef>
                <a:spcPts val="0"/>
              </a:spcBef>
              <a:spcAft>
                <a:spcPts val="0"/>
              </a:spcAft>
              <a:buSzPts val="1800"/>
              <a:buChar char="●"/>
            </a:pPr>
            <a:r>
              <a:rPr lang="en"/>
              <a:t>Predetermined project sizes for each scenario</a:t>
            </a:r>
            <a:endParaRPr/>
          </a:p>
          <a:p>
            <a:pPr marL="914400" lvl="1" indent="-317500" algn="l" rtl="0">
              <a:spcBef>
                <a:spcPts val="0"/>
              </a:spcBef>
              <a:spcAft>
                <a:spcPts val="0"/>
              </a:spcAft>
              <a:buSzPts val="1400"/>
              <a:buChar char="○"/>
            </a:pPr>
            <a:r>
              <a:rPr lang="en"/>
              <a:t>Hydro, tidal, and transmission</a:t>
            </a:r>
            <a:endParaRPr/>
          </a:p>
          <a:p>
            <a:pPr marL="457200" lvl="0" indent="-342900" algn="l" rtl="0">
              <a:spcBef>
                <a:spcPts val="0"/>
              </a:spcBef>
              <a:spcAft>
                <a:spcPts val="0"/>
              </a:spcAft>
              <a:buSzPts val="1800"/>
              <a:buChar char="●"/>
            </a:pPr>
            <a:r>
              <a:rPr lang="en"/>
              <a:t>Size remaining projects based on cost</a:t>
            </a:r>
            <a:endParaRPr/>
          </a:p>
          <a:p>
            <a:pPr marL="914400" lvl="1" indent="-317500" algn="l" rtl="0">
              <a:spcBef>
                <a:spcPts val="0"/>
              </a:spcBef>
              <a:spcAft>
                <a:spcPts val="0"/>
              </a:spcAft>
              <a:buSzPts val="1400"/>
              <a:buChar char="○"/>
            </a:pPr>
            <a:r>
              <a:rPr lang="en"/>
              <a:t>Wind, solar, battery, nuclear, and fossil fuel</a:t>
            </a:r>
            <a:endParaRPr/>
          </a:p>
          <a:p>
            <a:pPr marL="914400" lvl="1" indent="-317500" algn="l" rtl="0">
              <a:spcBef>
                <a:spcPts val="0"/>
              </a:spcBef>
              <a:spcAft>
                <a:spcPts val="0"/>
              </a:spcAft>
              <a:buSzPts val="1400"/>
              <a:buChar char="○"/>
            </a:pPr>
            <a:r>
              <a:rPr lang="en"/>
              <a:t>Iterate until converge on lowest cost portfolio</a:t>
            </a:r>
            <a:endParaRPr/>
          </a:p>
          <a:p>
            <a:pPr marL="457200" lvl="0" indent="-342900" algn="l" rtl="0">
              <a:spcBef>
                <a:spcPts val="0"/>
              </a:spcBef>
              <a:spcAft>
                <a:spcPts val="0"/>
              </a:spcAft>
              <a:buSzPts val="1800"/>
              <a:buChar char="●"/>
            </a:pPr>
            <a:r>
              <a:rPr lang="en"/>
              <a:t>Only partial optimizations</a:t>
            </a:r>
            <a:endParaRPr/>
          </a:p>
          <a:p>
            <a:pPr marL="914400" lvl="1" indent="-317500" algn="l" rtl="0">
              <a:spcBef>
                <a:spcPts val="0"/>
              </a:spcBef>
              <a:spcAft>
                <a:spcPts val="0"/>
              </a:spcAft>
              <a:buSzPts val="1400"/>
              <a:buChar char="○"/>
            </a:pPr>
            <a:r>
              <a:rPr lang="en"/>
              <a:t>Not all projects were sized based on cost</a:t>
            </a:r>
            <a:endParaRPr/>
          </a:p>
          <a:p>
            <a:pPr marL="914400" lvl="1" indent="-317500" algn="l" rtl="0">
              <a:spcBef>
                <a:spcPts val="0"/>
              </a:spcBef>
              <a:spcAft>
                <a:spcPts val="0"/>
              </a:spcAft>
              <a:buSzPts val="1400"/>
              <a:buChar char="○"/>
            </a:pPr>
            <a:r>
              <a:rPr lang="en"/>
              <a:t>Stability costs were calculated at a later stage</a:t>
            </a:r>
            <a:endParaRPr/>
          </a:p>
        </p:txBody>
      </p:sp>
      <p:sp>
        <p:nvSpPr>
          <p:cNvPr id="306" name="Google Shape;306;p50"/>
          <p:cNvSpPr/>
          <p:nvPr/>
        </p:nvSpPr>
        <p:spPr>
          <a:xfrm>
            <a:off x="6611225" y="482150"/>
            <a:ext cx="1396150" cy="432000"/>
          </a:xfrm>
          <a:prstGeom prst="flowChartInputOutpu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t>System portfolio</a:t>
            </a:r>
            <a:endParaRPr sz="1300"/>
          </a:p>
        </p:txBody>
      </p:sp>
      <p:sp>
        <p:nvSpPr>
          <p:cNvPr id="307" name="Google Shape;307;p50"/>
          <p:cNvSpPr/>
          <p:nvPr/>
        </p:nvSpPr>
        <p:spPr>
          <a:xfrm>
            <a:off x="6695650" y="1128125"/>
            <a:ext cx="1227300" cy="432000"/>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t>1 year simulation</a:t>
            </a:r>
            <a:endParaRPr sz="1300"/>
          </a:p>
        </p:txBody>
      </p:sp>
      <p:sp>
        <p:nvSpPr>
          <p:cNvPr id="308" name="Google Shape;308;p50"/>
          <p:cNvSpPr/>
          <p:nvPr/>
        </p:nvSpPr>
        <p:spPr>
          <a:xfrm>
            <a:off x="6695650" y="1774100"/>
            <a:ext cx="1227300" cy="643500"/>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t>Calculate annual cost of generation</a:t>
            </a:r>
            <a:endParaRPr sz="1300"/>
          </a:p>
        </p:txBody>
      </p:sp>
      <p:sp>
        <p:nvSpPr>
          <p:cNvPr id="309" name="Google Shape;309;p50"/>
          <p:cNvSpPr/>
          <p:nvPr/>
        </p:nvSpPr>
        <p:spPr>
          <a:xfrm>
            <a:off x="6695650" y="3664375"/>
            <a:ext cx="1227300" cy="904500"/>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t>Optimization algorithm generates a new portfolio</a:t>
            </a:r>
            <a:endParaRPr sz="1300"/>
          </a:p>
        </p:txBody>
      </p:sp>
      <p:cxnSp>
        <p:nvCxnSpPr>
          <p:cNvPr id="310" name="Google Shape;310;p50"/>
          <p:cNvCxnSpPr>
            <a:stCxn id="306" idx="4"/>
            <a:endCxn id="307" idx="0"/>
          </p:cNvCxnSpPr>
          <p:nvPr/>
        </p:nvCxnSpPr>
        <p:spPr>
          <a:xfrm>
            <a:off x="7309300" y="914150"/>
            <a:ext cx="0" cy="213900"/>
          </a:xfrm>
          <a:prstGeom prst="straightConnector1">
            <a:avLst/>
          </a:prstGeom>
          <a:noFill/>
          <a:ln w="9525" cap="flat" cmpd="sng">
            <a:solidFill>
              <a:schemeClr val="dk2"/>
            </a:solidFill>
            <a:prstDash val="solid"/>
            <a:round/>
            <a:headEnd type="none" w="med" len="med"/>
            <a:tailEnd type="triangle" w="med" len="med"/>
          </a:ln>
        </p:spPr>
      </p:cxnSp>
      <p:cxnSp>
        <p:nvCxnSpPr>
          <p:cNvPr id="311" name="Google Shape;311;p50"/>
          <p:cNvCxnSpPr>
            <a:stCxn id="307" idx="2"/>
            <a:endCxn id="308" idx="0"/>
          </p:cNvCxnSpPr>
          <p:nvPr/>
        </p:nvCxnSpPr>
        <p:spPr>
          <a:xfrm>
            <a:off x="7309300" y="1560125"/>
            <a:ext cx="0" cy="213900"/>
          </a:xfrm>
          <a:prstGeom prst="straightConnector1">
            <a:avLst/>
          </a:prstGeom>
          <a:noFill/>
          <a:ln w="9525" cap="flat" cmpd="sng">
            <a:solidFill>
              <a:schemeClr val="dk2"/>
            </a:solidFill>
            <a:prstDash val="solid"/>
            <a:round/>
            <a:headEnd type="none" w="med" len="med"/>
            <a:tailEnd type="triangle" w="med" len="med"/>
          </a:ln>
        </p:spPr>
      </p:cxnSp>
      <p:sp>
        <p:nvSpPr>
          <p:cNvPr id="312" name="Google Shape;312;p50"/>
          <p:cNvSpPr/>
          <p:nvPr/>
        </p:nvSpPr>
        <p:spPr>
          <a:xfrm>
            <a:off x="6481300" y="2588738"/>
            <a:ext cx="1656000" cy="90450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300"/>
              <a:t>Costs Converge?</a:t>
            </a:r>
            <a:endParaRPr sz="1300"/>
          </a:p>
        </p:txBody>
      </p:sp>
      <p:cxnSp>
        <p:nvCxnSpPr>
          <p:cNvPr id="313" name="Google Shape;313;p50"/>
          <p:cNvCxnSpPr>
            <a:stCxn id="308" idx="2"/>
            <a:endCxn id="312" idx="0"/>
          </p:cNvCxnSpPr>
          <p:nvPr/>
        </p:nvCxnSpPr>
        <p:spPr>
          <a:xfrm>
            <a:off x="7309300" y="2417600"/>
            <a:ext cx="0" cy="171000"/>
          </a:xfrm>
          <a:prstGeom prst="straightConnector1">
            <a:avLst/>
          </a:prstGeom>
          <a:noFill/>
          <a:ln w="9525" cap="flat" cmpd="sng">
            <a:solidFill>
              <a:schemeClr val="dk2"/>
            </a:solidFill>
            <a:prstDash val="solid"/>
            <a:round/>
            <a:headEnd type="none" w="med" len="med"/>
            <a:tailEnd type="triangle" w="med" len="med"/>
          </a:ln>
        </p:spPr>
      </p:cxnSp>
      <p:cxnSp>
        <p:nvCxnSpPr>
          <p:cNvPr id="314" name="Google Shape;314;p50"/>
          <p:cNvCxnSpPr>
            <a:stCxn id="312" idx="2"/>
            <a:endCxn id="309" idx="0"/>
          </p:cNvCxnSpPr>
          <p:nvPr/>
        </p:nvCxnSpPr>
        <p:spPr>
          <a:xfrm>
            <a:off x="7309300" y="3493238"/>
            <a:ext cx="0" cy="171000"/>
          </a:xfrm>
          <a:prstGeom prst="straightConnector1">
            <a:avLst/>
          </a:prstGeom>
          <a:noFill/>
          <a:ln w="9525" cap="flat" cmpd="sng">
            <a:solidFill>
              <a:schemeClr val="dk2"/>
            </a:solidFill>
            <a:prstDash val="solid"/>
            <a:round/>
            <a:headEnd type="none" w="med" len="med"/>
            <a:tailEnd type="triangle" w="med" len="med"/>
          </a:ln>
        </p:spPr>
      </p:cxnSp>
      <p:sp>
        <p:nvSpPr>
          <p:cNvPr id="315" name="Google Shape;315;p50"/>
          <p:cNvSpPr txBox="1"/>
          <p:nvPr/>
        </p:nvSpPr>
        <p:spPr>
          <a:xfrm>
            <a:off x="7384075" y="3409400"/>
            <a:ext cx="389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No</a:t>
            </a:r>
            <a:endParaRPr sz="1000">
              <a:solidFill>
                <a:schemeClr val="dk2"/>
              </a:solidFill>
            </a:endParaRPr>
          </a:p>
        </p:txBody>
      </p:sp>
      <p:cxnSp>
        <p:nvCxnSpPr>
          <p:cNvPr id="316" name="Google Shape;316;p50"/>
          <p:cNvCxnSpPr>
            <a:stCxn id="309" idx="2"/>
            <a:endCxn id="306" idx="1"/>
          </p:cNvCxnSpPr>
          <p:nvPr/>
        </p:nvCxnSpPr>
        <p:spPr>
          <a:xfrm rot="-5400000">
            <a:off x="5266300" y="2525275"/>
            <a:ext cx="4086600" cy="600"/>
          </a:xfrm>
          <a:prstGeom prst="bentConnector5">
            <a:avLst>
              <a:gd name="adj1" fmla="val -5827"/>
              <a:gd name="adj2" fmla="val 156033333"/>
              <a:gd name="adj3" fmla="val 105830"/>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 sizing results</a:t>
            </a:r>
            <a:endParaRPr/>
          </a:p>
        </p:txBody>
      </p:sp>
      <p:sp>
        <p:nvSpPr>
          <p:cNvPr id="322" name="Google Shape;322;p51"/>
          <p:cNvSpPr txBox="1">
            <a:spLocks noGrp="1"/>
          </p:cNvSpPr>
          <p:nvPr>
            <p:ph type="body" idx="1"/>
          </p:nvPr>
        </p:nvSpPr>
        <p:spPr>
          <a:xfrm>
            <a:off x="311700" y="1152475"/>
            <a:ext cx="5469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Generation from wind and solar was cheapest</a:t>
            </a:r>
            <a:endParaRPr/>
          </a:p>
          <a:p>
            <a:pPr marL="914400" lvl="1" indent="-317500" algn="l" rtl="0">
              <a:spcBef>
                <a:spcPts val="0"/>
              </a:spcBef>
              <a:spcAft>
                <a:spcPts val="0"/>
              </a:spcAft>
              <a:buSzPts val="1400"/>
              <a:buChar char="○"/>
            </a:pPr>
            <a:r>
              <a:rPr lang="en"/>
              <a:t>Curtailment costs limited their installed capacity</a:t>
            </a:r>
            <a:endParaRPr/>
          </a:p>
          <a:p>
            <a:pPr marL="914400" lvl="1" indent="-317500" algn="l" rtl="0">
              <a:spcBef>
                <a:spcPts val="0"/>
              </a:spcBef>
              <a:spcAft>
                <a:spcPts val="0"/>
              </a:spcAft>
              <a:buSzPts val="1400"/>
              <a:buChar char="○"/>
            </a:pPr>
            <a:r>
              <a:rPr lang="en"/>
              <a:t>Additional stability costs were identified in the Transmission Analysis</a:t>
            </a:r>
            <a:endParaRPr/>
          </a:p>
          <a:p>
            <a:pPr marL="457200" lvl="0" indent="-342900" algn="l" rtl="0">
              <a:spcBef>
                <a:spcPts val="0"/>
              </a:spcBef>
              <a:spcAft>
                <a:spcPts val="0"/>
              </a:spcAft>
              <a:buSzPts val="1800"/>
              <a:buChar char="●"/>
            </a:pPr>
            <a:r>
              <a:rPr lang="en"/>
              <a:t>Firm sources of power were needed</a:t>
            </a:r>
            <a:endParaRPr/>
          </a:p>
          <a:p>
            <a:pPr marL="914400" lvl="1" indent="-317500" algn="l" rtl="0">
              <a:spcBef>
                <a:spcPts val="0"/>
              </a:spcBef>
              <a:spcAft>
                <a:spcPts val="0"/>
              </a:spcAft>
              <a:buSzPts val="1400"/>
              <a:buChar char="○"/>
            </a:pPr>
            <a:r>
              <a:rPr lang="en"/>
              <a:t>Hydro, nuclear, fossil fuel, and batteries</a:t>
            </a:r>
            <a:endParaRPr/>
          </a:p>
          <a:p>
            <a:pPr marL="457200" lvl="0" indent="-342900" algn="l" rtl="0">
              <a:spcBef>
                <a:spcPts val="0"/>
              </a:spcBef>
              <a:spcAft>
                <a:spcPts val="0"/>
              </a:spcAft>
              <a:buSzPts val="1800"/>
              <a:buChar char="●"/>
            </a:pPr>
            <a:r>
              <a:rPr lang="en"/>
              <a:t>Nuclear was not competitive with LNG</a:t>
            </a:r>
            <a:endParaRPr/>
          </a:p>
          <a:p>
            <a:pPr marL="914400" lvl="1" indent="-317500" algn="l" rtl="0">
              <a:spcBef>
                <a:spcPts val="0"/>
              </a:spcBef>
              <a:spcAft>
                <a:spcPts val="0"/>
              </a:spcAft>
              <a:buSzPts val="1400"/>
              <a:buChar char="○"/>
            </a:pPr>
            <a:r>
              <a:rPr lang="en"/>
              <a:t>W/S/Nuclear scenario assumed no LNG imports</a:t>
            </a:r>
            <a:endParaRPr/>
          </a:p>
          <a:p>
            <a:pPr marL="914400" lvl="1" indent="-317500" algn="l" rtl="0">
              <a:spcBef>
                <a:spcPts val="0"/>
              </a:spcBef>
              <a:spcAft>
                <a:spcPts val="0"/>
              </a:spcAft>
              <a:buSzPts val="1400"/>
              <a:buChar char="○"/>
            </a:pPr>
            <a:r>
              <a:rPr lang="en"/>
              <a:t>Hydro and tidal competitiveness was not investigated</a:t>
            </a:r>
            <a:endParaRPr/>
          </a:p>
          <a:p>
            <a:pPr marL="457200" lvl="0" indent="-342900" algn="l" rtl="0">
              <a:spcBef>
                <a:spcPts val="0"/>
              </a:spcBef>
              <a:spcAft>
                <a:spcPts val="0"/>
              </a:spcAft>
              <a:buSzPts val="1800"/>
              <a:buChar char="●"/>
            </a:pPr>
            <a:r>
              <a:rPr lang="en"/>
              <a:t>Cost projections are uncertain</a:t>
            </a:r>
            <a:endParaRPr/>
          </a:p>
          <a:p>
            <a:pPr marL="914400" lvl="1" indent="-317500" algn="l" rtl="0">
              <a:spcBef>
                <a:spcPts val="0"/>
              </a:spcBef>
              <a:spcAft>
                <a:spcPts val="0"/>
              </a:spcAft>
              <a:buSzPts val="1400"/>
              <a:buChar char="○"/>
            </a:pPr>
            <a:r>
              <a:rPr lang="en"/>
              <a:t>Especially for nuclear and tidal</a:t>
            </a:r>
            <a:endParaRPr/>
          </a:p>
          <a:p>
            <a:pPr marL="914400" lvl="1" indent="-317500" algn="l" rtl="0">
              <a:spcBef>
                <a:spcPts val="0"/>
              </a:spcBef>
              <a:spcAft>
                <a:spcPts val="0"/>
              </a:spcAft>
              <a:buSzPts val="1400"/>
              <a:buChar char="○"/>
            </a:pPr>
            <a:r>
              <a:rPr lang="en" sz="1400"/>
              <a:t>Sensitivity analyses were run</a:t>
            </a:r>
            <a:endParaRPr/>
          </a:p>
        </p:txBody>
      </p:sp>
      <p:pic>
        <p:nvPicPr>
          <p:cNvPr id="323" name="Google Shape;323;p51"/>
          <p:cNvPicPr preferRelativeResize="0"/>
          <p:nvPr/>
        </p:nvPicPr>
        <p:blipFill>
          <a:blip r:embed="rId3">
            <a:alphaModFix/>
          </a:blip>
          <a:stretch>
            <a:fillRect/>
          </a:stretch>
        </p:blipFill>
        <p:spPr>
          <a:xfrm>
            <a:off x="5758875" y="1114600"/>
            <a:ext cx="3073435" cy="34713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52"/>
          <p:cNvPicPr preferRelativeResize="0"/>
          <p:nvPr/>
        </p:nvPicPr>
        <p:blipFill>
          <a:blip r:embed="rId3">
            <a:alphaModFix/>
          </a:blip>
          <a:stretch>
            <a:fillRect/>
          </a:stretch>
        </p:blipFill>
        <p:spPr>
          <a:xfrm>
            <a:off x="0" y="-3817"/>
            <a:ext cx="9144000" cy="5151129"/>
          </a:xfrm>
          <a:prstGeom prst="rect">
            <a:avLst/>
          </a:prstGeom>
          <a:noFill/>
          <a:ln>
            <a:noFill/>
          </a:ln>
        </p:spPr>
      </p:pic>
      <p:sp>
        <p:nvSpPr>
          <p:cNvPr id="329" name="Google Shape;329;p52"/>
          <p:cNvSpPr txBox="1">
            <a:spLocks noGrp="1"/>
          </p:cNvSpPr>
          <p:nvPr>
            <p:ph type="subTitle" idx="1"/>
          </p:nvPr>
        </p:nvSpPr>
        <p:spPr>
          <a:xfrm>
            <a:off x="2338275" y="398648"/>
            <a:ext cx="5138400" cy="3677400"/>
          </a:xfrm>
          <a:prstGeom prst="rect">
            <a:avLst/>
          </a:prstGeom>
          <a:noFill/>
        </p:spPr>
        <p:txBody>
          <a:bodyPr spcFirstLastPara="1" wrap="square" lIns="91425" tIns="91425" rIns="91425" bIns="91425" anchor="ctr" anchorCtr="0">
            <a:noAutofit/>
          </a:bodyPr>
          <a:lstStyle/>
          <a:p>
            <a:pPr marL="457200" lvl="0" indent="-355600" algn="l" rtl="0">
              <a:spcBef>
                <a:spcPts val="0"/>
              </a:spcBef>
              <a:spcAft>
                <a:spcPts val="0"/>
              </a:spcAft>
              <a:buClr>
                <a:srgbClr val="FFD966"/>
              </a:buClr>
              <a:buSzPts val="2000"/>
              <a:buChar char="●"/>
            </a:pPr>
            <a:r>
              <a:rPr lang="en" sz="2000">
                <a:solidFill>
                  <a:srgbClr val="FFD966"/>
                </a:solidFill>
              </a:rPr>
              <a:t>Scenario Development</a:t>
            </a:r>
            <a:endParaRPr sz="2000">
              <a:solidFill>
                <a:srgbClr val="FFD966"/>
              </a:solidFill>
            </a:endParaRPr>
          </a:p>
          <a:p>
            <a:pPr marL="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Load Forecast</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Resource Selection and Sizing</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438150" algn="l" rtl="0">
              <a:spcBef>
                <a:spcPts val="0"/>
              </a:spcBef>
              <a:spcAft>
                <a:spcPts val="0"/>
              </a:spcAft>
              <a:buClr>
                <a:schemeClr val="lt1"/>
              </a:buClr>
              <a:buSzPts val="3300"/>
              <a:buChar char="●"/>
            </a:pPr>
            <a:r>
              <a:rPr lang="en" sz="3300">
                <a:solidFill>
                  <a:schemeClr val="lt1"/>
                </a:solidFill>
              </a:rPr>
              <a:t>Generation Analysis</a:t>
            </a:r>
            <a:endParaRPr sz="3300">
              <a:solidFill>
                <a:schemeClr val="lt1"/>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Transmission Analysis</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Economic Analysis</a:t>
            </a:r>
            <a:endParaRPr sz="2000">
              <a:solidFill>
                <a:srgbClr val="FFD96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Generation Analysis</a:t>
            </a:r>
            <a:endParaRPr/>
          </a:p>
        </p:txBody>
      </p:sp>
      <p:sp>
        <p:nvSpPr>
          <p:cNvPr id="335" name="Google Shape;335;p53"/>
          <p:cNvSpPr txBox="1">
            <a:spLocks noGrp="1"/>
          </p:cNvSpPr>
          <p:nvPr>
            <p:ph type="body" idx="1"/>
          </p:nvPr>
        </p:nvSpPr>
        <p:spPr>
          <a:xfrm>
            <a:off x="311700" y="1076275"/>
            <a:ext cx="85206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900"/>
              <a:t>Simulate</a:t>
            </a:r>
            <a:r>
              <a:rPr lang="en" sz="1900" b="1"/>
              <a:t> </a:t>
            </a:r>
            <a:r>
              <a:rPr lang="en" sz="2000" b="1">
                <a:solidFill>
                  <a:schemeClr val="accent5"/>
                </a:solidFill>
              </a:rPr>
              <a:t>grid operations </a:t>
            </a:r>
            <a:r>
              <a:rPr lang="en" sz="1900"/>
              <a:t>across the Railbelt across </a:t>
            </a:r>
            <a:r>
              <a:rPr lang="en" sz="2000" b="1">
                <a:solidFill>
                  <a:schemeClr val="accent5"/>
                </a:solidFill>
              </a:rPr>
              <a:t>all hours of the year,</a:t>
            </a:r>
            <a:r>
              <a:rPr lang="en" sz="2000">
                <a:solidFill>
                  <a:schemeClr val="accent5"/>
                </a:solidFill>
              </a:rPr>
              <a:t> </a:t>
            </a:r>
            <a:r>
              <a:rPr lang="en" sz="1900"/>
              <a:t>considering changing load, wind and solar availability, reliability needs, and operating constraints.</a:t>
            </a:r>
            <a:endParaRPr sz="1900"/>
          </a:p>
          <a:p>
            <a:pPr marL="457200" lvl="0" indent="-330200" algn="l" rtl="0">
              <a:lnSpc>
                <a:spcPct val="115000"/>
              </a:lnSpc>
              <a:spcBef>
                <a:spcPts val="1200"/>
              </a:spcBef>
              <a:spcAft>
                <a:spcPts val="0"/>
              </a:spcAft>
              <a:buSzPts val="1600"/>
              <a:buChar char="●"/>
            </a:pPr>
            <a:r>
              <a:rPr lang="en" sz="1600"/>
              <a:t>How are resources scheduled (dispatched) to meet load in a least cost manner? </a:t>
            </a:r>
            <a:endParaRPr sz="1600"/>
          </a:p>
          <a:p>
            <a:pPr marL="457200" lvl="0" indent="-330200" algn="l" rtl="0">
              <a:lnSpc>
                <a:spcPct val="115000"/>
              </a:lnSpc>
              <a:spcBef>
                <a:spcPts val="0"/>
              </a:spcBef>
              <a:spcAft>
                <a:spcPts val="0"/>
              </a:spcAft>
              <a:buSzPts val="1600"/>
              <a:buChar char="●"/>
            </a:pPr>
            <a:r>
              <a:rPr lang="en" sz="1600"/>
              <a:t>How can grid operators manage variability and uncertainty of wind and solar generation? </a:t>
            </a:r>
            <a:endParaRPr sz="1600"/>
          </a:p>
          <a:p>
            <a:pPr marL="457200" lvl="0" indent="-330200" algn="l" rtl="0">
              <a:lnSpc>
                <a:spcPct val="115000"/>
              </a:lnSpc>
              <a:spcBef>
                <a:spcPts val="0"/>
              </a:spcBef>
              <a:spcAft>
                <a:spcPts val="0"/>
              </a:spcAft>
              <a:buSzPts val="1600"/>
              <a:buChar char="●"/>
            </a:pPr>
            <a:r>
              <a:rPr lang="en" sz="1600"/>
              <a:t>How should batteries be scheduled to charge, discharge, and provide reliability reserves?</a:t>
            </a:r>
            <a:endParaRPr sz="1600"/>
          </a:p>
          <a:p>
            <a:pPr marL="457200" lvl="0" indent="-330200" algn="l" rtl="0">
              <a:lnSpc>
                <a:spcPct val="115000"/>
              </a:lnSpc>
              <a:spcBef>
                <a:spcPts val="0"/>
              </a:spcBef>
              <a:spcAft>
                <a:spcPts val="0"/>
              </a:spcAft>
              <a:buSzPts val="1600"/>
              <a:buChar char="●"/>
            </a:pPr>
            <a:r>
              <a:rPr lang="en" sz="1600"/>
              <a:t>How do transmission flows change across different weather conditions and load levels?</a:t>
            </a:r>
            <a:endParaRPr sz="1600"/>
          </a:p>
          <a:p>
            <a:pPr marL="457200" lvl="0" indent="-330200" algn="l" rtl="0">
              <a:lnSpc>
                <a:spcPct val="115000"/>
              </a:lnSpc>
              <a:spcBef>
                <a:spcPts val="0"/>
              </a:spcBef>
              <a:spcAft>
                <a:spcPts val="0"/>
              </a:spcAft>
              <a:buSzPts val="1600"/>
              <a:buChar char="●"/>
            </a:pPr>
            <a:r>
              <a:rPr lang="en" sz="1600"/>
              <a:t>Which generators are displaced by new renewables and what are are the fuel cost savings?</a:t>
            </a:r>
            <a:endParaRPr sz="1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4"/>
          <p:cNvSpPr txBox="1">
            <a:spLocks noGrp="1"/>
          </p:cNvSpPr>
          <p:nvPr>
            <p:ph type="title"/>
          </p:nvPr>
        </p:nvSpPr>
        <p:spPr>
          <a:xfrm>
            <a:off x="311700" y="1814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Power system operations methods</a:t>
            </a:r>
            <a:endParaRPr/>
          </a:p>
        </p:txBody>
      </p:sp>
      <p:pic>
        <p:nvPicPr>
          <p:cNvPr id="341" name="Google Shape;341;p54"/>
          <p:cNvPicPr preferRelativeResize="0"/>
          <p:nvPr/>
        </p:nvPicPr>
        <p:blipFill rotWithShape="1">
          <a:blip r:embed="rId3">
            <a:alphaModFix/>
          </a:blip>
          <a:srcRect/>
          <a:stretch/>
        </p:blipFill>
        <p:spPr>
          <a:xfrm>
            <a:off x="3546898" y="1925550"/>
            <a:ext cx="1861575" cy="1003850"/>
          </a:xfrm>
          <a:prstGeom prst="rect">
            <a:avLst/>
          </a:prstGeom>
          <a:noFill/>
          <a:ln>
            <a:noFill/>
          </a:ln>
        </p:spPr>
      </p:pic>
      <p:grpSp>
        <p:nvGrpSpPr>
          <p:cNvPr id="342" name="Google Shape;342;p54"/>
          <p:cNvGrpSpPr/>
          <p:nvPr/>
        </p:nvGrpSpPr>
        <p:grpSpPr>
          <a:xfrm>
            <a:off x="5632317" y="1189775"/>
            <a:ext cx="3305700" cy="3399825"/>
            <a:chOff x="5632317" y="1189775"/>
            <a:chExt cx="3305700" cy="3399825"/>
          </a:xfrm>
        </p:grpSpPr>
        <p:sp>
          <p:nvSpPr>
            <p:cNvPr id="343" name="Google Shape;343;p54"/>
            <p:cNvSpPr/>
            <p:nvPr/>
          </p:nvSpPr>
          <p:spPr>
            <a:xfrm>
              <a:off x="5632317" y="1189775"/>
              <a:ext cx="3305700" cy="669000"/>
            </a:xfrm>
            <a:prstGeom prst="chevron">
              <a:avLst>
                <a:gd name="adj" fmla="val 50000"/>
              </a:avLst>
            </a:prstGeom>
            <a:solidFill>
              <a:srgbClr val="3D85C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Roboto"/>
                  <a:ea typeface="Roboto"/>
                  <a:cs typeface="Roboto"/>
                  <a:sym typeface="Roboto"/>
                </a:rPr>
                <a:t>Outputs &amp; Results</a:t>
              </a:r>
              <a:endParaRPr sz="1400" b="0" i="0" u="none" strike="noStrike" cap="none">
                <a:solidFill>
                  <a:srgbClr val="FFFFFF"/>
                </a:solidFill>
                <a:latin typeface="Roboto"/>
                <a:ea typeface="Roboto"/>
                <a:cs typeface="Roboto"/>
                <a:sym typeface="Roboto"/>
              </a:endParaRPr>
            </a:p>
          </p:txBody>
        </p:sp>
        <p:sp>
          <p:nvSpPr>
            <p:cNvPr id="344" name="Google Shape;344;p54"/>
            <p:cNvSpPr txBox="1"/>
            <p:nvPr/>
          </p:nvSpPr>
          <p:spPr>
            <a:xfrm>
              <a:off x="5804450" y="2853200"/>
              <a:ext cx="3133500" cy="173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Operations and Economics</a:t>
              </a:r>
              <a:endParaRPr sz="1400" b="1" i="0" u="none" strike="noStrike" cap="none">
                <a:solidFill>
                  <a:srgbClr val="000000"/>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Char char="●"/>
              </a:pPr>
              <a:r>
                <a:rPr lang="en" sz="1200" b="0" i="0" u="none" strike="noStrike" cap="none">
                  <a:solidFill>
                    <a:srgbClr val="000000"/>
                  </a:solidFill>
                  <a:latin typeface="Roboto"/>
                  <a:ea typeface="Roboto"/>
                  <a:cs typeface="Roboto"/>
                  <a:sym typeface="Roboto"/>
                </a:rPr>
                <a:t>Plant operations and starts</a:t>
              </a:r>
              <a:endParaRPr sz="1200" b="0" i="0" u="none" strike="noStrike" cap="none">
                <a:solidFill>
                  <a:srgbClr val="000000"/>
                </a:solidFill>
                <a:latin typeface="Roboto"/>
                <a:ea typeface="Roboto"/>
                <a:cs typeface="Roboto"/>
                <a:sym typeface="Roboto"/>
              </a:endParaRPr>
            </a:p>
            <a:p>
              <a:pPr marL="457200" marR="0" lvl="0" indent="0" algn="l" rtl="0">
                <a:lnSpc>
                  <a:spcPct val="115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 Stability analysis</a:t>
              </a:r>
              <a:endParaRPr sz="1200" b="0" i="0" u="none" strike="noStrike" cap="none">
                <a:solidFill>
                  <a:srgbClr val="000000"/>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Char char="●"/>
              </a:pPr>
              <a:r>
                <a:rPr lang="en" sz="1200" b="0" i="0" u="none" strike="noStrike" cap="none">
                  <a:solidFill>
                    <a:srgbClr val="000000"/>
                  </a:solidFill>
                  <a:latin typeface="Roboto"/>
                  <a:ea typeface="Roboto"/>
                  <a:cs typeface="Roboto"/>
                  <a:sym typeface="Roboto"/>
                </a:rPr>
                <a:t>Fuel consumption and cost</a:t>
              </a:r>
              <a:br>
                <a:rPr lang="en" sz="1200" b="0" i="0" u="none" strike="noStrike" cap="none">
                  <a:solidFill>
                    <a:srgbClr val="000000"/>
                  </a:solidFill>
                  <a:latin typeface="Roboto"/>
                  <a:ea typeface="Roboto"/>
                  <a:cs typeface="Roboto"/>
                  <a:sym typeface="Roboto"/>
                </a:rPr>
              </a:br>
              <a:r>
                <a:rPr lang="en" sz="1200" b="0" i="0" u="none" strike="noStrike" cap="none">
                  <a:solidFill>
                    <a:srgbClr val="000000"/>
                  </a:solidFill>
                  <a:latin typeface="Roboto"/>
                  <a:ea typeface="Roboto"/>
                  <a:cs typeface="Roboto"/>
                  <a:sym typeface="Roboto"/>
                </a:rPr>
                <a:t>→ Economic analysis step</a:t>
              </a:r>
              <a:endParaRPr sz="1200" b="0" i="0" u="none" strike="noStrike" cap="none">
                <a:solidFill>
                  <a:srgbClr val="000000"/>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Char char="●"/>
              </a:pPr>
              <a:r>
                <a:rPr lang="en" sz="1200" b="0" i="0" u="none" strike="noStrike" cap="none">
                  <a:solidFill>
                    <a:srgbClr val="000000"/>
                  </a:solidFill>
                  <a:latin typeface="Roboto"/>
                  <a:ea typeface="Roboto"/>
                  <a:cs typeface="Roboto"/>
                  <a:sym typeface="Roboto"/>
                </a:rPr>
                <a:t>Emissions</a:t>
              </a:r>
              <a:endParaRPr sz="1200" b="0" i="0" u="none" strike="noStrike" cap="none">
                <a:solidFill>
                  <a:srgbClr val="000000"/>
                </a:solidFill>
                <a:latin typeface="Roboto"/>
                <a:ea typeface="Roboto"/>
                <a:cs typeface="Roboto"/>
                <a:sym typeface="Roboto"/>
              </a:endParaRPr>
            </a:p>
          </p:txBody>
        </p:sp>
      </p:grpSp>
      <p:grpSp>
        <p:nvGrpSpPr>
          <p:cNvPr id="345" name="Google Shape;345;p54"/>
          <p:cNvGrpSpPr/>
          <p:nvPr/>
        </p:nvGrpSpPr>
        <p:grpSpPr>
          <a:xfrm>
            <a:off x="0" y="1189989"/>
            <a:ext cx="3546900" cy="3483036"/>
            <a:chOff x="0" y="1189989"/>
            <a:chExt cx="3546900" cy="3483036"/>
          </a:xfrm>
        </p:grpSpPr>
        <p:sp>
          <p:nvSpPr>
            <p:cNvPr id="346" name="Google Shape;346;p54"/>
            <p:cNvSpPr/>
            <p:nvPr/>
          </p:nvSpPr>
          <p:spPr>
            <a:xfrm>
              <a:off x="0" y="1189989"/>
              <a:ext cx="3546900" cy="669000"/>
            </a:xfrm>
            <a:prstGeom prst="homePlate">
              <a:avLst>
                <a:gd name="adj" fmla="val 50000"/>
              </a:avLst>
            </a:prstGeom>
            <a:solidFill>
              <a:srgbClr val="07376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Roboto"/>
                  <a:ea typeface="Roboto"/>
                  <a:cs typeface="Roboto"/>
                  <a:sym typeface="Roboto"/>
                </a:rPr>
                <a:t>Inputs</a:t>
              </a:r>
              <a:endParaRPr sz="1400" b="0" i="0" u="none" strike="noStrike" cap="none">
                <a:solidFill>
                  <a:srgbClr val="FFFFFF"/>
                </a:solidFill>
                <a:latin typeface="Roboto"/>
                <a:ea typeface="Roboto"/>
                <a:cs typeface="Roboto"/>
                <a:sym typeface="Roboto"/>
              </a:endParaRPr>
            </a:p>
          </p:txBody>
        </p:sp>
        <p:sp>
          <p:nvSpPr>
            <p:cNvPr id="347" name="Google Shape;347;p54"/>
            <p:cNvSpPr txBox="1"/>
            <p:nvPr/>
          </p:nvSpPr>
          <p:spPr>
            <a:xfrm>
              <a:off x="159725" y="2875425"/>
              <a:ext cx="2994900" cy="1797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Detailed plant and system details</a:t>
              </a:r>
              <a:endParaRPr sz="1400" b="1" i="0" u="none" strike="noStrike" cap="none">
                <a:solidFill>
                  <a:srgbClr val="000000"/>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Char char="●"/>
              </a:pPr>
              <a:r>
                <a:rPr lang="en" sz="1200" b="0" i="0" u="none" strike="noStrike" cap="none">
                  <a:solidFill>
                    <a:srgbClr val="000000"/>
                  </a:solidFill>
                  <a:latin typeface="Roboto"/>
                  <a:ea typeface="Roboto"/>
                  <a:cs typeface="Roboto"/>
                  <a:sym typeface="Roboto"/>
                </a:rPr>
                <a:t>Load profiles </a:t>
              </a:r>
              <a:endParaRPr sz="1200" b="0" i="0" u="none" strike="noStrike" cap="none">
                <a:solidFill>
                  <a:srgbClr val="000000"/>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Char char="●"/>
              </a:pPr>
              <a:r>
                <a:rPr lang="en" sz="1200" b="0" i="0" u="none" strike="noStrike" cap="none">
                  <a:solidFill>
                    <a:srgbClr val="000000"/>
                  </a:solidFill>
                  <a:latin typeface="Roboto"/>
                  <a:ea typeface="Roboto"/>
                  <a:cs typeface="Roboto"/>
                  <a:sym typeface="Roboto"/>
                </a:rPr>
                <a:t>Wind and solar profiles </a:t>
              </a:r>
              <a:endParaRPr sz="1200" b="0" i="0" u="none" strike="noStrike" cap="none">
                <a:solidFill>
                  <a:srgbClr val="000000"/>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Char char="●"/>
              </a:pPr>
              <a:r>
                <a:rPr lang="en" sz="1200" b="0" i="0" u="none" strike="noStrike" cap="none">
                  <a:solidFill>
                    <a:srgbClr val="000000"/>
                  </a:solidFill>
                  <a:latin typeface="Roboto"/>
                  <a:ea typeface="Roboto"/>
                  <a:cs typeface="Roboto"/>
                  <a:sym typeface="Roboto"/>
                </a:rPr>
                <a:t>Hydro water budgets</a:t>
              </a:r>
              <a:endParaRPr sz="1200" b="0" i="0" u="none" strike="noStrike" cap="none">
                <a:solidFill>
                  <a:srgbClr val="000000"/>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Char char="●"/>
              </a:pPr>
              <a:r>
                <a:rPr lang="en" sz="1200" b="0" i="0" u="none" strike="noStrike" cap="none">
                  <a:solidFill>
                    <a:srgbClr val="000000"/>
                  </a:solidFill>
                  <a:latin typeface="Roboto"/>
                  <a:ea typeface="Roboto"/>
                  <a:cs typeface="Roboto"/>
                  <a:sym typeface="Roboto"/>
                </a:rPr>
                <a:t>Gas, coal, and oil plant characteristics (efficiency, cycling constraints, etc.)</a:t>
              </a:r>
              <a:endParaRPr sz="1200" b="0" i="0" u="none" strike="noStrike" cap="none">
                <a:solidFill>
                  <a:srgbClr val="000000"/>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Char char="●"/>
              </a:pPr>
              <a:r>
                <a:rPr lang="en" sz="1200" b="0" i="0" u="none" strike="noStrike" cap="none">
                  <a:solidFill>
                    <a:srgbClr val="000000"/>
                  </a:solidFill>
                  <a:latin typeface="Roboto"/>
                  <a:ea typeface="Roboto"/>
                  <a:cs typeface="Roboto"/>
                  <a:sym typeface="Roboto"/>
                </a:rPr>
                <a:t>Operating reserve requirements</a:t>
              </a:r>
              <a:endParaRPr sz="1200" b="0" i="0" u="none" strike="noStrike" cap="none">
                <a:solidFill>
                  <a:srgbClr val="000000"/>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Char char="●"/>
              </a:pPr>
              <a:r>
                <a:rPr lang="en" sz="1200" b="0" i="0" u="none" strike="noStrike" cap="none">
                  <a:solidFill>
                    <a:srgbClr val="000000"/>
                  </a:solidFill>
                  <a:latin typeface="Roboto"/>
                  <a:ea typeface="Roboto"/>
                  <a:cs typeface="Roboto"/>
                  <a:sym typeface="Roboto"/>
                </a:rPr>
                <a:t>Transmission constraints</a:t>
              </a:r>
              <a:endParaRPr sz="1200" b="0" i="0" u="none" strike="noStrike" cap="none">
                <a:solidFill>
                  <a:srgbClr val="000000"/>
                </a:solidFill>
                <a:latin typeface="Roboto"/>
                <a:ea typeface="Roboto"/>
                <a:cs typeface="Roboto"/>
                <a:sym typeface="Roboto"/>
              </a:endParaRPr>
            </a:p>
          </p:txBody>
        </p:sp>
      </p:grpSp>
      <p:grpSp>
        <p:nvGrpSpPr>
          <p:cNvPr id="348" name="Google Shape;348;p54"/>
          <p:cNvGrpSpPr/>
          <p:nvPr/>
        </p:nvGrpSpPr>
        <p:grpSpPr>
          <a:xfrm>
            <a:off x="2944204" y="1189775"/>
            <a:ext cx="3305700" cy="3483250"/>
            <a:chOff x="2944204" y="1189775"/>
            <a:chExt cx="3305700" cy="3483250"/>
          </a:xfrm>
        </p:grpSpPr>
        <p:sp>
          <p:nvSpPr>
            <p:cNvPr id="349" name="Google Shape;349;p54"/>
            <p:cNvSpPr/>
            <p:nvPr/>
          </p:nvSpPr>
          <p:spPr>
            <a:xfrm>
              <a:off x="2944204" y="1189775"/>
              <a:ext cx="3305700" cy="669000"/>
            </a:xfrm>
            <a:prstGeom prst="chevron">
              <a:avLst>
                <a:gd name="adj" fmla="val 50000"/>
              </a:avLst>
            </a:prstGeom>
            <a:solidFill>
              <a:srgbClr val="0B539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Roboto"/>
                  <a:ea typeface="Roboto"/>
                  <a:cs typeface="Roboto"/>
                  <a:sym typeface="Roboto"/>
                </a:rPr>
                <a:t>Modeling &amp; Simulation</a:t>
              </a:r>
              <a:endParaRPr sz="1400" b="0" i="0" u="none" strike="noStrike" cap="none">
                <a:solidFill>
                  <a:srgbClr val="FFFFFF"/>
                </a:solidFill>
                <a:latin typeface="Roboto"/>
                <a:ea typeface="Roboto"/>
                <a:cs typeface="Roboto"/>
                <a:sym typeface="Roboto"/>
              </a:endParaRPr>
            </a:p>
          </p:txBody>
        </p:sp>
        <p:sp>
          <p:nvSpPr>
            <p:cNvPr id="350" name="Google Shape;350;p54"/>
            <p:cNvSpPr txBox="1"/>
            <p:nvPr/>
          </p:nvSpPr>
          <p:spPr>
            <a:xfrm>
              <a:off x="3338475" y="2883225"/>
              <a:ext cx="2555700" cy="178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Production cost simulation</a:t>
              </a:r>
              <a:r>
                <a:rPr lang="en" sz="1200" b="0" i="0" u="none" strike="noStrike" cap="none">
                  <a:solidFill>
                    <a:srgbClr val="000000"/>
                  </a:solidFill>
                  <a:latin typeface="Roboto"/>
                  <a:ea typeface="Roboto"/>
                  <a:cs typeface="Roboto"/>
                  <a:sym typeface="Roboto"/>
                </a:rPr>
                <a:t> </a:t>
              </a:r>
              <a:br>
                <a:rPr lang="en" sz="1200" b="0" i="0" u="none" strike="noStrike" cap="none">
                  <a:solidFill>
                    <a:srgbClr val="000000"/>
                  </a:solidFill>
                  <a:latin typeface="Roboto"/>
                  <a:ea typeface="Roboto"/>
                  <a:cs typeface="Roboto"/>
                  <a:sym typeface="Roboto"/>
                </a:rPr>
              </a:br>
              <a:r>
                <a:rPr lang="en" sz="1200" b="0" i="0" u="none" strike="noStrike" cap="none">
                  <a:solidFill>
                    <a:srgbClr val="000000"/>
                  </a:solidFill>
                  <a:latin typeface="Roboto"/>
                  <a:ea typeface="Roboto"/>
                  <a:cs typeface="Roboto"/>
                  <a:sym typeface="Roboto"/>
                </a:rPr>
                <a:t>Least cost, security-constrained, unit commitment, dispatch, and resource scheduling across all </a:t>
              </a:r>
              <a:r>
                <a:rPr lang="en" sz="1200" b="0" i="0" u="none" strike="noStrike" cap="none">
                  <a:solidFill>
                    <a:schemeClr val="dk1"/>
                  </a:solidFill>
                  <a:latin typeface="Roboto"/>
                  <a:ea typeface="Roboto"/>
                  <a:cs typeface="Roboto"/>
                  <a:sym typeface="Roboto"/>
                </a:rPr>
                <a:t>8760 </a:t>
              </a:r>
              <a:r>
                <a:rPr lang="en" sz="1200" b="0" i="0" u="none" strike="noStrike" cap="none">
                  <a:solidFill>
                    <a:srgbClr val="000000"/>
                  </a:solidFill>
                  <a:latin typeface="Roboto"/>
                  <a:ea typeface="Roboto"/>
                  <a:cs typeface="Roboto"/>
                  <a:sym typeface="Roboto"/>
                </a:rPr>
                <a:t>hours of the year</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Utilizes third-party, industry recognized optimization software</a:t>
              </a:r>
              <a:endParaRPr sz="1200" b="0" i="0" u="none" strike="noStrike" cap="none">
                <a:solidFill>
                  <a:srgbClr val="000000"/>
                </a:solidFill>
                <a:latin typeface="Roboto"/>
                <a:ea typeface="Roboto"/>
                <a:cs typeface="Roboto"/>
                <a:sym typeface="Roboto"/>
              </a:endParaRPr>
            </a:p>
          </p:txBody>
        </p:sp>
      </p:grpSp>
      <p:pic>
        <p:nvPicPr>
          <p:cNvPr id="351" name="Google Shape;351;p54"/>
          <p:cNvPicPr preferRelativeResize="0"/>
          <p:nvPr/>
        </p:nvPicPr>
        <p:blipFill rotWithShape="1">
          <a:blip r:embed="rId4">
            <a:alphaModFix/>
          </a:blip>
          <a:srcRect/>
          <a:stretch/>
        </p:blipFill>
        <p:spPr>
          <a:xfrm>
            <a:off x="245871" y="2285409"/>
            <a:ext cx="572700" cy="572700"/>
          </a:xfrm>
          <a:prstGeom prst="rect">
            <a:avLst/>
          </a:prstGeom>
          <a:noFill/>
          <a:ln>
            <a:noFill/>
          </a:ln>
        </p:spPr>
      </p:pic>
      <p:pic>
        <p:nvPicPr>
          <p:cNvPr id="352" name="Google Shape;352;p54"/>
          <p:cNvPicPr preferRelativeResize="0"/>
          <p:nvPr/>
        </p:nvPicPr>
        <p:blipFill rotWithShape="1">
          <a:blip r:embed="rId5">
            <a:alphaModFix/>
          </a:blip>
          <a:srcRect/>
          <a:stretch/>
        </p:blipFill>
        <p:spPr>
          <a:xfrm>
            <a:off x="588246" y="1925546"/>
            <a:ext cx="572700" cy="572700"/>
          </a:xfrm>
          <a:prstGeom prst="rect">
            <a:avLst/>
          </a:prstGeom>
          <a:noFill/>
          <a:ln>
            <a:noFill/>
          </a:ln>
        </p:spPr>
      </p:pic>
      <p:pic>
        <p:nvPicPr>
          <p:cNvPr id="353" name="Google Shape;353;p54"/>
          <p:cNvPicPr preferRelativeResize="0"/>
          <p:nvPr/>
        </p:nvPicPr>
        <p:blipFill rotWithShape="1">
          <a:blip r:embed="rId6">
            <a:alphaModFix/>
          </a:blip>
          <a:srcRect/>
          <a:stretch/>
        </p:blipFill>
        <p:spPr>
          <a:xfrm>
            <a:off x="1794358" y="2313520"/>
            <a:ext cx="516450" cy="516450"/>
          </a:xfrm>
          <a:prstGeom prst="rect">
            <a:avLst/>
          </a:prstGeom>
          <a:noFill/>
          <a:ln>
            <a:noFill/>
          </a:ln>
        </p:spPr>
      </p:pic>
      <p:pic>
        <p:nvPicPr>
          <p:cNvPr id="354" name="Google Shape;354;p54"/>
          <p:cNvPicPr preferRelativeResize="0"/>
          <p:nvPr/>
        </p:nvPicPr>
        <p:blipFill rotWithShape="1">
          <a:blip r:embed="rId7">
            <a:alphaModFix/>
          </a:blip>
          <a:srcRect/>
          <a:stretch/>
        </p:blipFill>
        <p:spPr>
          <a:xfrm>
            <a:off x="2295836" y="1953664"/>
            <a:ext cx="516450" cy="516480"/>
          </a:xfrm>
          <a:prstGeom prst="rect">
            <a:avLst/>
          </a:prstGeom>
          <a:noFill/>
          <a:ln>
            <a:noFill/>
          </a:ln>
        </p:spPr>
      </p:pic>
      <p:pic>
        <p:nvPicPr>
          <p:cNvPr id="355" name="Google Shape;355;p54"/>
          <p:cNvPicPr preferRelativeResize="0"/>
          <p:nvPr/>
        </p:nvPicPr>
        <p:blipFill rotWithShape="1">
          <a:blip r:embed="rId8">
            <a:alphaModFix/>
          </a:blip>
          <a:srcRect/>
          <a:stretch/>
        </p:blipFill>
        <p:spPr>
          <a:xfrm>
            <a:off x="1094650" y="2285400"/>
            <a:ext cx="572700" cy="572700"/>
          </a:xfrm>
          <a:prstGeom prst="rect">
            <a:avLst/>
          </a:prstGeom>
          <a:noFill/>
          <a:ln>
            <a:noFill/>
          </a:ln>
        </p:spPr>
      </p:pic>
      <p:pic>
        <p:nvPicPr>
          <p:cNvPr id="356" name="Google Shape;356;p54"/>
          <p:cNvPicPr preferRelativeResize="0"/>
          <p:nvPr/>
        </p:nvPicPr>
        <p:blipFill rotWithShape="1">
          <a:blip r:embed="rId9">
            <a:alphaModFix/>
          </a:blip>
          <a:srcRect/>
          <a:stretch/>
        </p:blipFill>
        <p:spPr>
          <a:xfrm>
            <a:off x="1474426" y="1808763"/>
            <a:ext cx="689487" cy="689487"/>
          </a:xfrm>
          <a:prstGeom prst="rect">
            <a:avLst/>
          </a:prstGeom>
          <a:noFill/>
          <a:ln>
            <a:noFill/>
          </a:ln>
        </p:spPr>
      </p:pic>
      <p:pic>
        <p:nvPicPr>
          <p:cNvPr id="357" name="Google Shape;357;p54"/>
          <p:cNvPicPr preferRelativeResize="0"/>
          <p:nvPr/>
        </p:nvPicPr>
        <p:blipFill rotWithShape="1">
          <a:blip r:embed="rId10">
            <a:alphaModFix/>
          </a:blip>
          <a:srcRect/>
          <a:stretch/>
        </p:blipFill>
        <p:spPr>
          <a:xfrm>
            <a:off x="6249900" y="2004150"/>
            <a:ext cx="846675" cy="846675"/>
          </a:xfrm>
          <a:prstGeom prst="rect">
            <a:avLst/>
          </a:prstGeom>
          <a:noFill/>
          <a:ln>
            <a:noFill/>
          </a:ln>
        </p:spPr>
      </p:pic>
      <p:pic>
        <p:nvPicPr>
          <p:cNvPr id="358" name="Google Shape;358;p54"/>
          <p:cNvPicPr preferRelativeResize="0"/>
          <p:nvPr/>
        </p:nvPicPr>
        <p:blipFill rotWithShape="1">
          <a:blip r:embed="rId11">
            <a:alphaModFix/>
          </a:blip>
          <a:srcRect/>
          <a:stretch/>
        </p:blipFill>
        <p:spPr>
          <a:xfrm>
            <a:off x="7108274" y="2082716"/>
            <a:ext cx="689500" cy="6895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5"/>
          <p:cNvSpPr txBox="1">
            <a:spLocks noGrp="1"/>
          </p:cNvSpPr>
          <p:nvPr>
            <p:ph type="title"/>
          </p:nvPr>
        </p:nvSpPr>
        <p:spPr>
          <a:xfrm>
            <a:off x="239707" y="358086"/>
            <a:ext cx="2936325"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Resource Portfolios and Annual Generation</a:t>
            </a:r>
            <a:endParaRPr/>
          </a:p>
        </p:txBody>
      </p:sp>
      <p:pic>
        <p:nvPicPr>
          <p:cNvPr id="364" name="Google Shape;364;p55"/>
          <p:cNvPicPr preferRelativeResize="0"/>
          <p:nvPr/>
        </p:nvPicPr>
        <p:blipFill rotWithShape="1">
          <a:blip r:embed="rId3">
            <a:alphaModFix/>
          </a:blip>
          <a:srcRect/>
          <a:stretch/>
        </p:blipFill>
        <p:spPr>
          <a:xfrm>
            <a:off x="3616859" y="841912"/>
            <a:ext cx="5287434" cy="3767322"/>
          </a:xfrm>
          <a:prstGeom prst="rect">
            <a:avLst/>
          </a:prstGeom>
          <a:noFill/>
          <a:ln>
            <a:noFill/>
          </a:ln>
        </p:spPr>
      </p:pic>
      <p:sp>
        <p:nvSpPr>
          <p:cNvPr id="365" name="Google Shape;365;p55"/>
          <p:cNvSpPr/>
          <p:nvPr/>
        </p:nvSpPr>
        <p:spPr>
          <a:xfrm>
            <a:off x="3881422" y="4357688"/>
            <a:ext cx="4274492" cy="2515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6" name="Google Shape;366;p55"/>
          <p:cNvSpPr txBox="1"/>
          <p:nvPr/>
        </p:nvSpPr>
        <p:spPr>
          <a:xfrm>
            <a:off x="4528657" y="4178347"/>
            <a:ext cx="94022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100" b="1" i="0" u="none" strike="noStrike" cap="none">
                <a:solidFill>
                  <a:srgbClr val="323F4F"/>
                </a:solidFill>
                <a:latin typeface="Arial"/>
                <a:ea typeface="Arial"/>
                <a:cs typeface="Arial"/>
                <a:sym typeface="Arial"/>
              </a:rPr>
              <a:t>Business as Usual</a:t>
            </a:r>
            <a:endParaRPr/>
          </a:p>
        </p:txBody>
      </p:sp>
      <p:sp>
        <p:nvSpPr>
          <p:cNvPr id="367" name="Google Shape;367;p55"/>
          <p:cNvSpPr txBox="1"/>
          <p:nvPr/>
        </p:nvSpPr>
        <p:spPr>
          <a:xfrm>
            <a:off x="5525537" y="4178347"/>
            <a:ext cx="710503"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100" b="1" i="0" u="none" strike="noStrike" cap="none">
                <a:solidFill>
                  <a:srgbClr val="005390"/>
                </a:solidFill>
                <a:latin typeface="Arial"/>
                <a:ea typeface="Arial"/>
                <a:cs typeface="Arial"/>
                <a:sym typeface="Arial"/>
              </a:rPr>
              <a:t>Wind</a:t>
            </a:r>
            <a:endParaRPr/>
          </a:p>
          <a:p>
            <a:pPr marL="0" marR="0" lvl="0" indent="0" algn="ctr" rtl="0">
              <a:lnSpc>
                <a:spcPct val="100000"/>
              </a:lnSpc>
              <a:spcBef>
                <a:spcPts val="0"/>
              </a:spcBef>
              <a:spcAft>
                <a:spcPts val="0"/>
              </a:spcAft>
              <a:buNone/>
            </a:pPr>
            <a:r>
              <a:rPr lang="en" sz="1100" b="1" i="0" u="none" strike="noStrike" cap="none">
                <a:solidFill>
                  <a:srgbClr val="005390"/>
                </a:solidFill>
                <a:latin typeface="Arial"/>
                <a:ea typeface="Arial"/>
                <a:cs typeface="Arial"/>
                <a:sym typeface="Arial"/>
              </a:rPr>
              <a:t>Solar</a:t>
            </a:r>
            <a:endParaRPr/>
          </a:p>
          <a:p>
            <a:pPr marL="0" marR="0" lvl="0" indent="0" algn="ctr" rtl="0">
              <a:lnSpc>
                <a:spcPct val="100000"/>
              </a:lnSpc>
              <a:spcBef>
                <a:spcPts val="0"/>
              </a:spcBef>
              <a:spcAft>
                <a:spcPts val="0"/>
              </a:spcAft>
              <a:buNone/>
            </a:pPr>
            <a:r>
              <a:rPr lang="en" sz="1100" b="1" i="0" u="none" strike="noStrike" cap="none">
                <a:solidFill>
                  <a:srgbClr val="005390"/>
                </a:solidFill>
                <a:latin typeface="Arial"/>
                <a:ea typeface="Arial"/>
                <a:cs typeface="Arial"/>
                <a:sym typeface="Arial"/>
              </a:rPr>
              <a:t>Hydro</a:t>
            </a:r>
            <a:endParaRPr/>
          </a:p>
        </p:txBody>
      </p:sp>
      <p:sp>
        <p:nvSpPr>
          <p:cNvPr id="368" name="Google Shape;368;p55"/>
          <p:cNvSpPr txBox="1"/>
          <p:nvPr/>
        </p:nvSpPr>
        <p:spPr>
          <a:xfrm>
            <a:off x="6380680" y="4178347"/>
            <a:ext cx="642947"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100" b="1" i="0" u="none" strike="noStrike" cap="none">
                <a:solidFill>
                  <a:srgbClr val="028941"/>
                </a:solidFill>
                <a:latin typeface="Arial"/>
                <a:ea typeface="Arial"/>
                <a:cs typeface="Arial"/>
                <a:sym typeface="Arial"/>
              </a:rPr>
              <a:t>Wind</a:t>
            </a:r>
            <a:endParaRPr/>
          </a:p>
          <a:p>
            <a:pPr marL="0" marR="0" lvl="0" indent="0" algn="ctr" rtl="0">
              <a:lnSpc>
                <a:spcPct val="100000"/>
              </a:lnSpc>
              <a:spcBef>
                <a:spcPts val="0"/>
              </a:spcBef>
              <a:spcAft>
                <a:spcPts val="0"/>
              </a:spcAft>
              <a:buNone/>
            </a:pPr>
            <a:r>
              <a:rPr lang="en" sz="1100" b="1" i="0" u="none" strike="noStrike" cap="none">
                <a:solidFill>
                  <a:srgbClr val="028941"/>
                </a:solidFill>
                <a:latin typeface="Arial"/>
                <a:ea typeface="Arial"/>
                <a:cs typeface="Arial"/>
                <a:sym typeface="Arial"/>
              </a:rPr>
              <a:t>Solar</a:t>
            </a:r>
            <a:endParaRPr/>
          </a:p>
          <a:p>
            <a:pPr marL="0" marR="0" lvl="0" indent="0" algn="ctr" rtl="0">
              <a:lnSpc>
                <a:spcPct val="100000"/>
              </a:lnSpc>
              <a:spcBef>
                <a:spcPts val="0"/>
              </a:spcBef>
              <a:spcAft>
                <a:spcPts val="0"/>
              </a:spcAft>
              <a:buNone/>
            </a:pPr>
            <a:r>
              <a:rPr lang="en" sz="1100" b="1" i="0" u="none" strike="noStrike" cap="none">
                <a:solidFill>
                  <a:srgbClr val="028941"/>
                </a:solidFill>
                <a:latin typeface="Arial"/>
                <a:ea typeface="Arial"/>
                <a:cs typeface="Arial"/>
                <a:sym typeface="Arial"/>
              </a:rPr>
              <a:t>Tidal</a:t>
            </a:r>
            <a:endParaRPr/>
          </a:p>
        </p:txBody>
      </p:sp>
      <p:sp>
        <p:nvSpPr>
          <p:cNvPr id="369" name="Google Shape;369;p55"/>
          <p:cNvSpPr txBox="1"/>
          <p:nvPr/>
        </p:nvSpPr>
        <p:spPr>
          <a:xfrm>
            <a:off x="7198799" y="4176284"/>
            <a:ext cx="710503"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100" b="1" i="0" u="none" strike="noStrike" cap="none">
                <a:solidFill>
                  <a:srgbClr val="7030A0"/>
                </a:solidFill>
                <a:latin typeface="Arial"/>
                <a:ea typeface="Arial"/>
                <a:cs typeface="Arial"/>
                <a:sym typeface="Arial"/>
              </a:rPr>
              <a:t>Wind</a:t>
            </a:r>
            <a:endParaRPr/>
          </a:p>
          <a:p>
            <a:pPr marL="0" marR="0" lvl="0" indent="0" algn="ctr" rtl="0">
              <a:lnSpc>
                <a:spcPct val="100000"/>
              </a:lnSpc>
              <a:spcBef>
                <a:spcPts val="0"/>
              </a:spcBef>
              <a:spcAft>
                <a:spcPts val="0"/>
              </a:spcAft>
              <a:buNone/>
            </a:pPr>
            <a:r>
              <a:rPr lang="en" sz="1100" b="1" i="0" u="none" strike="noStrike" cap="none">
                <a:solidFill>
                  <a:srgbClr val="7030A0"/>
                </a:solidFill>
                <a:latin typeface="Arial"/>
                <a:ea typeface="Arial"/>
                <a:cs typeface="Arial"/>
                <a:sym typeface="Arial"/>
              </a:rPr>
              <a:t>Solar</a:t>
            </a:r>
            <a:endParaRPr/>
          </a:p>
          <a:p>
            <a:pPr marL="0" marR="0" lvl="0" indent="0" algn="ctr" rtl="0">
              <a:lnSpc>
                <a:spcPct val="100000"/>
              </a:lnSpc>
              <a:spcBef>
                <a:spcPts val="0"/>
              </a:spcBef>
              <a:spcAft>
                <a:spcPts val="0"/>
              </a:spcAft>
              <a:buNone/>
            </a:pPr>
            <a:r>
              <a:rPr lang="en" sz="1100" b="1" i="0" u="none" strike="noStrike" cap="none">
                <a:solidFill>
                  <a:srgbClr val="7030A0"/>
                </a:solidFill>
                <a:latin typeface="Arial"/>
                <a:ea typeface="Arial"/>
                <a:cs typeface="Arial"/>
                <a:sym typeface="Arial"/>
              </a:rPr>
              <a:t>Nuclear</a:t>
            </a:r>
            <a:endParaRPr/>
          </a:p>
        </p:txBody>
      </p:sp>
      <p:cxnSp>
        <p:nvCxnSpPr>
          <p:cNvPr id="370" name="Google Shape;370;p55"/>
          <p:cNvCxnSpPr/>
          <p:nvPr/>
        </p:nvCxnSpPr>
        <p:spPr>
          <a:xfrm>
            <a:off x="5295884" y="1038225"/>
            <a:ext cx="1800" cy="388200"/>
          </a:xfrm>
          <a:prstGeom prst="straightConnector1">
            <a:avLst/>
          </a:prstGeom>
          <a:noFill/>
          <a:ln w="38100" cap="flat" cmpd="sng">
            <a:solidFill>
              <a:schemeClr val="accent5"/>
            </a:solidFill>
            <a:prstDash val="solid"/>
            <a:round/>
            <a:headEnd type="oval" w="med" len="med"/>
            <a:tailEnd type="oval" w="med" len="med"/>
          </a:ln>
        </p:spPr>
      </p:cxnSp>
      <p:sp>
        <p:nvSpPr>
          <p:cNvPr id="371" name="Google Shape;371;p55"/>
          <p:cNvSpPr txBox="1"/>
          <p:nvPr/>
        </p:nvSpPr>
        <p:spPr>
          <a:xfrm>
            <a:off x="5102353" y="431788"/>
            <a:ext cx="85221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1" i="0" u="none" strike="noStrike" cap="none">
                <a:solidFill>
                  <a:schemeClr val="accent5"/>
                </a:solidFill>
                <a:latin typeface="Arial"/>
                <a:ea typeface="Arial"/>
                <a:cs typeface="Arial"/>
                <a:sym typeface="Arial"/>
              </a:rPr>
              <a:t>Emissions Free</a:t>
            </a:r>
            <a:endParaRPr/>
          </a:p>
          <a:p>
            <a:pPr marL="0" marR="0" lvl="0" indent="0" algn="l" rtl="0">
              <a:lnSpc>
                <a:spcPct val="100000"/>
              </a:lnSpc>
              <a:spcBef>
                <a:spcPts val="0"/>
              </a:spcBef>
              <a:spcAft>
                <a:spcPts val="0"/>
              </a:spcAft>
              <a:buNone/>
            </a:pPr>
            <a:r>
              <a:rPr lang="en" sz="1400" b="1" i="0" u="none" strike="noStrike" cap="none">
                <a:solidFill>
                  <a:schemeClr val="accent5"/>
                </a:solidFill>
                <a:latin typeface="Arial"/>
                <a:ea typeface="Arial"/>
                <a:cs typeface="Arial"/>
                <a:sym typeface="Arial"/>
              </a:rPr>
              <a:t>11%</a:t>
            </a:r>
            <a:endParaRPr/>
          </a:p>
        </p:txBody>
      </p:sp>
      <p:cxnSp>
        <p:nvCxnSpPr>
          <p:cNvPr id="372" name="Google Shape;372;p55"/>
          <p:cNvCxnSpPr/>
          <p:nvPr/>
        </p:nvCxnSpPr>
        <p:spPr>
          <a:xfrm flipH="1">
            <a:off x="6168738" y="1039387"/>
            <a:ext cx="900" cy="2703000"/>
          </a:xfrm>
          <a:prstGeom prst="straightConnector1">
            <a:avLst/>
          </a:prstGeom>
          <a:noFill/>
          <a:ln w="38100" cap="flat" cmpd="sng">
            <a:solidFill>
              <a:schemeClr val="accent5"/>
            </a:solidFill>
            <a:prstDash val="solid"/>
            <a:round/>
            <a:headEnd type="oval" w="med" len="med"/>
            <a:tailEnd type="oval" w="med" len="med"/>
          </a:ln>
        </p:spPr>
      </p:cxnSp>
      <p:sp>
        <p:nvSpPr>
          <p:cNvPr id="373" name="Google Shape;373;p55"/>
          <p:cNvSpPr txBox="1"/>
          <p:nvPr/>
        </p:nvSpPr>
        <p:spPr>
          <a:xfrm>
            <a:off x="5954571" y="730761"/>
            <a:ext cx="85221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chemeClr val="accent5"/>
                </a:solidFill>
                <a:latin typeface="Arial"/>
                <a:ea typeface="Arial"/>
                <a:cs typeface="Arial"/>
                <a:sym typeface="Arial"/>
              </a:rPr>
              <a:t>88%</a:t>
            </a:r>
            <a:endParaRPr/>
          </a:p>
        </p:txBody>
      </p:sp>
      <p:cxnSp>
        <p:nvCxnSpPr>
          <p:cNvPr id="374" name="Google Shape;374;p55"/>
          <p:cNvCxnSpPr/>
          <p:nvPr/>
        </p:nvCxnSpPr>
        <p:spPr>
          <a:xfrm>
            <a:off x="7040702" y="1039377"/>
            <a:ext cx="18300" cy="2216700"/>
          </a:xfrm>
          <a:prstGeom prst="straightConnector1">
            <a:avLst/>
          </a:prstGeom>
          <a:noFill/>
          <a:ln w="38100" cap="flat" cmpd="sng">
            <a:solidFill>
              <a:schemeClr val="accent5"/>
            </a:solidFill>
            <a:prstDash val="solid"/>
            <a:round/>
            <a:headEnd type="oval" w="med" len="med"/>
            <a:tailEnd type="oval" w="med" len="med"/>
          </a:ln>
        </p:spPr>
      </p:cxnSp>
      <p:sp>
        <p:nvSpPr>
          <p:cNvPr id="375" name="Google Shape;375;p55"/>
          <p:cNvSpPr txBox="1"/>
          <p:nvPr/>
        </p:nvSpPr>
        <p:spPr>
          <a:xfrm>
            <a:off x="6799973" y="731608"/>
            <a:ext cx="85221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chemeClr val="accent5"/>
                </a:solidFill>
                <a:latin typeface="Arial"/>
                <a:ea typeface="Arial"/>
                <a:cs typeface="Arial"/>
                <a:sym typeface="Arial"/>
              </a:rPr>
              <a:t>70%</a:t>
            </a:r>
            <a:endParaRPr/>
          </a:p>
        </p:txBody>
      </p:sp>
      <p:cxnSp>
        <p:nvCxnSpPr>
          <p:cNvPr id="376" name="Google Shape;376;p55"/>
          <p:cNvCxnSpPr/>
          <p:nvPr/>
        </p:nvCxnSpPr>
        <p:spPr>
          <a:xfrm>
            <a:off x="7921475" y="1023725"/>
            <a:ext cx="0" cy="3056400"/>
          </a:xfrm>
          <a:prstGeom prst="straightConnector1">
            <a:avLst/>
          </a:prstGeom>
          <a:noFill/>
          <a:ln w="38100" cap="flat" cmpd="sng">
            <a:solidFill>
              <a:schemeClr val="accent5"/>
            </a:solidFill>
            <a:prstDash val="solid"/>
            <a:round/>
            <a:headEnd type="oval" w="med" len="med"/>
            <a:tailEnd type="oval" w="med" len="med"/>
          </a:ln>
        </p:spPr>
      </p:cxnSp>
      <p:sp>
        <p:nvSpPr>
          <p:cNvPr id="377" name="Google Shape;377;p55"/>
          <p:cNvSpPr txBox="1"/>
          <p:nvPr/>
        </p:nvSpPr>
        <p:spPr>
          <a:xfrm>
            <a:off x="7685648" y="731608"/>
            <a:ext cx="85221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chemeClr val="accent5"/>
                </a:solidFill>
                <a:latin typeface="Arial"/>
                <a:ea typeface="Arial"/>
                <a:cs typeface="Arial"/>
                <a:sym typeface="Arial"/>
              </a:rPr>
              <a:t>96%</a:t>
            </a:r>
            <a:endParaRPr/>
          </a:p>
        </p:txBody>
      </p:sp>
      <p:graphicFrame>
        <p:nvGraphicFramePr>
          <p:cNvPr id="378" name="Google Shape;378;p55"/>
          <p:cNvGraphicFramePr/>
          <p:nvPr/>
        </p:nvGraphicFramePr>
        <p:xfrm>
          <a:off x="341644" y="2126110"/>
          <a:ext cx="3000000" cy="3000000"/>
        </p:xfrm>
        <a:graphic>
          <a:graphicData uri="http://schemas.openxmlformats.org/drawingml/2006/table">
            <a:tbl>
              <a:tblPr firstRow="1" bandRow="1">
                <a:noFill/>
                <a:tableStyleId>{522E31F1-CEA4-403F-ACDA-371C166F8E2B}</a:tableStyleId>
              </a:tblPr>
              <a:tblGrid>
                <a:gridCol w="634125">
                  <a:extLst>
                    <a:ext uri="{9D8B030D-6E8A-4147-A177-3AD203B41FA5}">
                      <a16:colId xmlns:a16="http://schemas.microsoft.com/office/drawing/2014/main" val="20000"/>
                    </a:ext>
                  </a:extLst>
                </a:gridCol>
                <a:gridCol w="634125">
                  <a:extLst>
                    <a:ext uri="{9D8B030D-6E8A-4147-A177-3AD203B41FA5}">
                      <a16:colId xmlns:a16="http://schemas.microsoft.com/office/drawing/2014/main" val="20001"/>
                    </a:ext>
                  </a:extLst>
                </a:gridCol>
                <a:gridCol w="634125">
                  <a:extLst>
                    <a:ext uri="{9D8B030D-6E8A-4147-A177-3AD203B41FA5}">
                      <a16:colId xmlns:a16="http://schemas.microsoft.com/office/drawing/2014/main" val="20002"/>
                    </a:ext>
                  </a:extLst>
                </a:gridCol>
                <a:gridCol w="634125">
                  <a:extLst>
                    <a:ext uri="{9D8B030D-6E8A-4147-A177-3AD203B41FA5}">
                      <a16:colId xmlns:a16="http://schemas.microsoft.com/office/drawing/2014/main" val="20003"/>
                    </a:ext>
                  </a:extLst>
                </a:gridCol>
                <a:gridCol w="634125">
                  <a:extLst>
                    <a:ext uri="{9D8B030D-6E8A-4147-A177-3AD203B41FA5}">
                      <a16:colId xmlns:a16="http://schemas.microsoft.com/office/drawing/2014/main" val="20004"/>
                    </a:ext>
                  </a:extLst>
                </a:gridCol>
              </a:tblGrid>
              <a:tr h="291475">
                <a:tc>
                  <a:txBody>
                    <a:bodyPr/>
                    <a:lstStyle/>
                    <a:p>
                      <a:pPr marL="0" marR="0" lvl="0" indent="0" algn="l" rtl="0">
                        <a:lnSpc>
                          <a:spcPct val="100000"/>
                        </a:lnSpc>
                        <a:spcBef>
                          <a:spcPts val="0"/>
                        </a:spcBef>
                        <a:spcAft>
                          <a:spcPts val="0"/>
                        </a:spcAft>
                        <a:buNone/>
                      </a:pPr>
                      <a:endParaRPr sz="9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 sz="900" b="1" u="none" strike="noStrike" cap="none"/>
                        <a:t>BAU</a:t>
                      </a:r>
                      <a:endParaRPr/>
                    </a:p>
                  </a:txBody>
                  <a:tcPr marL="91450" marR="91450" marT="45725" marB="45725"/>
                </a:tc>
                <a:tc>
                  <a:txBody>
                    <a:bodyPr/>
                    <a:lstStyle/>
                    <a:p>
                      <a:pPr marL="0" marR="0" lvl="0" indent="0" algn="l" rtl="0">
                        <a:lnSpc>
                          <a:spcPct val="100000"/>
                        </a:lnSpc>
                        <a:spcBef>
                          <a:spcPts val="0"/>
                        </a:spcBef>
                        <a:spcAft>
                          <a:spcPts val="0"/>
                        </a:spcAft>
                        <a:buNone/>
                      </a:pPr>
                      <a:r>
                        <a:rPr lang="en" sz="900" b="1" u="none" strike="noStrike" cap="none"/>
                        <a:t>Wind</a:t>
                      </a:r>
                      <a:endParaRPr/>
                    </a:p>
                    <a:p>
                      <a:pPr marL="0" marR="0" lvl="0" indent="0" algn="l" rtl="0">
                        <a:lnSpc>
                          <a:spcPct val="100000"/>
                        </a:lnSpc>
                        <a:spcBef>
                          <a:spcPts val="0"/>
                        </a:spcBef>
                        <a:spcAft>
                          <a:spcPts val="0"/>
                        </a:spcAft>
                        <a:buNone/>
                      </a:pPr>
                      <a:r>
                        <a:rPr lang="en" sz="900" b="1" u="none" strike="noStrike" cap="none"/>
                        <a:t>Solar</a:t>
                      </a:r>
                      <a:endParaRPr/>
                    </a:p>
                    <a:p>
                      <a:pPr marL="0" marR="0" lvl="0" indent="0" algn="l" rtl="0">
                        <a:lnSpc>
                          <a:spcPct val="100000"/>
                        </a:lnSpc>
                        <a:spcBef>
                          <a:spcPts val="0"/>
                        </a:spcBef>
                        <a:spcAft>
                          <a:spcPts val="0"/>
                        </a:spcAft>
                        <a:buNone/>
                      </a:pPr>
                      <a:r>
                        <a:rPr lang="en" sz="900" b="1" u="none" strike="noStrike" cap="none"/>
                        <a:t>Hydro</a:t>
                      </a:r>
                      <a:endParaRPr/>
                    </a:p>
                  </a:txBody>
                  <a:tcPr marL="91450" marR="91450" marT="45725" marB="45725"/>
                </a:tc>
                <a:tc>
                  <a:txBody>
                    <a:bodyPr/>
                    <a:lstStyle/>
                    <a:p>
                      <a:pPr marL="0" marR="0" lvl="0" indent="0" algn="l" rtl="0">
                        <a:lnSpc>
                          <a:spcPct val="100000"/>
                        </a:lnSpc>
                        <a:spcBef>
                          <a:spcPts val="0"/>
                        </a:spcBef>
                        <a:spcAft>
                          <a:spcPts val="0"/>
                        </a:spcAft>
                        <a:buNone/>
                      </a:pPr>
                      <a:r>
                        <a:rPr lang="en" sz="900" b="1" u="none" strike="noStrike" cap="none"/>
                        <a:t>Wind</a:t>
                      </a:r>
                      <a:endParaRPr/>
                    </a:p>
                    <a:p>
                      <a:pPr marL="0" marR="0" lvl="0" indent="0" algn="l" rtl="0">
                        <a:lnSpc>
                          <a:spcPct val="100000"/>
                        </a:lnSpc>
                        <a:spcBef>
                          <a:spcPts val="0"/>
                        </a:spcBef>
                        <a:spcAft>
                          <a:spcPts val="0"/>
                        </a:spcAft>
                        <a:buNone/>
                      </a:pPr>
                      <a:r>
                        <a:rPr lang="en" sz="900" b="1" u="none" strike="noStrike" cap="none"/>
                        <a:t>Solar</a:t>
                      </a:r>
                      <a:endParaRPr/>
                    </a:p>
                    <a:p>
                      <a:pPr marL="0" marR="0" lvl="0" indent="0" algn="l" rtl="0">
                        <a:lnSpc>
                          <a:spcPct val="100000"/>
                        </a:lnSpc>
                        <a:spcBef>
                          <a:spcPts val="0"/>
                        </a:spcBef>
                        <a:spcAft>
                          <a:spcPts val="0"/>
                        </a:spcAft>
                        <a:buNone/>
                      </a:pPr>
                      <a:r>
                        <a:rPr lang="en" sz="900" b="1" u="none" strike="noStrike" cap="none"/>
                        <a:t>Tidal</a:t>
                      </a:r>
                      <a:endParaRPr/>
                    </a:p>
                  </a:txBody>
                  <a:tcPr marL="91450" marR="91450" marT="45725" marB="45725"/>
                </a:tc>
                <a:tc>
                  <a:txBody>
                    <a:bodyPr/>
                    <a:lstStyle/>
                    <a:p>
                      <a:pPr marL="0" marR="0" lvl="0" indent="0" algn="l" rtl="0">
                        <a:lnSpc>
                          <a:spcPct val="100000"/>
                        </a:lnSpc>
                        <a:spcBef>
                          <a:spcPts val="0"/>
                        </a:spcBef>
                        <a:spcAft>
                          <a:spcPts val="0"/>
                        </a:spcAft>
                        <a:buNone/>
                      </a:pPr>
                      <a:r>
                        <a:rPr lang="en" sz="900" b="1" u="none" strike="noStrike" cap="none"/>
                        <a:t>Wind</a:t>
                      </a:r>
                      <a:endParaRPr/>
                    </a:p>
                    <a:p>
                      <a:pPr marL="0" marR="0" lvl="0" indent="0" algn="l" rtl="0">
                        <a:lnSpc>
                          <a:spcPct val="100000"/>
                        </a:lnSpc>
                        <a:spcBef>
                          <a:spcPts val="0"/>
                        </a:spcBef>
                        <a:spcAft>
                          <a:spcPts val="0"/>
                        </a:spcAft>
                        <a:buNone/>
                      </a:pPr>
                      <a:r>
                        <a:rPr lang="en" sz="900" b="1" u="none" strike="noStrike" cap="none"/>
                        <a:t>Solar</a:t>
                      </a:r>
                      <a:endParaRPr/>
                    </a:p>
                    <a:p>
                      <a:pPr marL="0" marR="0" lvl="0" indent="0" algn="l" rtl="0">
                        <a:lnSpc>
                          <a:spcPct val="100000"/>
                        </a:lnSpc>
                        <a:spcBef>
                          <a:spcPts val="0"/>
                        </a:spcBef>
                        <a:spcAft>
                          <a:spcPts val="0"/>
                        </a:spcAft>
                        <a:buNone/>
                      </a:pPr>
                      <a:r>
                        <a:rPr lang="en" sz="900" b="1" u="none" strike="noStrike" cap="none"/>
                        <a:t>Nuclear</a:t>
                      </a:r>
                      <a:endParaRPr/>
                    </a:p>
                  </a:txBody>
                  <a:tcPr marL="91450" marR="91450" marT="45725" marB="45725"/>
                </a:tc>
                <a:extLst>
                  <a:ext uri="{0D108BD9-81ED-4DB2-BD59-A6C34878D82A}">
                    <a16:rowId xmlns:a16="http://schemas.microsoft.com/office/drawing/2014/main" val="10000"/>
                  </a:ext>
                </a:extLst>
              </a:tr>
              <a:tr h="291475">
                <a:tc>
                  <a:txBody>
                    <a:bodyPr/>
                    <a:lstStyle/>
                    <a:p>
                      <a:pPr marL="0" marR="0" lvl="0" indent="0" algn="l" rtl="0">
                        <a:lnSpc>
                          <a:spcPct val="100000"/>
                        </a:lnSpc>
                        <a:spcBef>
                          <a:spcPts val="0"/>
                        </a:spcBef>
                        <a:spcAft>
                          <a:spcPts val="0"/>
                        </a:spcAft>
                        <a:buNone/>
                      </a:pPr>
                      <a:r>
                        <a:rPr lang="en" sz="1000" u="none" strike="noStrike" cap="none"/>
                        <a:t>Fossil</a:t>
                      </a:r>
                      <a:endParaRPr/>
                    </a:p>
                  </a:txBody>
                  <a:tcPr marL="91450" marR="91450" marT="45725" marB="45725"/>
                </a:tc>
                <a:tc>
                  <a:txBody>
                    <a:bodyPr/>
                    <a:lstStyle/>
                    <a:p>
                      <a:pPr marL="0" marR="0" lvl="0" indent="0" algn="r" rtl="0">
                        <a:lnSpc>
                          <a:spcPct val="100000"/>
                        </a:lnSpc>
                        <a:spcBef>
                          <a:spcPts val="0"/>
                        </a:spcBef>
                        <a:spcAft>
                          <a:spcPts val="0"/>
                        </a:spcAft>
                        <a:buNone/>
                      </a:pPr>
                      <a:r>
                        <a:rPr lang="en" sz="1000" u="none" strike="noStrike" cap="none"/>
                        <a:t>2,090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u="none" strike="noStrike" cap="none"/>
                        <a:t>1,33</a:t>
                      </a:r>
                      <a:r>
                        <a:rPr lang="en" sz="1000"/>
                        <a:t>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u="none" strike="noStrike" cap="none"/>
                        <a:t>1,</a:t>
                      </a:r>
                      <a:r>
                        <a:rPr lang="en" sz="1000"/>
                        <a:t>740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u="none" strike="noStrike" cap="none"/>
                        <a:t>1,33</a:t>
                      </a:r>
                      <a:r>
                        <a:rPr lang="en" sz="1000"/>
                        <a:t>0</a:t>
                      </a:r>
                      <a:endParaRPr/>
                    </a:p>
                  </a:txBody>
                  <a:tcPr marL="91450" marR="91450" marT="45725" marB="45725" anchor="ctr"/>
                </a:tc>
                <a:extLst>
                  <a:ext uri="{0D108BD9-81ED-4DB2-BD59-A6C34878D82A}">
                    <a16:rowId xmlns:a16="http://schemas.microsoft.com/office/drawing/2014/main" val="10001"/>
                  </a:ext>
                </a:extLst>
              </a:tr>
              <a:tr h="291475">
                <a:tc>
                  <a:txBody>
                    <a:bodyPr/>
                    <a:lstStyle/>
                    <a:p>
                      <a:pPr marL="0" marR="0" lvl="0" indent="0" algn="l" rtl="0">
                        <a:lnSpc>
                          <a:spcPct val="100000"/>
                        </a:lnSpc>
                        <a:spcBef>
                          <a:spcPts val="0"/>
                        </a:spcBef>
                        <a:spcAft>
                          <a:spcPts val="0"/>
                        </a:spcAft>
                        <a:buNone/>
                      </a:pPr>
                      <a:r>
                        <a:rPr lang="en" sz="1000" u="none" strike="noStrike" cap="none"/>
                        <a:t>Nuclear</a:t>
                      </a:r>
                      <a:endParaRPr/>
                    </a:p>
                  </a:txBody>
                  <a:tcPr marL="91450" marR="91450" marT="45725" marB="45725"/>
                </a:tc>
                <a:tc>
                  <a:txBody>
                    <a:bodyPr/>
                    <a:lstStyle/>
                    <a:p>
                      <a:pPr marL="0" marR="0" lvl="0" indent="0" algn="r" rtl="0">
                        <a:lnSpc>
                          <a:spcPct val="100000"/>
                        </a:lnSpc>
                        <a:spcBef>
                          <a:spcPts val="0"/>
                        </a:spcBef>
                        <a:spcAft>
                          <a:spcPts val="0"/>
                        </a:spcAft>
                        <a:buNone/>
                      </a:pPr>
                      <a:endParaRPr sz="1000" u="none" strike="noStrike" cap="none"/>
                    </a:p>
                  </a:txBody>
                  <a:tcPr marL="91450" marR="91450" marT="45725" marB="45725" anchor="ctr"/>
                </a:tc>
                <a:tc>
                  <a:txBody>
                    <a:bodyPr/>
                    <a:lstStyle/>
                    <a:p>
                      <a:pPr marL="0" marR="0" lvl="0" indent="0" algn="r" rtl="0">
                        <a:lnSpc>
                          <a:spcPct val="100000"/>
                        </a:lnSpc>
                        <a:spcBef>
                          <a:spcPts val="0"/>
                        </a:spcBef>
                        <a:spcAft>
                          <a:spcPts val="0"/>
                        </a:spcAft>
                        <a:buNone/>
                      </a:pPr>
                      <a:endParaRPr sz="1000" u="none" strike="noStrike" cap="none"/>
                    </a:p>
                  </a:txBody>
                  <a:tcPr marL="91450" marR="91450" marT="45725" marB="45725" anchor="ctr"/>
                </a:tc>
                <a:tc>
                  <a:txBody>
                    <a:bodyPr/>
                    <a:lstStyle/>
                    <a:p>
                      <a:pPr marL="0" marR="0" lvl="0" indent="0" algn="r" rtl="0">
                        <a:lnSpc>
                          <a:spcPct val="100000"/>
                        </a:lnSpc>
                        <a:spcBef>
                          <a:spcPts val="0"/>
                        </a:spcBef>
                        <a:spcAft>
                          <a:spcPts val="0"/>
                        </a:spcAft>
                        <a:buNone/>
                      </a:pPr>
                      <a:endParaRPr sz="1000" u="none" strike="noStrike" cap="none"/>
                    </a:p>
                  </a:txBody>
                  <a:tcPr marL="91450" marR="91450" marT="45725" marB="45725" anchor="ctr"/>
                </a:tc>
                <a:tc>
                  <a:txBody>
                    <a:bodyPr/>
                    <a:lstStyle/>
                    <a:p>
                      <a:pPr marL="0" marR="0" lvl="0" indent="0" algn="r" rtl="0">
                        <a:lnSpc>
                          <a:spcPct val="100000"/>
                        </a:lnSpc>
                        <a:spcBef>
                          <a:spcPts val="0"/>
                        </a:spcBef>
                        <a:spcAft>
                          <a:spcPts val="0"/>
                        </a:spcAft>
                        <a:buNone/>
                      </a:pPr>
                      <a:r>
                        <a:rPr lang="en" sz="1000" u="none" strike="noStrike" cap="none"/>
                        <a:t>540</a:t>
                      </a:r>
                      <a:endParaRPr/>
                    </a:p>
                  </a:txBody>
                  <a:tcPr marL="91450" marR="91450" marT="45725" marB="45725" anchor="ctr"/>
                </a:tc>
                <a:extLst>
                  <a:ext uri="{0D108BD9-81ED-4DB2-BD59-A6C34878D82A}">
                    <a16:rowId xmlns:a16="http://schemas.microsoft.com/office/drawing/2014/main" val="10002"/>
                  </a:ext>
                </a:extLst>
              </a:tr>
              <a:tr h="291475">
                <a:tc>
                  <a:txBody>
                    <a:bodyPr/>
                    <a:lstStyle/>
                    <a:p>
                      <a:pPr marL="0" marR="0" lvl="0" indent="0" algn="l" rtl="0">
                        <a:lnSpc>
                          <a:spcPct val="100000"/>
                        </a:lnSpc>
                        <a:spcBef>
                          <a:spcPts val="0"/>
                        </a:spcBef>
                        <a:spcAft>
                          <a:spcPts val="0"/>
                        </a:spcAft>
                        <a:buNone/>
                      </a:pPr>
                      <a:r>
                        <a:rPr lang="en" sz="1000"/>
                        <a:t>Solar</a:t>
                      </a:r>
                      <a:endParaRPr/>
                    </a:p>
                  </a:txBody>
                  <a:tcPr marL="91450" marR="91450" marT="45725" marB="45725"/>
                </a:tc>
                <a:tc>
                  <a:txBody>
                    <a:bodyPr/>
                    <a:lstStyle/>
                    <a:p>
                      <a:pPr marL="0" marR="0" lvl="0" indent="0" algn="r" rtl="0">
                        <a:lnSpc>
                          <a:spcPct val="100000"/>
                        </a:lnSpc>
                        <a:spcBef>
                          <a:spcPts val="0"/>
                        </a:spcBef>
                        <a:spcAft>
                          <a:spcPts val="0"/>
                        </a:spcAft>
                        <a:buNone/>
                      </a:pPr>
                      <a:r>
                        <a:rPr lang="en" sz="1000" u="none" strike="noStrike" cap="none"/>
                        <a:t>180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a:t>710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a:t>430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a:t>470</a:t>
                      </a:r>
                      <a:endParaRPr/>
                    </a:p>
                  </a:txBody>
                  <a:tcPr marL="91450" marR="91450" marT="45725" marB="45725" anchor="ctr"/>
                </a:tc>
                <a:extLst>
                  <a:ext uri="{0D108BD9-81ED-4DB2-BD59-A6C34878D82A}">
                    <a16:rowId xmlns:a16="http://schemas.microsoft.com/office/drawing/2014/main" val="10003"/>
                  </a:ext>
                </a:extLst>
              </a:tr>
              <a:tr h="291475">
                <a:tc>
                  <a:txBody>
                    <a:bodyPr/>
                    <a:lstStyle/>
                    <a:p>
                      <a:pPr marL="0" marR="0" lvl="0" indent="0" algn="l" rtl="0">
                        <a:lnSpc>
                          <a:spcPct val="100000"/>
                        </a:lnSpc>
                        <a:spcBef>
                          <a:spcPts val="0"/>
                        </a:spcBef>
                        <a:spcAft>
                          <a:spcPts val="0"/>
                        </a:spcAft>
                        <a:buNone/>
                      </a:pPr>
                      <a:r>
                        <a:rPr lang="en" sz="1000"/>
                        <a:t>Tidal</a:t>
                      </a:r>
                      <a:endParaRPr/>
                    </a:p>
                  </a:txBody>
                  <a:tcPr marL="91450" marR="91450" marT="45725" marB="45725"/>
                </a:tc>
                <a:tc>
                  <a:txBody>
                    <a:bodyPr/>
                    <a:lstStyle/>
                    <a:p>
                      <a:pPr marL="0" marR="0" lvl="0" indent="0" algn="r" rtl="0">
                        <a:lnSpc>
                          <a:spcPct val="100000"/>
                        </a:lnSpc>
                        <a:spcBef>
                          <a:spcPts val="0"/>
                        </a:spcBef>
                        <a:spcAft>
                          <a:spcPts val="0"/>
                        </a:spcAft>
                        <a:buNone/>
                      </a:pPr>
                      <a:endParaRPr sz="1000" u="none" strike="noStrike" cap="none"/>
                    </a:p>
                  </a:txBody>
                  <a:tcPr marL="91450" marR="91450" marT="45725" marB="45725" anchor="ctr"/>
                </a:tc>
                <a:tc>
                  <a:txBody>
                    <a:bodyPr/>
                    <a:lstStyle/>
                    <a:p>
                      <a:pPr marL="0" marR="0" lvl="0" indent="0" algn="r" rtl="0">
                        <a:lnSpc>
                          <a:spcPct val="100000"/>
                        </a:lnSpc>
                        <a:spcBef>
                          <a:spcPts val="0"/>
                        </a:spcBef>
                        <a:spcAft>
                          <a:spcPts val="0"/>
                        </a:spcAft>
                        <a:buNone/>
                      </a:pPr>
                      <a:endParaRPr sz="1000" u="none" strike="noStrike" cap="none"/>
                    </a:p>
                  </a:txBody>
                  <a:tcPr marL="91450" marR="91450" marT="45725" marB="45725" anchor="ctr"/>
                </a:tc>
                <a:tc>
                  <a:txBody>
                    <a:bodyPr/>
                    <a:lstStyle/>
                    <a:p>
                      <a:pPr marL="0" marR="0" lvl="0" indent="0" algn="r" rtl="0">
                        <a:lnSpc>
                          <a:spcPct val="100000"/>
                        </a:lnSpc>
                        <a:spcBef>
                          <a:spcPts val="0"/>
                        </a:spcBef>
                        <a:spcAft>
                          <a:spcPts val="0"/>
                        </a:spcAft>
                        <a:buNone/>
                      </a:pPr>
                      <a:r>
                        <a:rPr lang="en" sz="1000" u="none" strike="noStrike" cap="none"/>
                        <a:t>400</a:t>
                      </a:r>
                      <a:endParaRPr/>
                    </a:p>
                  </a:txBody>
                  <a:tcPr marL="91450" marR="91450" marT="45725" marB="45725" anchor="ctr"/>
                </a:tc>
                <a:tc>
                  <a:txBody>
                    <a:bodyPr/>
                    <a:lstStyle/>
                    <a:p>
                      <a:pPr marL="0" marR="0" lvl="0" indent="0" algn="r" rtl="0">
                        <a:lnSpc>
                          <a:spcPct val="100000"/>
                        </a:lnSpc>
                        <a:spcBef>
                          <a:spcPts val="0"/>
                        </a:spcBef>
                        <a:spcAft>
                          <a:spcPts val="0"/>
                        </a:spcAft>
                        <a:buNone/>
                      </a:pPr>
                      <a:endParaRPr sz="1000" u="none" strike="noStrike" cap="none"/>
                    </a:p>
                  </a:txBody>
                  <a:tcPr marL="91450" marR="91450" marT="45725" marB="45725" anchor="ctr"/>
                </a:tc>
                <a:extLst>
                  <a:ext uri="{0D108BD9-81ED-4DB2-BD59-A6C34878D82A}">
                    <a16:rowId xmlns:a16="http://schemas.microsoft.com/office/drawing/2014/main" val="10004"/>
                  </a:ext>
                </a:extLst>
              </a:tr>
              <a:tr h="291475">
                <a:tc>
                  <a:txBody>
                    <a:bodyPr/>
                    <a:lstStyle/>
                    <a:p>
                      <a:pPr marL="0" marR="0" lvl="0" indent="0" algn="l" rtl="0">
                        <a:lnSpc>
                          <a:spcPct val="100000"/>
                        </a:lnSpc>
                        <a:spcBef>
                          <a:spcPts val="0"/>
                        </a:spcBef>
                        <a:spcAft>
                          <a:spcPts val="0"/>
                        </a:spcAft>
                        <a:buNone/>
                      </a:pPr>
                      <a:r>
                        <a:rPr lang="en" sz="1000"/>
                        <a:t>Wind</a:t>
                      </a:r>
                      <a:endParaRPr/>
                    </a:p>
                  </a:txBody>
                  <a:tcPr marL="91450" marR="91450" marT="45725" marB="45725"/>
                </a:tc>
                <a:tc>
                  <a:txBody>
                    <a:bodyPr/>
                    <a:lstStyle/>
                    <a:p>
                      <a:pPr marL="0" marR="0" lvl="0" indent="0" algn="r" rtl="0">
                        <a:lnSpc>
                          <a:spcPct val="100000"/>
                        </a:lnSpc>
                        <a:spcBef>
                          <a:spcPts val="0"/>
                        </a:spcBef>
                        <a:spcAft>
                          <a:spcPts val="0"/>
                        </a:spcAft>
                        <a:buNone/>
                      </a:pPr>
                      <a:r>
                        <a:rPr lang="en" sz="1000"/>
                        <a:t>80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u="none" strike="noStrike" cap="none"/>
                        <a:t>1,100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u="none" strike="noStrike" cap="none"/>
                        <a:t>1,000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u="none" strike="noStrike" cap="none"/>
                        <a:t>1,130</a:t>
                      </a:r>
                      <a:endParaRPr/>
                    </a:p>
                  </a:txBody>
                  <a:tcPr marL="91450" marR="91450" marT="45725" marB="45725" anchor="ctr"/>
                </a:tc>
                <a:extLst>
                  <a:ext uri="{0D108BD9-81ED-4DB2-BD59-A6C34878D82A}">
                    <a16:rowId xmlns:a16="http://schemas.microsoft.com/office/drawing/2014/main" val="10005"/>
                  </a:ext>
                </a:extLst>
              </a:tr>
              <a:tr h="291475">
                <a:tc>
                  <a:txBody>
                    <a:bodyPr/>
                    <a:lstStyle/>
                    <a:p>
                      <a:pPr marL="0" marR="0" lvl="0" indent="0" algn="l" rtl="0">
                        <a:lnSpc>
                          <a:spcPct val="100000"/>
                        </a:lnSpc>
                        <a:spcBef>
                          <a:spcPts val="0"/>
                        </a:spcBef>
                        <a:spcAft>
                          <a:spcPts val="0"/>
                        </a:spcAft>
                        <a:buNone/>
                      </a:pPr>
                      <a:r>
                        <a:rPr lang="en" sz="1000" u="none" strike="noStrike" cap="none"/>
                        <a:t>Battery</a:t>
                      </a:r>
                      <a:endParaRPr/>
                    </a:p>
                  </a:txBody>
                  <a:tcPr marL="91450" marR="91450" marT="45725" marB="45725"/>
                </a:tc>
                <a:tc>
                  <a:txBody>
                    <a:bodyPr/>
                    <a:lstStyle/>
                    <a:p>
                      <a:pPr marL="0" marR="0" lvl="0" indent="0" algn="r" rtl="0">
                        <a:lnSpc>
                          <a:spcPct val="100000"/>
                        </a:lnSpc>
                        <a:spcBef>
                          <a:spcPts val="0"/>
                        </a:spcBef>
                        <a:spcAft>
                          <a:spcPts val="0"/>
                        </a:spcAft>
                        <a:buNone/>
                      </a:pPr>
                      <a:r>
                        <a:rPr lang="en" sz="1000" u="none" strike="noStrike" cap="none"/>
                        <a:t>220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u="none" strike="noStrike" cap="none"/>
                        <a:t>650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u="none" strike="noStrike" cap="none"/>
                        <a:t>580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u="none" strike="noStrike" cap="none"/>
                        <a:t>540</a:t>
                      </a:r>
                      <a:endParaRPr/>
                    </a:p>
                  </a:txBody>
                  <a:tcPr marL="91450" marR="91450" marT="45725" marB="45725" anchor="ctr"/>
                </a:tc>
                <a:extLst>
                  <a:ext uri="{0D108BD9-81ED-4DB2-BD59-A6C34878D82A}">
                    <a16:rowId xmlns:a16="http://schemas.microsoft.com/office/drawing/2014/main" val="10006"/>
                  </a:ext>
                </a:extLst>
              </a:tr>
              <a:tr h="291475">
                <a:tc>
                  <a:txBody>
                    <a:bodyPr/>
                    <a:lstStyle/>
                    <a:p>
                      <a:pPr marL="0" marR="0" lvl="0" indent="0" algn="l" rtl="0">
                        <a:lnSpc>
                          <a:spcPct val="100000"/>
                        </a:lnSpc>
                        <a:spcBef>
                          <a:spcPts val="0"/>
                        </a:spcBef>
                        <a:spcAft>
                          <a:spcPts val="0"/>
                        </a:spcAft>
                        <a:buNone/>
                      </a:pPr>
                      <a:r>
                        <a:rPr lang="en" sz="1000" b="1" u="none" strike="noStrike" cap="none"/>
                        <a:t>Total</a:t>
                      </a:r>
                      <a:endParaRPr/>
                    </a:p>
                  </a:txBody>
                  <a:tcPr marL="91450" marR="91450" marT="45725" marB="45725"/>
                </a:tc>
                <a:tc>
                  <a:txBody>
                    <a:bodyPr/>
                    <a:lstStyle/>
                    <a:p>
                      <a:pPr marL="0" marR="0" lvl="0" indent="0" algn="r" rtl="0">
                        <a:lnSpc>
                          <a:spcPct val="100000"/>
                        </a:lnSpc>
                        <a:spcBef>
                          <a:spcPts val="0"/>
                        </a:spcBef>
                        <a:spcAft>
                          <a:spcPts val="0"/>
                        </a:spcAft>
                        <a:buNone/>
                      </a:pPr>
                      <a:r>
                        <a:rPr lang="en" sz="1000" b="1" u="none" strike="noStrike" cap="none"/>
                        <a:t>2,570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b="1"/>
                        <a:t>3,790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b="1"/>
                        <a:t>4,150</a:t>
                      </a:r>
                      <a:endParaRPr/>
                    </a:p>
                  </a:txBody>
                  <a:tcPr marL="91450" marR="91450" marT="45725" marB="45725" anchor="ctr"/>
                </a:tc>
                <a:tc>
                  <a:txBody>
                    <a:bodyPr/>
                    <a:lstStyle/>
                    <a:p>
                      <a:pPr marL="0" marR="0" lvl="0" indent="0" algn="r" rtl="0">
                        <a:lnSpc>
                          <a:spcPct val="100000"/>
                        </a:lnSpc>
                        <a:spcBef>
                          <a:spcPts val="0"/>
                        </a:spcBef>
                        <a:spcAft>
                          <a:spcPts val="0"/>
                        </a:spcAft>
                        <a:buNone/>
                      </a:pPr>
                      <a:r>
                        <a:rPr lang="en" sz="1000" b="1" u="none" strike="noStrike" cap="none"/>
                        <a:t>4,</a:t>
                      </a:r>
                      <a:r>
                        <a:rPr lang="en" sz="1000" b="1"/>
                        <a:t>010</a:t>
                      </a:r>
                      <a:endParaRPr/>
                    </a:p>
                  </a:txBody>
                  <a:tcPr marL="91450" marR="91450" marT="45725" marB="45725" anchor="ctr"/>
                </a:tc>
                <a:extLst>
                  <a:ext uri="{0D108BD9-81ED-4DB2-BD59-A6C34878D82A}">
                    <a16:rowId xmlns:a16="http://schemas.microsoft.com/office/drawing/2014/main" val="10007"/>
                  </a:ext>
                </a:extLst>
              </a:tr>
            </a:tbl>
          </a:graphicData>
        </a:graphic>
      </p:graphicFrame>
      <p:sp>
        <p:nvSpPr>
          <p:cNvPr id="379" name="Google Shape;379;p55"/>
          <p:cNvSpPr txBox="1"/>
          <p:nvPr/>
        </p:nvSpPr>
        <p:spPr>
          <a:xfrm>
            <a:off x="278351" y="1837037"/>
            <a:ext cx="323518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chemeClr val="accent5"/>
                </a:solidFill>
                <a:latin typeface="Arial"/>
                <a:ea typeface="Arial"/>
                <a:cs typeface="Arial"/>
                <a:sym typeface="Arial"/>
              </a:rPr>
              <a:t>Installed Capacity by Portfolio (MW)</a:t>
            </a:r>
            <a:endParaRPr/>
          </a:p>
        </p:txBody>
      </p:sp>
      <p:sp>
        <p:nvSpPr>
          <p:cNvPr id="380" name="Google Shape;380;p55"/>
          <p:cNvSpPr txBox="1"/>
          <p:nvPr/>
        </p:nvSpPr>
        <p:spPr>
          <a:xfrm>
            <a:off x="257507" y="4705673"/>
            <a:ext cx="195438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00" b="0" i="0" u="none" strike="noStrike" cap="none">
                <a:solidFill>
                  <a:srgbClr val="A5A5A5"/>
                </a:solidFill>
                <a:latin typeface="Arial"/>
                <a:ea typeface="Arial"/>
                <a:cs typeface="Arial"/>
                <a:sym typeface="Arial"/>
              </a:rPr>
              <a:t>*rounded to the nearest 10 MW</a:t>
            </a:r>
            <a:endParaRPr/>
          </a:p>
        </p:txBody>
      </p:sp>
      <p:sp>
        <p:nvSpPr>
          <p:cNvPr id="381" name="Google Shape;381;p55"/>
          <p:cNvSpPr txBox="1"/>
          <p:nvPr/>
        </p:nvSpPr>
        <p:spPr>
          <a:xfrm>
            <a:off x="4347025" y="4778500"/>
            <a:ext cx="427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rPr>
              <a:t>Curtailment stays below 10% across all portfolios</a:t>
            </a:r>
            <a:endParaRPr sz="1200" b="1">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185" name="Google Shape;185;p38"/>
          <p:cNvPicPr preferRelativeResize="0"/>
          <p:nvPr/>
        </p:nvPicPr>
        <p:blipFill>
          <a:blip r:embed="rId3">
            <a:alphaModFix/>
          </a:blip>
          <a:stretch>
            <a:fillRect/>
          </a:stretch>
        </p:blipFill>
        <p:spPr>
          <a:xfrm>
            <a:off x="0" y="-503675"/>
            <a:ext cx="9143997" cy="5956107"/>
          </a:xfrm>
          <a:prstGeom prst="rect">
            <a:avLst/>
          </a:prstGeom>
          <a:noFill/>
          <a:ln>
            <a:noFill/>
          </a:ln>
        </p:spPr>
      </p:pic>
      <p:sp>
        <p:nvSpPr>
          <p:cNvPr id="186" name="Google Shape;186;p38"/>
          <p:cNvSpPr txBox="1"/>
          <p:nvPr/>
        </p:nvSpPr>
        <p:spPr>
          <a:xfrm>
            <a:off x="1045200" y="4049825"/>
            <a:ext cx="7053600" cy="923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700" b="1">
                <a:solidFill>
                  <a:srgbClr val="0084C1"/>
                </a:solidFill>
                <a:highlight>
                  <a:srgbClr val="FFFFFF"/>
                </a:highlight>
                <a:latin typeface="Barlow"/>
                <a:ea typeface="Barlow"/>
                <a:cs typeface="Barlow"/>
                <a:sym typeface="Barlow"/>
              </a:rPr>
              <a:t>Our Research</a:t>
            </a:r>
            <a:endParaRPr sz="1700" b="1">
              <a:solidFill>
                <a:srgbClr val="0084C1"/>
              </a:solidFill>
              <a:highlight>
                <a:srgbClr val="FFFFFF"/>
              </a:highlight>
              <a:latin typeface="Barlow"/>
              <a:ea typeface="Barlow"/>
              <a:cs typeface="Barlow"/>
              <a:sym typeface="Barlow"/>
            </a:endParaRPr>
          </a:p>
          <a:p>
            <a:pPr marL="0" lvl="0" indent="0" algn="l" rtl="0">
              <a:lnSpc>
                <a:spcPct val="115000"/>
              </a:lnSpc>
              <a:spcBef>
                <a:spcPts val="400"/>
              </a:spcBef>
              <a:spcAft>
                <a:spcPts val="0"/>
              </a:spcAft>
              <a:buClr>
                <a:schemeClr val="dk1"/>
              </a:buClr>
              <a:buSzPts val="1100"/>
              <a:buFont typeface="Arial"/>
              <a:buNone/>
            </a:pPr>
            <a:r>
              <a:rPr lang="en" sz="1200">
                <a:solidFill>
                  <a:srgbClr val="212529"/>
                </a:solidFill>
                <a:highlight>
                  <a:srgbClr val="FFFFFF"/>
                </a:highlight>
                <a:latin typeface="Barlow"/>
                <a:ea typeface="Barlow"/>
                <a:cs typeface="Barlow"/>
                <a:sym typeface="Barlow"/>
              </a:rPr>
              <a:t>As an applied energy research group, we provide leadership in sustainable energy systems for islanded, non-integrated electric grids, and heat and transportation systems. </a:t>
            </a:r>
            <a:endParaRPr/>
          </a:p>
          <a:p>
            <a:pPr marL="0" lvl="0" indent="0" algn="l" rtl="0">
              <a:spcBef>
                <a:spcPts val="1200"/>
              </a:spcBef>
              <a:spcAft>
                <a:spcPts val="0"/>
              </a:spcAft>
              <a:buNone/>
            </a:pPr>
            <a:endParaRPr sz="1200">
              <a:solidFill>
                <a:srgbClr val="212529"/>
              </a:solidFill>
              <a:highlight>
                <a:srgbClr val="FFFFFF"/>
              </a:highlight>
              <a:latin typeface="Barlow"/>
              <a:ea typeface="Barlow"/>
              <a:cs typeface="Barlow"/>
              <a:sym typeface="Barlow"/>
            </a:endParaRPr>
          </a:p>
        </p:txBody>
      </p:sp>
      <p:sp>
        <p:nvSpPr>
          <p:cNvPr id="187" name="Google Shape;187;p38"/>
          <p:cNvSpPr txBox="1"/>
          <p:nvPr/>
        </p:nvSpPr>
        <p:spPr>
          <a:xfrm>
            <a:off x="1045200" y="3154650"/>
            <a:ext cx="7053600" cy="771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700" b="1">
                <a:solidFill>
                  <a:srgbClr val="0084C1"/>
                </a:solidFill>
                <a:highlight>
                  <a:srgbClr val="FFFFFF"/>
                </a:highlight>
                <a:latin typeface="Barlow"/>
                <a:ea typeface="Barlow"/>
                <a:cs typeface="Barlow"/>
                <a:sym typeface="Barlow"/>
              </a:rPr>
              <a:t>Our Mission</a:t>
            </a:r>
            <a:endParaRPr sz="1700" b="1">
              <a:solidFill>
                <a:srgbClr val="0084C1"/>
              </a:solidFill>
              <a:highlight>
                <a:srgbClr val="FFFFFF"/>
              </a:highlight>
              <a:latin typeface="Barlow"/>
              <a:ea typeface="Barlow"/>
              <a:cs typeface="Barlow"/>
              <a:sym typeface="Barlow"/>
            </a:endParaRPr>
          </a:p>
          <a:p>
            <a:pPr marL="0" lvl="0" indent="0" algn="l" rtl="0">
              <a:lnSpc>
                <a:spcPct val="115000"/>
              </a:lnSpc>
              <a:spcBef>
                <a:spcPts val="400"/>
              </a:spcBef>
              <a:spcAft>
                <a:spcPts val="0"/>
              </a:spcAft>
              <a:buNone/>
            </a:pPr>
            <a:r>
              <a:rPr lang="en" sz="1200">
                <a:solidFill>
                  <a:srgbClr val="212529"/>
                </a:solidFill>
                <a:highlight>
                  <a:srgbClr val="FFFFFF"/>
                </a:highlight>
                <a:latin typeface="Barlow"/>
                <a:ea typeface="Barlow"/>
                <a:cs typeface="Barlow"/>
                <a:sym typeface="Barlow"/>
              </a:rPr>
              <a:t>Develop and disseminate practical, cost-effective and innovative energy solutions for Alaska and beyond.</a:t>
            </a:r>
            <a:endParaRPr sz="1200">
              <a:solidFill>
                <a:srgbClr val="212529"/>
              </a:solidFill>
              <a:highlight>
                <a:srgbClr val="FFFFFF"/>
              </a:highlight>
              <a:latin typeface="Barlow"/>
              <a:ea typeface="Barlow"/>
              <a:cs typeface="Barlow"/>
              <a:sym typeface="Barlow"/>
            </a:endParaRPr>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200">
              <a:solidFill>
                <a:srgbClr val="212529"/>
              </a:solidFill>
              <a:highlight>
                <a:srgbClr val="FFFFFF"/>
              </a:highlight>
              <a:latin typeface="Barlow"/>
              <a:ea typeface="Barlow"/>
              <a:cs typeface="Barlow"/>
              <a:sym typeface="Barlow"/>
            </a:endParaRPr>
          </a:p>
        </p:txBody>
      </p:sp>
      <p:pic>
        <p:nvPicPr>
          <p:cNvPr id="188" name="Google Shape;188;p38"/>
          <p:cNvPicPr preferRelativeResize="0"/>
          <p:nvPr/>
        </p:nvPicPr>
        <p:blipFill>
          <a:blip r:embed="rId4">
            <a:alphaModFix/>
          </a:blip>
          <a:stretch>
            <a:fillRect/>
          </a:stretch>
        </p:blipFill>
        <p:spPr>
          <a:xfrm>
            <a:off x="389400" y="183250"/>
            <a:ext cx="4182601" cy="1304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6"/>
          <p:cNvSpPr txBox="1">
            <a:spLocks noGrp="1"/>
          </p:cNvSpPr>
          <p:nvPr>
            <p:ph type="title"/>
          </p:nvPr>
        </p:nvSpPr>
        <p:spPr>
          <a:xfrm>
            <a:off x="311700" y="273997"/>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Representative Daily Generation &amp; Operations</a:t>
            </a:r>
            <a:endParaRPr/>
          </a:p>
        </p:txBody>
      </p:sp>
      <p:pic>
        <p:nvPicPr>
          <p:cNvPr id="387" name="Google Shape;387;p56"/>
          <p:cNvPicPr preferRelativeResize="0"/>
          <p:nvPr/>
        </p:nvPicPr>
        <p:blipFill rotWithShape="1">
          <a:blip r:embed="rId3">
            <a:alphaModFix/>
          </a:blip>
          <a:srcRect/>
          <a:stretch/>
        </p:blipFill>
        <p:spPr>
          <a:xfrm>
            <a:off x="6805690" y="1666873"/>
            <a:ext cx="2341200" cy="3015300"/>
          </a:xfrm>
          <a:prstGeom prst="rect">
            <a:avLst/>
          </a:prstGeom>
          <a:noFill/>
          <a:ln>
            <a:noFill/>
          </a:ln>
        </p:spPr>
      </p:pic>
      <p:pic>
        <p:nvPicPr>
          <p:cNvPr id="388" name="Google Shape;388;p56"/>
          <p:cNvPicPr preferRelativeResize="0"/>
          <p:nvPr/>
        </p:nvPicPr>
        <p:blipFill rotWithShape="1">
          <a:blip r:embed="rId4">
            <a:alphaModFix/>
          </a:blip>
          <a:srcRect/>
          <a:stretch/>
        </p:blipFill>
        <p:spPr>
          <a:xfrm>
            <a:off x="4842469" y="1666873"/>
            <a:ext cx="2341285" cy="3015151"/>
          </a:xfrm>
          <a:prstGeom prst="rect">
            <a:avLst/>
          </a:prstGeom>
          <a:noFill/>
          <a:ln>
            <a:noFill/>
          </a:ln>
        </p:spPr>
      </p:pic>
      <p:pic>
        <p:nvPicPr>
          <p:cNvPr id="389" name="Google Shape;389;p56"/>
          <p:cNvPicPr preferRelativeResize="0"/>
          <p:nvPr/>
        </p:nvPicPr>
        <p:blipFill rotWithShape="1">
          <a:blip r:embed="rId5">
            <a:alphaModFix/>
          </a:blip>
          <a:srcRect/>
          <a:stretch/>
        </p:blipFill>
        <p:spPr>
          <a:xfrm>
            <a:off x="3014255" y="1666874"/>
            <a:ext cx="2341285" cy="3015150"/>
          </a:xfrm>
          <a:prstGeom prst="rect">
            <a:avLst/>
          </a:prstGeom>
          <a:noFill/>
          <a:ln>
            <a:noFill/>
          </a:ln>
        </p:spPr>
      </p:pic>
      <p:pic>
        <p:nvPicPr>
          <p:cNvPr id="390" name="Google Shape;390;p56"/>
          <p:cNvPicPr preferRelativeResize="0"/>
          <p:nvPr/>
        </p:nvPicPr>
        <p:blipFill rotWithShape="1">
          <a:blip r:embed="rId6">
            <a:alphaModFix/>
          </a:blip>
          <a:srcRect/>
          <a:stretch/>
        </p:blipFill>
        <p:spPr>
          <a:xfrm>
            <a:off x="1186041" y="1666873"/>
            <a:ext cx="2341285" cy="3015151"/>
          </a:xfrm>
          <a:prstGeom prst="rect">
            <a:avLst/>
          </a:prstGeom>
          <a:noFill/>
          <a:ln>
            <a:noFill/>
          </a:ln>
        </p:spPr>
      </p:pic>
      <p:sp>
        <p:nvSpPr>
          <p:cNvPr id="391" name="Google Shape;391;p56"/>
          <p:cNvSpPr txBox="1"/>
          <p:nvPr/>
        </p:nvSpPr>
        <p:spPr>
          <a:xfrm>
            <a:off x="1689991" y="1493934"/>
            <a:ext cx="17943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323F4F"/>
                </a:solidFill>
                <a:latin typeface="Arial"/>
                <a:ea typeface="Arial"/>
                <a:cs typeface="Arial"/>
                <a:sym typeface="Arial"/>
              </a:rPr>
              <a:t>Business as Usual</a:t>
            </a:r>
            <a:endParaRPr/>
          </a:p>
        </p:txBody>
      </p:sp>
      <p:sp>
        <p:nvSpPr>
          <p:cNvPr id="392" name="Google Shape;392;p56"/>
          <p:cNvSpPr txBox="1"/>
          <p:nvPr/>
        </p:nvSpPr>
        <p:spPr>
          <a:xfrm>
            <a:off x="3587111" y="1493934"/>
            <a:ext cx="170992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05390"/>
                </a:solidFill>
                <a:latin typeface="Arial"/>
                <a:ea typeface="Arial"/>
                <a:cs typeface="Arial"/>
                <a:sym typeface="Arial"/>
              </a:rPr>
              <a:t>Wind/Solar/Hydro</a:t>
            </a:r>
            <a:endParaRPr/>
          </a:p>
        </p:txBody>
      </p:sp>
      <p:sp>
        <p:nvSpPr>
          <p:cNvPr id="393" name="Google Shape;393;p56"/>
          <p:cNvSpPr txBox="1"/>
          <p:nvPr/>
        </p:nvSpPr>
        <p:spPr>
          <a:xfrm>
            <a:off x="5461063" y="1493934"/>
            <a:ext cx="16030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28941"/>
                </a:solidFill>
                <a:latin typeface="Arial"/>
                <a:ea typeface="Arial"/>
                <a:cs typeface="Arial"/>
                <a:sym typeface="Arial"/>
              </a:rPr>
              <a:t>Wind/Solar/Tidal</a:t>
            </a:r>
            <a:endParaRPr/>
          </a:p>
        </p:txBody>
      </p:sp>
      <p:sp>
        <p:nvSpPr>
          <p:cNvPr id="394" name="Google Shape;394;p56"/>
          <p:cNvSpPr txBox="1"/>
          <p:nvPr/>
        </p:nvSpPr>
        <p:spPr>
          <a:xfrm>
            <a:off x="7272348" y="1493934"/>
            <a:ext cx="185479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7030A0"/>
                </a:solidFill>
                <a:latin typeface="Arial"/>
                <a:ea typeface="Arial"/>
                <a:cs typeface="Arial"/>
                <a:sym typeface="Arial"/>
              </a:rPr>
              <a:t>Wind/Solar/Nuclear</a:t>
            </a:r>
            <a:endParaRPr/>
          </a:p>
        </p:txBody>
      </p:sp>
      <p:pic>
        <p:nvPicPr>
          <p:cNvPr id="395" name="Google Shape;395;p56"/>
          <p:cNvPicPr preferRelativeResize="0"/>
          <p:nvPr/>
        </p:nvPicPr>
        <p:blipFill rotWithShape="1">
          <a:blip r:embed="rId7">
            <a:alphaModFix/>
          </a:blip>
          <a:srcRect l="73264" t="7672" b="16646"/>
          <a:stretch/>
        </p:blipFill>
        <p:spPr>
          <a:xfrm>
            <a:off x="0" y="1946279"/>
            <a:ext cx="1157833" cy="2371482"/>
          </a:xfrm>
          <a:prstGeom prst="rect">
            <a:avLst/>
          </a:prstGeom>
          <a:noFill/>
          <a:ln>
            <a:noFill/>
          </a:ln>
        </p:spPr>
      </p:pic>
      <p:sp>
        <p:nvSpPr>
          <p:cNvPr id="396" name="Google Shape;396;p56"/>
          <p:cNvSpPr txBox="1"/>
          <p:nvPr/>
        </p:nvSpPr>
        <p:spPr>
          <a:xfrm rot="-5400000">
            <a:off x="777265" y="2978132"/>
            <a:ext cx="50977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MW</a:t>
            </a:r>
            <a:endParaRPr/>
          </a:p>
        </p:txBody>
      </p:sp>
      <p:sp>
        <p:nvSpPr>
          <p:cNvPr id="397" name="Google Shape;397;p56"/>
          <p:cNvSpPr txBox="1"/>
          <p:nvPr/>
        </p:nvSpPr>
        <p:spPr>
          <a:xfrm>
            <a:off x="311700" y="785594"/>
            <a:ext cx="709040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System operations will change considerably in high wind, solar, decarbonized portfolios</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r>
              <a:rPr lang="en" sz="1400" b="1" i="0" u="none" strike="noStrike" cap="none">
                <a:solidFill>
                  <a:srgbClr val="000000"/>
                </a:solidFill>
                <a:latin typeface="Arial"/>
                <a:ea typeface="Arial"/>
                <a:cs typeface="Arial"/>
                <a:sym typeface="Arial"/>
              </a:rPr>
              <a:t>… but variability can be managed and reliability can be maintained</a:t>
            </a:r>
            <a:endParaRPr/>
          </a:p>
        </p:txBody>
      </p:sp>
      <p:sp>
        <p:nvSpPr>
          <p:cNvPr id="398" name="Google Shape;398;p56"/>
          <p:cNvSpPr txBox="1"/>
          <p:nvPr/>
        </p:nvSpPr>
        <p:spPr>
          <a:xfrm>
            <a:off x="7488664" y="273997"/>
            <a:ext cx="125707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“Typical” </a:t>
            </a:r>
            <a:endParaRPr/>
          </a:p>
          <a:p>
            <a:pPr marL="0" marR="0" lvl="0" indent="0" algn="ctr"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Winter Day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7"/>
          <p:cNvSpPr txBox="1">
            <a:spLocks noGrp="1"/>
          </p:cNvSpPr>
          <p:nvPr>
            <p:ph type="title"/>
          </p:nvPr>
        </p:nvSpPr>
        <p:spPr>
          <a:xfrm>
            <a:off x="311700" y="273997"/>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Challenging Conditions are evaluated further for stability</a:t>
            </a:r>
            <a:endParaRPr/>
          </a:p>
        </p:txBody>
      </p:sp>
      <p:pic>
        <p:nvPicPr>
          <p:cNvPr id="404" name="Google Shape;404;p57"/>
          <p:cNvPicPr preferRelativeResize="0"/>
          <p:nvPr/>
        </p:nvPicPr>
        <p:blipFill rotWithShape="1">
          <a:blip r:embed="rId3">
            <a:alphaModFix/>
          </a:blip>
          <a:srcRect/>
          <a:stretch/>
        </p:blipFill>
        <p:spPr>
          <a:xfrm>
            <a:off x="6688415" y="1657348"/>
            <a:ext cx="2341285" cy="3015151"/>
          </a:xfrm>
          <a:prstGeom prst="rect">
            <a:avLst/>
          </a:prstGeom>
          <a:noFill/>
          <a:ln>
            <a:noFill/>
          </a:ln>
        </p:spPr>
      </p:pic>
      <p:pic>
        <p:nvPicPr>
          <p:cNvPr id="405" name="Google Shape;405;p57"/>
          <p:cNvPicPr preferRelativeResize="0"/>
          <p:nvPr/>
        </p:nvPicPr>
        <p:blipFill rotWithShape="1">
          <a:blip r:embed="rId4">
            <a:alphaModFix/>
          </a:blip>
          <a:srcRect/>
          <a:stretch/>
        </p:blipFill>
        <p:spPr>
          <a:xfrm>
            <a:off x="4842469" y="1666873"/>
            <a:ext cx="2341285" cy="3015151"/>
          </a:xfrm>
          <a:prstGeom prst="rect">
            <a:avLst/>
          </a:prstGeom>
          <a:noFill/>
          <a:ln>
            <a:noFill/>
          </a:ln>
        </p:spPr>
      </p:pic>
      <p:pic>
        <p:nvPicPr>
          <p:cNvPr id="406" name="Google Shape;406;p57"/>
          <p:cNvPicPr preferRelativeResize="0"/>
          <p:nvPr/>
        </p:nvPicPr>
        <p:blipFill rotWithShape="1">
          <a:blip r:embed="rId5">
            <a:alphaModFix/>
          </a:blip>
          <a:srcRect/>
          <a:stretch/>
        </p:blipFill>
        <p:spPr>
          <a:xfrm>
            <a:off x="3014255" y="1666874"/>
            <a:ext cx="2341285" cy="3015150"/>
          </a:xfrm>
          <a:prstGeom prst="rect">
            <a:avLst/>
          </a:prstGeom>
          <a:noFill/>
          <a:ln>
            <a:noFill/>
          </a:ln>
        </p:spPr>
      </p:pic>
      <p:pic>
        <p:nvPicPr>
          <p:cNvPr id="407" name="Google Shape;407;p57"/>
          <p:cNvPicPr preferRelativeResize="0"/>
          <p:nvPr/>
        </p:nvPicPr>
        <p:blipFill rotWithShape="1">
          <a:blip r:embed="rId6">
            <a:alphaModFix/>
          </a:blip>
          <a:srcRect/>
          <a:stretch/>
        </p:blipFill>
        <p:spPr>
          <a:xfrm>
            <a:off x="1186041" y="1666873"/>
            <a:ext cx="2341285" cy="3015151"/>
          </a:xfrm>
          <a:prstGeom prst="rect">
            <a:avLst/>
          </a:prstGeom>
          <a:noFill/>
          <a:ln>
            <a:noFill/>
          </a:ln>
        </p:spPr>
      </p:pic>
      <p:sp>
        <p:nvSpPr>
          <p:cNvPr id="408" name="Google Shape;408;p57"/>
          <p:cNvSpPr txBox="1"/>
          <p:nvPr/>
        </p:nvSpPr>
        <p:spPr>
          <a:xfrm>
            <a:off x="1689991" y="1493934"/>
            <a:ext cx="17943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323F4F"/>
                </a:solidFill>
                <a:latin typeface="Arial"/>
                <a:ea typeface="Arial"/>
                <a:cs typeface="Arial"/>
                <a:sym typeface="Arial"/>
              </a:rPr>
              <a:t>Business as Usual</a:t>
            </a:r>
            <a:endParaRPr/>
          </a:p>
        </p:txBody>
      </p:sp>
      <p:sp>
        <p:nvSpPr>
          <p:cNvPr id="409" name="Google Shape;409;p57"/>
          <p:cNvSpPr txBox="1"/>
          <p:nvPr/>
        </p:nvSpPr>
        <p:spPr>
          <a:xfrm>
            <a:off x="3587111" y="1493934"/>
            <a:ext cx="170992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05390"/>
                </a:solidFill>
                <a:latin typeface="Arial"/>
                <a:ea typeface="Arial"/>
                <a:cs typeface="Arial"/>
                <a:sym typeface="Arial"/>
              </a:rPr>
              <a:t>Wind/Solar/Hydro</a:t>
            </a:r>
            <a:endParaRPr/>
          </a:p>
        </p:txBody>
      </p:sp>
      <p:sp>
        <p:nvSpPr>
          <p:cNvPr id="410" name="Google Shape;410;p57"/>
          <p:cNvSpPr txBox="1"/>
          <p:nvPr/>
        </p:nvSpPr>
        <p:spPr>
          <a:xfrm>
            <a:off x="5461063" y="1493934"/>
            <a:ext cx="16030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28941"/>
                </a:solidFill>
                <a:latin typeface="Arial"/>
                <a:ea typeface="Arial"/>
                <a:cs typeface="Arial"/>
                <a:sym typeface="Arial"/>
              </a:rPr>
              <a:t>Wind/Solar/Tidal</a:t>
            </a:r>
            <a:endParaRPr/>
          </a:p>
        </p:txBody>
      </p:sp>
      <p:sp>
        <p:nvSpPr>
          <p:cNvPr id="411" name="Google Shape;411;p57"/>
          <p:cNvSpPr txBox="1"/>
          <p:nvPr/>
        </p:nvSpPr>
        <p:spPr>
          <a:xfrm>
            <a:off x="7272348" y="1493934"/>
            <a:ext cx="185479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7030A0"/>
                </a:solidFill>
                <a:latin typeface="Arial"/>
                <a:ea typeface="Arial"/>
                <a:cs typeface="Arial"/>
                <a:sym typeface="Arial"/>
              </a:rPr>
              <a:t>Wind/Solar/Nuclear</a:t>
            </a:r>
            <a:endParaRPr/>
          </a:p>
        </p:txBody>
      </p:sp>
      <p:pic>
        <p:nvPicPr>
          <p:cNvPr id="412" name="Google Shape;412;p57"/>
          <p:cNvPicPr preferRelativeResize="0"/>
          <p:nvPr/>
        </p:nvPicPr>
        <p:blipFill rotWithShape="1">
          <a:blip r:embed="rId7">
            <a:alphaModFix/>
          </a:blip>
          <a:srcRect l="73264" t="7672" b="16646"/>
          <a:stretch/>
        </p:blipFill>
        <p:spPr>
          <a:xfrm>
            <a:off x="0" y="1946279"/>
            <a:ext cx="1157834" cy="2371483"/>
          </a:xfrm>
          <a:prstGeom prst="rect">
            <a:avLst/>
          </a:prstGeom>
          <a:noFill/>
          <a:ln>
            <a:noFill/>
          </a:ln>
        </p:spPr>
      </p:pic>
      <p:sp>
        <p:nvSpPr>
          <p:cNvPr id="413" name="Google Shape;413;p57"/>
          <p:cNvSpPr txBox="1"/>
          <p:nvPr/>
        </p:nvSpPr>
        <p:spPr>
          <a:xfrm rot="-5400000">
            <a:off x="777265" y="2978132"/>
            <a:ext cx="50977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MW</a:t>
            </a:r>
            <a:endParaRPr/>
          </a:p>
        </p:txBody>
      </p:sp>
      <p:sp>
        <p:nvSpPr>
          <p:cNvPr id="414" name="Google Shape;414;p57"/>
          <p:cNvSpPr txBox="1"/>
          <p:nvPr/>
        </p:nvSpPr>
        <p:spPr>
          <a:xfrm>
            <a:off x="311701" y="785594"/>
            <a:ext cx="82227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We screened through thousands of hours of operations across the year to evaluate transmission reliability and stability in more detail (more on that soon)</a:t>
            </a:r>
            <a:endParaRPr/>
          </a:p>
        </p:txBody>
      </p:sp>
      <p:sp>
        <p:nvSpPr>
          <p:cNvPr id="415" name="Google Shape;415;p57"/>
          <p:cNvSpPr/>
          <p:nvPr/>
        </p:nvSpPr>
        <p:spPr>
          <a:xfrm>
            <a:off x="1608325" y="1924250"/>
            <a:ext cx="1405800" cy="2748300"/>
          </a:xfrm>
          <a:prstGeom prst="rect">
            <a:avLst/>
          </a:prstGeom>
          <a:solidFill>
            <a:srgbClr val="FFFFFF">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6" name="Google Shape;416;p57"/>
          <p:cNvSpPr/>
          <p:nvPr/>
        </p:nvSpPr>
        <p:spPr>
          <a:xfrm>
            <a:off x="3240325" y="1847250"/>
            <a:ext cx="304800" cy="2834700"/>
          </a:xfrm>
          <a:prstGeom prst="rect">
            <a:avLst/>
          </a:prstGeom>
          <a:solidFill>
            <a:srgbClr val="FFFFFF">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7" name="Google Shape;417;p57"/>
          <p:cNvSpPr/>
          <p:nvPr/>
        </p:nvSpPr>
        <p:spPr>
          <a:xfrm>
            <a:off x="3466525" y="1861900"/>
            <a:ext cx="1405800" cy="2834700"/>
          </a:xfrm>
          <a:prstGeom prst="rect">
            <a:avLst/>
          </a:prstGeom>
          <a:solidFill>
            <a:srgbClr val="FFFFFF">
              <a:alpha val="949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8" name="Google Shape;418;p57"/>
          <p:cNvSpPr/>
          <p:nvPr/>
        </p:nvSpPr>
        <p:spPr>
          <a:xfrm>
            <a:off x="5083500" y="1820100"/>
            <a:ext cx="295200" cy="2834700"/>
          </a:xfrm>
          <a:prstGeom prst="rect">
            <a:avLst/>
          </a:prstGeom>
          <a:solidFill>
            <a:srgbClr val="FFFFFF">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9" name="Google Shape;419;p57"/>
          <p:cNvSpPr/>
          <p:nvPr/>
        </p:nvSpPr>
        <p:spPr>
          <a:xfrm>
            <a:off x="5361300" y="1955800"/>
            <a:ext cx="1323900" cy="2748300"/>
          </a:xfrm>
          <a:prstGeom prst="rect">
            <a:avLst/>
          </a:prstGeom>
          <a:solidFill>
            <a:srgbClr val="FFFFFF">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0" name="Google Shape;420;p57"/>
          <p:cNvSpPr/>
          <p:nvPr/>
        </p:nvSpPr>
        <p:spPr>
          <a:xfrm>
            <a:off x="6927300" y="1955800"/>
            <a:ext cx="273300" cy="2748300"/>
          </a:xfrm>
          <a:prstGeom prst="rect">
            <a:avLst/>
          </a:prstGeom>
          <a:solidFill>
            <a:srgbClr val="FFFFFF">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1" name="Google Shape;421;p57"/>
          <p:cNvSpPr/>
          <p:nvPr/>
        </p:nvSpPr>
        <p:spPr>
          <a:xfrm>
            <a:off x="7145600" y="1943975"/>
            <a:ext cx="1405800" cy="2748300"/>
          </a:xfrm>
          <a:prstGeom prst="rect">
            <a:avLst/>
          </a:prstGeom>
          <a:solidFill>
            <a:srgbClr val="FFFFFF">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2" name="Google Shape;422;p57"/>
          <p:cNvSpPr/>
          <p:nvPr/>
        </p:nvSpPr>
        <p:spPr>
          <a:xfrm>
            <a:off x="8778256" y="1943976"/>
            <a:ext cx="251444" cy="2654296"/>
          </a:xfrm>
          <a:prstGeom prst="rect">
            <a:avLst/>
          </a:prstGeom>
          <a:solidFill>
            <a:srgbClr val="FFFFFF">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3" name="Google Shape;423;p57"/>
          <p:cNvSpPr txBox="1"/>
          <p:nvPr/>
        </p:nvSpPr>
        <p:spPr>
          <a:xfrm>
            <a:off x="2233531" y="4701074"/>
            <a:ext cx="624401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These “dispatch conditions” evaluated further in transmission analysis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8"/>
          <p:cNvSpPr txBox="1">
            <a:spLocks noGrp="1"/>
          </p:cNvSpPr>
          <p:nvPr>
            <p:ph type="title"/>
          </p:nvPr>
        </p:nvSpPr>
        <p:spPr>
          <a:xfrm>
            <a:off x="311701" y="388600"/>
            <a:ext cx="18600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41414"/>
              <a:buNone/>
            </a:pPr>
            <a:r>
              <a:rPr lang="en" sz="2200"/>
              <a:t>This process was repeated across the entire year</a:t>
            </a:r>
            <a:br>
              <a:rPr lang="en" sz="2200"/>
            </a:br>
            <a:br>
              <a:rPr lang="en" sz="2200"/>
            </a:br>
            <a:r>
              <a:rPr lang="en" sz="1800"/>
              <a:t>Highest </a:t>
            </a:r>
            <a:br>
              <a:rPr lang="en" sz="1800"/>
            </a:br>
            <a:r>
              <a:rPr lang="en" sz="1800"/>
              <a:t>Renewable Week, December</a:t>
            </a:r>
            <a:endParaRPr/>
          </a:p>
        </p:txBody>
      </p:sp>
      <p:pic>
        <p:nvPicPr>
          <p:cNvPr id="429" name="Google Shape;429;p58"/>
          <p:cNvPicPr preferRelativeResize="0"/>
          <p:nvPr/>
        </p:nvPicPr>
        <p:blipFill rotWithShape="1">
          <a:blip r:embed="rId3">
            <a:alphaModFix/>
          </a:blip>
          <a:srcRect r="19977"/>
          <a:stretch/>
        </p:blipFill>
        <p:spPr>
          <a:xfrm>
            <a:off x="2084679" y="247651"/>
            <a:ext cx="3657600" cy="4507249"/>
          </a:xfrm>
          <a:prstGeom prst="rect">
            <a:avLst/>
          </a:prstGeom>
          <a:noFill/>
          <a:ln>
            <a:noFill/>
          </a:ln>
        </p:spPr>
      </p:pic>
      <p:pic>
        <p:nvPicPr>
          <p:cNvPr id="430" name="Google Shape;430;p58"/>
          <p:cNvPicPr preferRelativeResize="0"/>
          <p:nvPr/>
        </p:nvPicPr>
        <p:blipFill rotWithShape="1">
          <a:blip r:embed="rId4">
            <a:alphaModFix/>
          </a:blip>
          <a:srcRect r="19704"/>
          <a:stretch/>
        </p:blipFill>
        <p:spPr>
          <a:xfrm>
            <a:off x="5655256" y="250815"/>
            <a:ext cx="3657600" cy="4507992"/>
          </a:xfrm>
          <a:prstGeom prst="rect">
            <a:avLst/>
          </a:prstGeom>
          <a:noFill/>
          <a:ln>
            <a:noFill/>
          </a:ln>
        </p:spPr>
      </p:pic>
      <p:sp>
        <p:nvSpPr>
          <p:cNvPr id="431" name="Google Shape;431;p58"/>
          <p:cNvSpPr txBox="1"/>
          <p:nvPr/>
        </p:nvSpPr>
        <p:spPr>
          <a:xfrm>
            <a:off x="3380246" y="230804"/>
            <a:ext cx="1794365"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323F4F"/>
                </a:solidFill>
                <a:latin typeface="Arial"/>
                <a:ea typeface="Arial"/>
                <a:cs typeface="Arial"/>
                <a:sym typeface="Arial"/>
              </a:rPr>
              <a:t>Business as Usual</a:t>
            </a:r>
            <a:endParaRPr/>
          </a:p>
        </p:txBody>
      </p:sp>
      <p:sp>
        <p:nvSpPr>
          <p:cNvPr id="432" name="Google Shape;432;p58"/>
          <p:cNvSpPr txBox="1"/>
          <p:nvPr/>
        </p:nvSpPr>
        <p:spPr>
          <a:xfrm>
            <a:off x="3440968" y="2585604"/>
            <a:ext cx="170992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05390"/>
                </a:solidFill>
                <a:latin typeface="Arial"/>
                <a:ea typeface="Arial"/>
                <a:cs typeface="Arial"/>
                <a:sym typeface="Arial"/>
              </a:rPr>
              <a:t>Wind/Solar/Hydro</a:t>
            </a:r>
            <a:endParaRPr/>
          </a:p>
        </p:txBody>
      </p:sp>
      <p:sp>
        <p:nvSpPr>
          <p:cNvPr id="433" name="Google Shape;433;p58"/>
          <p:cNvSpPr txBox="1"/>
          <p:nvPr/>
        </p:nvSpPr>
        <p:spPr>
          <a:xfrm>
            <a:off x="6991992" y="230804"/>
            <a:ext cx="1603080"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28941"/>
                </a:solidFill>
                <a:latin typeface="Arial"/>
                <a:ea typeface="Arial"/>
                <a:cs typeface="Arial"/>
                <a:sym typeface="Arial"/>
              </a:rPr>
              <a:t>Wind/Solar/Tidal</a:t>
            </a:r>
            <a:endParaRPr/>
          </a:p>
        </p:txBody>
      </p:sp>
      <p:sp>
        <p:nvSpPr>
          <p:cNvPr id="434" name="Google Shape;434;p58"/>
          <p:cNvSpPr txBox="1"/>
          <p:nvPr/>
        </p:nvSpPr>
        <p:spPr>
          <a:xfrm>
            <a:off x="6953694" y="2592531"/>
            <a:ext cx="18547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7030A0"/>
                </a:solidFill>
                <a:latin typeface="Arial"/>
                <a:ea typeface="Arial"/>
                <a:cs typeface="Arial"/>
                <a:sym typeface="Arial"/>
              </a:rPr>
              <a:t>Wind/Solar/Nuclear</a:t>
            </a:r>
            <a:endParaRPr/>
          </a:p>
        </p:txBody>
      </p:sp>
      <p:pic>
        <p:nvPicPr>
          <p:cNvPr id="435" name="Google Shape;435;p58"/>
          <p:cNvPicPr preferRelativeResize="0"/>
          <p:nvPr/>
        </p:nvPicPr>
        <p:blipFill rotWithShape="1">
          <a:blip r:embed="rId5">
            <a:alphaModFix/>
          </a:blip>
          <a:srcRect l="73264" t="7672" b="16646"/>
          <a:stretch/>
        </p:blipFill>
        <p:spPr>
          <a:xfrm>
            <a:off x="1185867" y="2826327"/>
            <a:ext cx="1043686" cy="213768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i="1">
                <a:solidFill>
                  <a:schemeClr val="accent5"/>
                </a:solidFill>
              </a:rPr>
              <a:t>Timing</a:t>
            </a:r>
            <a:r>
              <a:rPr lang="en">
                <a:solidFill>
                  <a:schemeClr val="accent5"/>
                </a:solidFill>
              </a:rPr>
              <a:t> </a:t>
            </a:r>
            <a:r>
              <a:rPr lang="en"/>
              <a:t>of wind and solar generation will vary significantly across the year</a:t>
            </a:r>
            <a:endParaRPr/>
          </a:p>
        </p:txBody>
      </p:sp>
      <p:pic>
        <p:nvPicPr>
          <p:cNvPr id="441" name="Google Shape;441;p59"/>
          <p:cNvPicPr preferRelativeResize="0"/>
          <p:nvPr/>
        </p:nvPicPr>
        <p:blipFill rotWithShape="1">
          <a:blip r:embed="rId3">
            <a:alphaModFix/>
          </a:blip>
          <a:srcRect/>
          <a:stretch/>
        </p:blipFill>
        <p:spPr>
          <a:xfrm>
            <a:off x="311700" y="1478057"/>
            <a:ext cx="4903967" cy="3416400"/>
          </a:xfrm>
          <a:prstGeom prst="rect">
            <a:avLst/>
          </a:prstGeom>
          <a:noFill/>
          <a:ln>
            <a:noFill/>
          </a:ln>
        </p:spPr>
      </p:pic>
      <p:sp>
        <p:nvSpPr>
          <p:cNvPr id="442" name="Google Shape;442;p59"/>
          <p:cNvSpPr txBox="1"/>
          <p:nvPr/>
        </p:nvSpPr>
        <p:spPr>
          <a:xfrm>
            <a:off x="5656523" y="1524263"/>
            <a:ext cx="3111794" cy="332398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A portfolio with 50% wind and solar will see periods exceeding 100% of total load (due to battery charging) </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Inverter-based resources (IBRs) like wind, solar, and batteries have different controls and interactions with the grid</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Periods of high penetration (see chart) must be evaluated in further detail for transmission reliability. </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59"/>
          <p:cNvSpPr/>
          <p:nvPr/>
        </p:nvSpPr>
        <p:spPr>
          <a:xfrm>
            <a:off x="1046750" y="1753200"/>
            <a:ext cx="863100" cy="1843500"/>
          </a:xfrm>
          <a:prstGeom prst="roundRect">
            <a:avLst>
              <a:gd name="adj" fmla="val 16667"/>
            </a:avLst>
          </a:prstGeom>
          <a:solidFill>
            <a:srgbClr val="000000">
              <a:alpha val="0"/>
            </a:srgbClr>
          </a:solidFill>
          <a:ln w="28575" cap="flat" cmpd="sng">
            <a:solidFill>
              <a:srgbClr val="CC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4" name="Google Shape;444;p59"/>
          <p:cNvSpPr txBox="1"/>
          <p:nvPr/>
        </p:nvSpPr>
        <p:spPr>
          <a:xfrm>
            <a:off x="1958200" y="2063850"/>
            <a:ext cx="1306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990000"/>
                </a:solidFill>
              </a:rPr>
              <a:t>Additional analysis required</a:t>
            </a:r>
            <a:endParaRPr sz="1500" b="1">
              <a:solidFill>
                <a:srgbClr val="99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0"/>
          <p:cNvSpPr txBox="1">
            <a:spLocks noGrp="1"/>
          </p:cNvSpPr>
          <p:nvPr>
            <p:ph type="title"/>
          </p:nvPr>
        </p:nvSpPr>
        <p:spPr>
          <a:xfrm>
            <a:off x="341526" y="152427"/>
            <a:ext cx="4230474"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The </a:t>
            </a:r>
            <a:r>
              <a:rPr lang="en" b="1" i="1">
                <a:solidFill>
                  <a:schemeClr val="accent5"/>
                </a:solidFill>
              </a:rPr>
              <a:t>location </a:t>
            </a:r>
            <a:r>
              <a:rPr lang="en"/>
              <a:t>of generation will also change</a:t>
            </a:r>
            <a:br>
              <a:rPr lang="en"/>
            </a:br>
            <a:r>
              <a:rPr lang="en" sz="1800"/>
              <a:t>and transmission network utilization increases across all scenarios</a:t>
            </a:r>
            <a:endParaRPr/>
          </a:p>
        </p:txBody>
      </p:sp>
      <p:pic>
        <p:nvPicPr>
          <p:cNvPr id="450" name="Google Shape;450;p60"/>
          <p:cNvPicPr preferRelativeResize="0"/>
          <p:nvPr/>
        </p:nvPicPr>
        <p:blipFill rotWithShape="1">
          <a:blip r:embed="rId3">
            <a:alphaModFix/>
          </a:blip>
          <a:srcRect r="50000"/>
          <a:stretch/>
        </p:blipFill>
        <p:spPr>
          <a:xfrm>
            <a:off x="265096" y="1460699"/>
            <a:ext cx="3853106" cy="3607975"/>
          </a:xfrm>
          <a:prstGeom prst="rect">
            <a:avLst/>
          </a:prstGeom>
          <a:noFill/>
          <a:ln>
            <a:noFill/>
          </a:ln>
        </p:spPr>
      </p:pic>
      <p:pic>
        <p:nvPicPr>
          <p:cNvPr id="451" name="Google Shape;451;p60"/>
          <p:cNvPicPr preferRelativeResize="0"/>
          <p:nvPr/>
        </p:nvPicPr>
        <p:blipFill rotWithShape="1">
          <a:blip r:embed="rId4">
            <a:alphaModFix/>
          </a:blip>
          <a:srcRect l="6661" t="5274" r="12643" b="9755"/>
          <a:stretch/>
        </p:blipFill>
        <p:spPr>
          <a:xfrm>
            <a:off x="4857751" y="395629"/>
            <a:ext cx="4082956" cy="4352242"/>
          </a:xfrm>
          <a:prstGeom prst="rect">
            <a:avLst/>
          </a:prstGeom>
          <a:noFill/>
          <a:ln>
            <a:noFill/>
          </a:ln>
        </p:spPr>
      </p:pic>
      <p:sp>
        <p:nvSpPr>
          <p:cNvPr id="452" name="Google Shape;452;p60"/>
          <p:cNvSpPr/>
          <p:nvPr/>
        </p:nvSpPr>
        <p:spPr>
          <a:xfrm rot="-2699989">
            <a:off x="6888917" y="2032289"/>
            <a:ext cx="474596" cy="167415"/>
          </a:xfrm>
          <a:prstGeom prst="leftRightArrow">
            <a:avLst>
              <a:gd name="adj1" fmla="val 50000"/>
              <a:gd name="adj2" fmla="val 50000"/>
            </a:avLst>
          </a:prstGeom>
          <a:solidFill>
            <a:schemeClr val="accent4"/>
          </a:solidFill>
          <a:ln w="25400" cap="flat" cmpd="sng">
            <a:solidFill>
              <a:srgbClr val="EF8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61"/>
          <p:cNvPicPr preferRelativeResize="0"/>
          <p:nvPr/>
        </p:nvPicPr>
        <p:blipFill rotWithShape="1">
          <a:blip r:embed="rId3">
            <a:alphaModFix/>
          </a:blip>
          <a:srcRect l="49307" r="-570"/>
          <a:stretch/>
        </p:blipFill>
        <p:spPr>
          <a:xfrm>
            <a:off x="298662" y="1460699"/>
            <a:ext cx="3950494" cy="3607975"/>
          </a:xfrm>
          <a:prstGeom prst="rect">
            <a:avLst/>
          </a:prstGeom>
          <a:noFill/>
          <a:ln>
            <a:noFill/>
          </a:ln>
        </p:spPr>
      </p:pic>
      <p:pic>
        <p:nvPicPr>
          <p:cNvPr id="458" name="Google Shape;458;p61"/>
          <p:cNvPicPr preferRelativeResize="0"/>
          <p:nvPr/>
        </p:nvPicPr>
        <p:blipFill rotWithShape="1">
          <a:blip r:embed="rId4">
            <a:alphaModFix/>
          </a:blip>
          <a:srcRect l="6661" t="5274" r="12643" b="9755"/>
          <a:stretch/>
        </p:blipFill>
        <p:spPr>
          <a:xfrm>
            <a:off x="4857751" y="395629"/>
            <a:ext cx="4082956" cy="4352242"/>
          </a:xfrm>
          <a:prstGeom prst="rect">
            <a:avLst/>
          </a:prstGeom>
          <a:noFill/>
          <a:ln>
            <a:noFill/>
          </a:ln>
        </p:spPr>
      </p:pic>
      <p:sp>
        <p:nvSpPr>
          <p:cNvPr id="459" name="Google Shape;459;p61"/>
          <p:cNvSpPr/>
          <p:nvPr/>
        </p:nvSpPr>
        <p:spPr>
          <a:xfrm rot="-5019856">
            <a:off x="6388962" y="3591288"/>
            <a:ext cx="474596" cy="167415"/>
          </a:xfrm>
          <a:prstGeom prst="leftRightArrow">
            <a:avLst>
              <a:gd name="adj1" fmla="val 50000"/>
              <a:gd name="adj2" fmla="val 50000"/>
            </a:avLst>
          </a:prstGeom>
          <a:solidFill>
            <a:schemeClr val="accent4"/>
          </a:solidFill>
          <a:ln w="25400" cap="flat" cmpd="sng">
            <a:solidFill>
              <a:srgbClr val="EF8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0" name="Google Shape;460;p61"/>
          <p:cNvSpPr txBox="1">
            <a:spLocks noGrp="1"/>
          </p:cNvSpPr>
          <p:nvPr>
            <p:ph type="title"/>
          </p:nvPr>
        </p:nvSpPr>
        <p:spPr>
          <a:xfrm>
            <a:off x="341526" y="152427"/>
            <a:ext cx="4230474"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The </a:t>
            </a:r>
            <a:r>
              <a:rPr lang="en" b="1" i="1">
                <a:solidFill>
                  <a:schemeClr val="accent5"/>
                </a:solidFill>
              </a:rPr>
              <a:t>location </a:t>
            </a:r>
            <a:r>
              <a:rPr lang="en"/>
              <a:t>of generation will also change</a:t>
            </a:r>
            <a:br>
              <a:rPr lang="en"/>
            </a:br>
            <a:r>
              <a:rPr lang="en" sz="1800"/>
              <a:t>and transmission network utilization increases across all scenarios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62"/>
          <p:cNvPicPr preferRelativeResize="0"/>
          <p:nvPr/>
        </p:nvPicPr>
        <p:blipFill>
          <a:blip r:embed="rId3">
            <a:alphaModFix/>
          </a:blip>
          <a:stretch>
            <a:fillRect/>
          </a:stretch>
        </p:blipFill>
        <p:spPr>
          <a:xfrm>
            <a:off x="0" y="-3817"/>
            <a:ext cx="9144000" cy="5151129"/>
          </a:xfrm>
          <a:prstGeom prst="rect">
            <a:avLst/>
          </a:prstGeom>
          <a:noFill/>
          <a:ln>
            <a:noFill/>
          </a:ln>
        </p:spPr>
      </p:pic>
      <p:sp>
        <p:nvSpPr>
          <p:cNvPr id="466" name="Google Shape;466;p62"/>
          <p:cNvSpPr txBox="1">
            <a:spLocks noGrp="1"/>
          </p:cNvSpPr>
          <p:nvPr>
            <p:ph type="subTitle" idx="1"/>
          </p:nvPr>
        </p:nvSpPr>
        <p:spPr>
          <a:xfrm>
            <a:off x="2338275" y="398648"/>
            <a:ext cx="5138400" cy="3677400"/>
          </a:xfrm>
          <a:prstGeom prst="rect">
            <a:avLst/>
          </a:prstGeom>
          <a:noFill/>
        </p:spPr>
        <p:txBody>
          <a:bodyPr spcFirstLastPara="1" wrap="square" lIns="91425" tIns="91425" rIns="91425" bIns="91425" anchor="ctr" anchorCtr="0">
            <a:noAutofit/>
          </a:bodyPr>
          <a:lstStyle/>
          <a:p>
            <a:pPr marL="457200" lvl="0" indent="-355600" algn="l" rtl="0">
              <a:spcBef>
                <a:spcPts val="0"/>
              </a:spcBef>
              <a:spcAft>
                <a:spcPts val="0"/>
              </a:spcAft>
              <a:buClr>
                <a:srgbClr val="FFD966"/>
              </a:buClr>
              <a:buSzPts val="2000"/>
              <a:buChar char="●"/>
            </a:pPr>
            <a:r>
              <a:rPr lang="en" sz="2000">
                <a:solidFill>
                  <a:srgbClr val="FFD966"/>
                </a:solidFill>
              </a:rPr>
              <a:t>Scenario Development</a:t>
            </a:r>
            <a:endParaRPr sz="2000">
              <a:solidFill>
                <a:srgbClr val="FFD966"/>
              </a:solidFill>
            </a:endParaRPr>
          </a:p>
          <a:p>
            <a:pPr marL="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Load Forecast</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Resource Selection and Sizing</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Generation Analysis</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438150" algn="l" rtl="0">
              <a:spcBef>
                <a:spcPts val="0"/>
              </a:spcBef>
              <a:spcAft>
                <a:spcPts val="0"/>
              </a:spcAft>
              <a:buClr>
                <a:schemeClr val="lt1"/>
              </a:buClr>
              <a:buSzPts val="3300"/>
              <a:buChar char="●"/>
            </a:pPr>
            <a:r>
              <a:rPr lang="en" sz="3300">
                <a:solidFill>
                  <a:schemeClr val="lt1"/>
                </a:solidFill>
              </a:rPr>
              <a:t>Transmission Analysis</a:t>
            </a:r>
            <a:endParaRPr sz="3300">
              <a:solidFill>
                <a:schemeClr val="lt1"/>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Economic Analysis</a:t>
            </a:r>
            <a:endParaRPr sz="2000">
              <a:solidFill>
                <a:srgbClr val="FFD966"/>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470"/>
        <p:cNvGrpSpPr/>
        <p:nvPr/>
      </p:nvGrpSpPr>
      <p:grpSpPr>
        <a:xfrm>
          <a:off x="0" y="0"/>
          <a:ext cx="0" cy="0"/>
          <a:chOff x="0" y="0"/>
          <a:chExt cx="0" cy="0"/>
        </a:xfrm>
      </p:grpSpPr>
      <p:sp>
        <p:nvSpPr>
          <p:cNvPr id="471" name="Google Shape;471;p63"/>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Play"/>
              <a:buNone/>
            </a:pPr>
            <a:r>
              <a:rPr lang="en"/>
              <a:t>Transmission Analysis</a:t>
            </a:r>
            <a:endParaRPr/>
          </a:p>
        </p:txBody>
      </p:sp>
      <p:sp>
        <p:nvSpPr>
          <p:cNvPr id="472" name="Google Shape;472;p63"/>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757575"/>
              </a:buClr>
              <a:buSzPts val="1800"/>
              <a:buNone/>
            </a:pPr>
            <a:r>
              <a:rPr lang="en"/>
              <a:t>Alaska Railbelt Presentations, Jan 18 &amp; 19, 2024</a:t>
            </a:r>
            <a:endParaRPr/>
          </a:p>
        </p:txBody>
      </p:sp>
      <p:sp>
        <p:nvSpPr>
          <p:cNvPr id="473" name="Google Shape;473;p63"/>
          <p:cNvSpPr txBox="1"/>
          <p:nvPr/>
        </p:nvSpPr>
        <p:spPr>
          <a:xfrm>
            <a:off x="697274" y="287635"/>
            <a:ext cx="7822839" cy="235449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i="0" u="none" strike="noStrike" cap="none">
                <a:solidFill>
                  <a:schemeClr val="dk1"/>
                </a:solidFill>
                <a:latin typeface="Arial"/>
                <a:ea typeface="Arial"/>
                <a:cs typeface="Arial"/>
                <a:sym typeface="Arial"/>
              </a:rPr>
              <a:t>Matt’s Notes on Slide Applicability</a:t>
            </a:r>
            <a:endParaRPr sz="1100"/>
          </a:p>
          <a:p>
            <a:pPr marL="0" marR="0" lvl="0" indent="0" algn="l" rtl="0">
              <a:spcBef>
                <a:spcPts val="0"/>
              </a:spcBef>
              <a:spcAft>
                <a:spcPts val="0"/>
              </a:spcAft>
              <a:buNone/>
            </a:pPr>
            <a:r>
              <a:rPr lang="en" sz="1400">
                <a:solidFill>
                  <a:schemeClr val="dk1"/>
                </a:solidFill>
                <a:latin typeface="Arial"/>
                <a:ea typeface="Arial"/>
                <a:cs typeface="Arial"/>
                <a:sym typeface="Arial"/>
              </a:rPr>
              <a:t>Chugach Meeting (~20 mins + Q&amp;A): </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I’d skip (or go super quick) until case selection</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Skip the slide on PSSE</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Include the last slides on models, weak grids, risk metrics</a:t>
            </a:r>
            <a:endParaRPr sz="1100"/>
          </a:p>
          <a:p>
            <a:pPr marL="0" marR="0" lvl="0" indent="0" algn="l" rtl="0">
              <a:spcBef>
                <a:spcPts val="0"/>
              </a:spcBef>
              <a:spcAft>
                <a:spcPts val="0"/>
              </a:spcAft>
              <a:buNone/>
            </a:pPr>
            <a:r>
              <a:rPr lang="en" sz="1400">
                <a:solidFill>
                  <a:schemeClr val="dk1"/>
                </a:solidFill>
                <a:latin typeface="Arial"/>
                <a:ea typeface="Arial"/>
                <a:cs typeface="Arial"/>
                <a:sym typeface="Arial"/>
              </a:rPr>
              <a:t>Public Library Meeting (15 mins + Q&amp;A):</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Bulk of the deck (exclude the extra for Chugach)</a:t>
            </a:r>
            <a:endParaRPr sz="1100"/>
          </a:p>
          <a:p>
            <a:pPr marL="0" marR="0" lvl="0" indent="0" algn="l" rtl="0">
              <a:spcBef>
                <a:spcPts val="0"/>
              </a:spcBef>
              <a:spcAft>
                <a:spcPts val="0"/>
              </a:spcAft>
              <a:buNone/>
            </a:pPr>
            <a:r>
              <a:rPr lang="en" sz="1400">
                <a:solidFill>
                  <a:schemeClr val="dk1"/>
                </a:solidFill>
                <a:latin typeface="Arial"/>
                <a:ea typeface="Arial"/>
                <a:cs typeface="Arial"/>
                <a:sym typeface="Arial"/>
              </a:rPr>
              <a:t>State Legislature Meeting (5-10 mins)</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Bulk of the deck </a:t>
            </a:r>
            <a:endParaRPr sz="1100"/>
          </a:p>
          <a:p>
            <a:pPr marL="558800" marR="0" lvl="1" indent="-215900" algn="l" rtl="0">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skip/go fast for: case selection (5), Steady-State Analysis (6), Dynamics Initial Results (7); </a:t>
            </a:r>
            <a:endParaRPr sz="1100"/>
          </a:p>
          <a:p>
            <a:pPr marL="558800" marR="0" lvl="1" indent="-215900" algn="l" rtl="0">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exclude the extra for Chugach</a:t>
            </a:r>
            <a:endParaRPr sz="11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4"/>
          <p:cNvPicPr preferRelativeResize="0"/>
          <p:nvPr/>
        </p:nvPicPr>
        <p:blipFill rotWithShape="1">
          <a:blip r:embed="rId3">
            <a:alphaModFix/>
          </a:blip>
          <a:srcRect/>
          <a:stretch/>
        </p:blipFill>
        <p:spPr>
          <a:xfrm rot="587818">
            <a:off x="6741716" y="2363925"/>
            <a:ext cx="1130831" cy="1456316"/>
          </a:xfrm>
          <a:prstGeom prst="rect">
            <a:avLst/>
          </a:prstGeom>
          <a:noFill/>
          <a:ln>
            <a:noFill/>
          </a:ln>
        </p:spPr>
      </p:pic>
      <p:sp>
        <p:nvSpPr>
          <p:cNvPr id="479" name="Google Shape;479;p6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What is Analyzed?</a:t>
            </a:r>
            <a:endParaRPr>
              <a:latin typeface="Arial"/>
              <a:ea typeface="Arial"/>
              <a:cs typeface="Arial"/>
              <a:sym typeface="Arial"/>
            </a:endParaRPr>
          </a:p>
        </p:txBody>
      </p:sp>
      <p:sp>
        <p:nvSpPr>
          <p:cNvPr id="480" name="Google Shape;480;p64"/>
          <p:cNvSpPr txBox="1">
            <a:spLocks noGrp="1"/>
          </p:cNvSpPr>
          <p:nvPr>
            <p:ph type="body" idx="1"/>
          </p:nvPr>
        </p:nvSpPr>
        <p:spPr>
          <a:xfrm>
            <a:off x="628650" y="1369219"/>
            <a:ext cx="4841614" cy="3263504"/>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500"/>
              <a:buNone/>
            </a:pPr>
            <a:r>
              <a:rPr lang="en" sz="1500" b="1"/>
              <a:t>Steady State Analysis</a:t>
            </a:r>
            <a:endParaRPr/>
          </a:p>
          <a:p>
            <a:pPr marL="0" lvl="0" indent="0" algn="l" rtl="0">
              <a:lnSpc>
                <a:spcPct val="90000"/>
              </a:lnSpc>
              <a:spcBef>
                <a:spcPts val="800"/>
              </a:spcBef>
              <a:spcAft>
                <a:spcPts val="0"/>
              </a:spcAft>
              <a:buClr>
                <a:schemeClr val="dk1"/>
              </a:buClr>
              <a:buSzPts val="1500"/>
              <a:buNone/>
            </a:pPr>
            <a:r>
              <a:rPr lang="en" sz="1500"/>
              <a:t>Can the grid </a:t>
            </a:r>
            <a:r>
              <a:rPr lang="en" sz="1500">
                <a:solidFill>
                  <a:schemeClr val="accent1"/>
                </a:solidFill>
              </a:rPr>
              <a:t>sustain operations</a:t>
            </a:r>
            <a:r>
              <a:rPr lang="en" sz="1500"/>
              <a:t> in all credible grid conditions?</a:t>
            </a:r>
            <a:endParaRPr/>
          </a:p>
          <a:p>
            <a:pPr marL="177800" lvl="0" indent="-171450" algn="l" rtl="0">
              <a:lnSpc>
                <a:spcPct val="90000"/>
              </a:lnSpc>
              <a:spcBef>
                <a:spcPts val="800"/>
              </a:spcBef>
              <a:spcAft>
                <a:spcPts val="0"/>
              </a:spcAft>
              <a:buClr>
                <a:schemeClr val="dk1"/>
              </a:buClr>
              <a:buSzPts val="1500"/>
              <a:buChar char="•"/>
            </a:pPr>
            <a:r>
              <a:rPr lang="en" sz="1500"/>
              <a:t>Thermal 🡪 look for overloading of lines</a:t>
            </a:r>
            <a:endParaRPr/>
          </a:p>
          <a:p>
            <a:pPr marL="177800" lvl="0" indent="-171450" algn="l" rtl="0">
              <a:lnSpc>
                <a:spcPct val="90000"/>
              </a:lnSpc>
              <a:spcBef>
                <a:spcPts val="800"/>
              </a:spcBef>
              <a:spcAft>
                <a:spcPts val="0"/>
              </a:spcAft>
              <a:buClr>
                <a:schemeClr val="dk1"/>
              </a:buClr>
              <a:buSzPts val="1500"/>
              <a:buChar char="•"/>
            </a:pPr>
            <a:r>
              <a:rPr lang="en" sz="1500"/>
              <a:t>Voltage 🡪 ensure enough voltage support</a:t>
            </a:r>
            <a:endParaRPr/>
          </a:p>
          <a:p>
            <a:pPr marL="0" lvl="0" indent="0" algn="l" rtl="0">
              <a:lnSpc>
                <a:spcPct val="90000"/>
              </a:lnSpc>
              <a:spcBef>
                <a:spcPts val="800"/>
              </a:spcBef>
              <a:spcAft>
                <a:spcPts val="0"/>
              </a:spcAft>
              <a:buClr>
                <a:schemeClr val="dk1"/>
              </a:buClr>
              <a:buSzPts val="1500"/>
              <a:buNone/>
            </a:pPr>
            <a:r>
              <a:rPr lang="en" sz="1500" b="1"/>
              <a:t>Dynamic Analysis</a:t>
            </a:r>
            <a:endParaRPr/>
          </a:p>
          <a:p>
            <a:pPr marL="0" lvl="0" indent="0" algn="l" rtl="0">
              <a:lnSpc>
                <a:spcPct val="90000"/>
              </a:lnSpc>
              <a:spcBef>
                <a:spcPts val="800"/>
              </a:spcBef>
              <a:spcAft>
                <a:spcPts val="0"/>
              </a:spcAft>
              <a:buClr>
                <a:schemeClr val="dk1"/>
              </a:buClr>
              <a:buSzPts val="1500"/>
              <a:buNone/>
            </a:pPr>
            <a:r>
              <a:rPr lang="en" sz="1500"/>
              <a:t>Can the grid </a:t>
            </a:r>
            <a:r>
              <a:rPr lang="en" sz="1500">
                <a:solidFill>
                  <a:schemeClr val="accent1"/>
                </a:solidFill>
              </a:rPr>
              <a:t>recover from the “shock”</a:t>
            </a:r>
            <a:r>
              <a:rPr lang="en" sz="1500"/>
              <a:t> of a sudden disturbance?</a:t>
            </a:r>
            <a:endParaRPr/>
          </a:p>
          <a:p>
            <a:pPr marL="177800" lvl="0" indent="-171450" algn="l" rtl="0">
              <a:lnSpc>
                <a:spcPct val="90000"/>
              </a:lnSpc>
              <a:spcBef>
                <a:spcPts val="800"/>
              </a:spcBef>
              <a:spcAft>
                <a:spcPts val="0"/>
              </a:spcAft>
              <a:buClr>
                <a:schemeClr val="dk1"/>
              </a:buClr>
              <a:buSzPts val="1500"/>
              <a:buChar char="•"/>
            </a:pPr>
            <a:r>
              <a:rPr lang="en" sz="1500"/>
              <a:t>Frequency Stability</a:t>
            </a:r>
            <a:endParaRPr/>
          </a:p>
          <a:p>
            <a:pPr marL="177800" lvl="0" indent="-171450" algn="l" rtl="0">
              <a:lnSpc>
                <a:spcPct val="90000"/>
              </a:lnSpc>
              <a:spcBef>
                <a:spcPts val="800"/>
              </a:spcBef>
              <a:spcAft>
                <a:spcPts val="0"/>
              </a:spcAft>
              <a:buClr>
                <a:schemeClr val="dk1"/>
              </a:buClr>
              <a:buSzPts val="1500"/>
              <a:buChar char="•"/>
            </a:pPr>
            <a:r>
              <a:rPr lang="en" sz="1500"/>
              <a:t>Voltage Stability</a:t>
            </a:r>
            <a:endParaRPr/>
          </a:p>
        </p:txBody>
      </p:sp>
      <p:sp>
        <p:nvSpPr>
          <p:cNvPr id="481" name="Google Shape;481;p64"/>
          <p:cNvSpPr txBox="1"/>
          <p:nvPr/>
        </p:nvSpPr>
        <p:spPr>
          <a:xfrm>
            <a:off x="0" y="4324247"/>
            <a:ext cx="9144000" cy="300082"/>
          </a:xfrm>
          <a:prstGeom prst="rect">
            <a:avLst/>
          </a:prstGeom>
          <a:solidFill>
            <a:srgbClr val="F2F2F2"/>
          </a:solid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Transmission analysis is performed on “snapshots” in time – Stability must be satisfied at every moment</a:t>
            </a:r>
            <a:endParaRPr sz="1500">
              <a:solidFill>
                <a:schemeClr val="dk1"/>
              </a:solidFill>
              <a:latin typeface="Arial"/>
              <a:ea typeface="Arial"/>
              <a:cs typeface="Arial"/>
              <a:sym typeface="Arial"/>
            </a:endParaRPr>
          </a:p>
        </p:txBody>
      </p:sp>
      <p:sp>
        <p:nvSpPr>
          <p:cNvPr id="482" name="Google Shape;482;p64"/>
          <p:cNvSpPr txBox="1"/>
          <p:nvPr/>
        </p:nvSpPr>
        <p:spPr>
          <a:xfrm>
            <a:off x="5946962" y="1377611"/>
            <a:ext cx="2783541" cy="807914"/>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a:solidFill>
                  <a:schemeClr val="dk1"/>
                </a:solidFill>
                <a:latin typeface="Arial"/>
                <a:ea typeface="Arial"/>
                <a:cs typeface="Arial"/>
                <a:sym typeface="Arial"/>
              </a:rPr>
              <a:t>Analyses consider a defined set of grid </a:t>
            </a:r>
            <a:r>
              <a:rPr lang="en" sz="1200">
                <a:solidFill>
                  <a:schemeClr val="accent1"/>
                </a:solidFill>
                <a:latin typeface="Arial"/>
                <a:ea typeface="Arial"/>
                <a:cs typeface="Arial"/>
                <a:sym typeface="Arial"/>
              </a:rPr>
              <a:t>disturbances</a:t>
            </a:r>
            <a:r>
              <a:rPr lang="en" sz="1200">
                <a:solidFill>
                  <a:schemeClr val="dk1"/>
                </a:solidFill>
                <a:latin typeface="Arial"/>
                <a:ea typeface="Arial"/>
                <a:cs typeface="Arial"/>
                <a:sym typeface="Arial"/>
              </a:rPr>
              <a:t> and </a:t>
            </a:r>
            <a:r>
              <a:rPr lang="en" sz="1200">
                <a:solidFill>
                  <a:schemeClr val="accent1"/>
                </a:solidFill>
                <a:latin typeface="Arial"/>
                <a:ea typeface="Arial"/>
                <a:cs typeface="Arial"/>
                <a:sym typeface="Arial"/>
              </a:rPr>
              <a:t>acceptance criteria</a:t>
            </a:r>
            <a:r>
              <a:rPr lang="en" sz="1200">
                <a:solidFill>
                  <a:schemeClr val="dk1"/>
                </a:solidFill>
                <a:latin typeface="Arial"/>
                <a:ea typeface="Arial"/>
                <a:cs typeface="Arial"/>
                <a:sym typeface="Arial"/>
              </a:rPr>
              <a:t>, per Grid Planning Documents AKTPL-001, AKTPL-002</a:t>
            </a:r>
            <a:endParaRPr sz="1100"/>
          </a:p>
        </p:txBody>
      </p:sp>
      <p:pic>
        <p:nvPicPr>
          <p:cNvPr id="483" name="Google Shape;483;p64"/>
          <p:cNvPicPr preferRelativeResize="0"/>
          <p:nvPr/>
        </p:nvPicPr>
        <p:blipFill rotWithShape="1">
          <a:blip r:embed="rId4">
            <a:alphaModFix/>
          </a:blip>
          <a:srcRect/>
          <a:stretch/>
        </p:blipFill>
        <p:spPr>
          <a:xfrm rot="1417555">
            <a:off x="6770903" y="2443682"/>
            <a:ext cx="1072458" cy="1382673"/>
          </a:xfrm>
          <a:prstGeom prst="rect">
            <a:avLst/>
          </a:prstGeom>
          <a:noFill/>
          <a:ln>
            <a:noFill/>
          </a:ln>
        </p:spPr>
      </p:pic>
      <p:sp>
        <p:nvSpPr>
          <p:cNvPr id="484" name="Google Shape;484;p64"/>
          <p:cNvSpPr/>
          <p:nvPr/>
        </p:nvSpPr>
        <p:spPr>
          <a:xfrm>
            <a:off x="5915361" y="1369219"/>
            <a:ext cx="2846743" cy="2721377"/>
          </a:xfrm>
          <a:prstGeom prst="rect">
            <a:avLst/>
          </a:prstGeom>
          <a:noFill/>
          <a:ln w="1905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What are the Challenges?</a:t>
            </a:r>
            <a:endParaRPr>
              <a:latin typeface="Arial"/>
              <a:ea typeface="Arial"/>
              <a:cs typeface="Arial"/>
              <a:sym typeface="Arial"/>
            </a:endParaRPr>
          </a:p>
        </p:txBody>
      </p:sp>
      <p:sp>
        <p:nvSpPr>
          <p:cNvPr id="490" name="Google Shape;490;p65"/>
          <p:cNvSpPr txBox="1">
            <a:spLocks noGrp="1"/>
          </p:cNvSpPr>
          <p:nvPr>
            <p:ph type="body" idx="1"/>
          </p:nvPr>
        </p:nvSpPr>
        <p:spPr>
          <a:xfrm>
            <a:off x="628650" y="1369219"/>
            <a:ext cx="5496020" cy="3263504"/>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500"/>
              <a:buNone/>
            </a:pPr>
            <a:r>
              <a:rPr lang="en" sz="1500" b="1"/>
              <a:t>Steady-State</a:t>
            </a:r>
            <a:endParaRPr/>
          </a:p>
          <a:p>
            <a:pPr marL="177800" lvl="0" indent="-171450" algn="l" rtl="0">
              <a:lnSpc>
                <a:spcPct val="90000"/>
              </a:lnSpc>
              <a:spcBef>
                <a:spcPts val="800"/>
              </a:spcBef>
              <a:spcAft>
                <a:spcPts val="0"/>
              </a:spcAft>
              <a:buClr>
                <a:schemeClr val="dk1"/>
              </a:buClr>
              <a:buSzPts val="1500"/>
              <a:buChar char="•"/>
            </a:pPr>
            <a:r>
              <a:rPr lang="en" sz="1500"/>
              <a:t>New resources + retirements = different flow patterns</a:t>
            </a:r>
            <a:endParaRPr/>
          </a:p>
          <a:p>
            <a:pPr marL="177800" lvl="0" indent="-171450" algn="l" rtl="0">
              <a:lnSpc>
                <a:spcPct val="90000"/>
              </a:lnSpc>
              <a:spcBef>
                <a:spcPts val="800"/>
              </a:spcBef>
              <a:spcAft>
                <a:spcPts val="0"/>
              </a:spcAft>
              <a:buClr>
                <a:schemeClr val="dk1"/>
              </a:buClr>
              <a:buSzPts val="1500"/>
              <a:buChar char="•"/>
            </a:pPr>
            <a:r>
              <a:rPr lang="en" sz="1500"/>
              <a:t>Different flow patterns 🡪 different needs/locations for voltage support</a:t>
            </a:r>
            <a:endParaRPr/>
          </a:p>
          <a:p>
            <a:pPr marL="0" lvl="0" indent="0" algn="l" rtl="0">
              <a:lnSpc>
                <a:spcPct val="90000"/>
              </a:lnSpc>
              <a:spcBef>
                <a:spcPts val="800"/>
              </a:spcBef>
              <a:spcAft>
                <a:spcPts val="0"/>
              </a:spcAft>
              <a:buClr>
                <a:schemeClr val="dk1"/>
              </a:buClr>
              <a:buSzPts val="1500"/>
              <a:buNone/>
            </a:pPr>
            <a:r>
              <a:rPr lang="en" sz="1500" b="1"/>
              <a:t>Dynamics</a:t>
            </a:r>
            <a:endParaRPr/>
          </a:p>
          <a:p>
            <a:pPr marL="177800" lvl="0" indent="-171450" algn="l" rtl="0">
              <a:lnSpc>
                <a:spcPct val="90000"/>
              </a:lnSpc>
              <a:spcBef>
                <a:spcPts val="800"/>
              </a:spcBef>
              <a:spcAft>
                <a:spcPts val="0"/>
              </a:spcAft>
              <a:buClr>
                <a:schemeClr val="dk1"/>
              </a:buClr>
              <a:buSzPts val="1500"/>
              <a:buChar char="•"/>
            </a:pPr>
            <a:r>
              <a:rPr lang="en" sz="1500"/>
              <a:t>Sudden loss of a power plant 🡪 loss of power and voltage support must be quickly recovered </a:t>
            </a:r>
            <a:endParaRPr/>
          </a:p>
          <a:p>
            <a:pPr marL="177800" lvl="0" indent="-171450" algn="l" rtl="0">
              <a:lnSpc>
                <a:spcPct val="90000"/>
              </a:lnSpc>
              <a:spcBef>
                <a:spcPts val="800"/>
              </a:spcBef>
              <a:spcAft>
                <a:spcPts val="0"/>
              </a:spcAft>
              <a:buClr>
                <a:schemeClr val="dk1"/>
              </a:buClr>
              <a:buSzPts val="1500"/>
              <a:buChar char="•"/>
            </a:pPr>
            <a:r>
              <a:rPr lang="en" sz="1500"/>
              <a:t>Sudden loss of a tie line 🡪 power and voltage support must be quickly reallocated</a:t>
            </a:r>
            <a:endParaRPr/>
          </a:p>
          <a:p>
            <a:pPr marL="177800" lvl="0" indent="-171450" algn="l" rtl="0">
              <a:lnSpc>
                <a:spcPct val="90000"/>
              </a:lnSpc>
              <a:spcBef>
                <a:spcPts val="800"/>
              </a:spcBef>
              <a:spcAft>
                <a:spcPts val="0"/>
              </a:spcAft>
              <a:buClr>
                <a:schemeClr val="dk1"/>
              </a:buClr>
              <a:buSzPts val="1500"/>
              <a:buChar char="•"/>
            </a:pPr>
            <a:r>
              <a:rPr lang="en" sz="1500"/>
              <a:t>Successful recovery is a matter of </a:t>
            </a:r>
            <a:r>
              <a:rPr lang="en" sz="1500" b="1"/>
              <a:t>sufficiency</a:t>
            </a:r>
            <a:r>
              <a:rPr lang="en" sz="1500"/>
              <a:t> &amp; </a:t>
            </a:r>
            <a:r>
              <a:rPr lang="en" sz="1500" b="1"/>
              <a:t>timeliness</a:t>
            </a:r>
            <a:r>
              <a:rPr lang="en" sz="1500"/>
              <a:t> of response from the remaining resource</a:t>
            </a:r>
            <a:endParaRPr/>
          </a:p>
        </p:txBody>
      </p:sp>
      <p:sp>
        <p:nvSpPr>
          <p:cNvPr id="491" name="Google Shape;491;p65"/>
          <p:cNvSpPr txBox="1"/>
          <p:nvPr/>
        </p:nvSpPr>
        <p:spPr>
          <a:xfrm>
            <a:off x="0" y="4341173"/>
            <a:ext cx="9144000" cy="484748"/>
          </a:xfrm>
          <a:prstGeom prst="rect">
            <a:avLst/>
          </a:prstGeom>
          <a:solidFill>
            <a:srgbClr val="F2F2F2"/>
          </a:solid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400"/>
              <a:buFont typeface="Arial"/>
              <a:buNone/>
            </a:pPr>
            <a:r>
              <a:rPr lang="en" sz="1400">
                <a:solidFill>
                  <a:schemeClr val="dk1"/>
                </a:solidFill>
                <a:latin typeface="Arial"/>
                <a:ea typeface="Arial"/>
                <a:cs typeface="Arial"/>
                <a:sym typeface="Arial"/>
              </a:rPr>
              <a:t>This is true for all grids, but the Railbelt is especially challenged because of the </a:t>
            </a:r>
            <a:endParaRPr sz="1100"/>
          </a:p>
          <a:p>
            <a:pPr marL="0" marR="0" lvl="0" indent="0" algn="ctr" rtl="0">
              <a:spcBef>
                <a:spcPts val="0"/>
              </a:spcBef>
              <a:spcAft>
                <a:spcPts val="0"/>
              </a:spcAft>
              <a:buClr>
                <a:schemeClr val="dk1"/>
              </a:buClr>
              <a:buSzPts val="1400"/>
              <a:buFont typeface="Arial"/>
              <a:buNone/>
            </a:pPr>
            <a:r>
              <a:rPr lang="en" sz="1400">
                <a:solidFill>
                  <a:schemeClr val="dk1"/>
                </a:solidFill>
                <a:latin typeface="Arial"/>
                <a:ea typeface="Arial"/>
                <a:cs typeface="Arial"/>
                <a:sym typeface="Arial"/>
              </a:rPr>
              <a:t>small size, isolated nature, and grid separation that occurs</a:t>
            </a:r>
            <a:endParaRPr sz="1400">
              <a:solidFill>
                <a:schemeClr val="dk1"/>
              </a:solidFill>
              <a:latin typeface="Arial"/>
              <a:ea typeface="Arial"/>
              <a:cs typeface="Arial"/>
              <a:sym typeface="Arial"/>
            </a:endParaRPr>
          </a:p>
        </p:txBody>
      </p:sp>
      <p:pic>
        <p:nvPicPr>
          <p:cNvPr id="492" name="Google Shape;492;p65"/>
          <p:cNvPicPr preferRelativeResize="0"/>
          <p:nvPr/>
        </p:nvPicPr>
        <p:blipFill rotWithShape="1">
          <a:blip r:embed="rId3">
            <a:alphaModFix/>
          </a:blip>
          <a:srcRect/>
          <a:stretch/>
        </p:blipFill>
        <p:spPr>
          <a:xfrm>
            <a:off x="6214403" y="1152271"/>
            <a:ext cx="2690432" cy="283895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9"/>
          <p:cNvSpPr/>
          <p:nvPr/>
        </p:nvSpPr>
        <p:spPr>
          <a:xfrm>
            <a:off x="5121475" y="476600"/>
            <a:ext cx="3752100" cy="1606500"/>
          </a:xfrm>
          <a:prstGeom prst="roundRect">
            <a:avLst>
              <a:gd name="adj" fmla="val 16667"/>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100" b="1">
                <a:solidFill>
                  <a:schemeClr val="dk1"/>
                </a:solidFill>
              </a:rPr>
              <a:t>Goal</a:t>
            </a:r>
            <a:endParaRPr sz="2100" b="1">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1600" b="1">
                <a:solidFill>
                  <a:schemeClr val="dk1"/>
                </a:solidFill>
              </a:rPr>
              <a:t>Exploring and quantifying scenarios that aim for </a:t>
            </a:r>
            <a:r>
              <a:rPr lang="en" sz="1600" b="1" i="1">
                <a:solidFill>
                  <a:schemeClr val="dk1"/>
                </a:solidFill>
              </a:rPr>
              <a:t>100% Railbelt Electric Grid Decarbonization in 2050. </a:t>
            </a:r>
            <a:r>
              <a:rPr lang="en" sz="1600">
                <a:solidFill>
                  <a:schemeClr val="dk1"/>
                </a:solidFill>
              </a:rPr>
              <a:t> </a:t>
            </a:r>
            <a:endParaRPr sz="1600"/>
          </a:p>
        </p:txBody>
      </p:sp>
      <p:sp>
        <p:nvSpPr>
          <p:cNvPr id="194" name="Google Shape;194;p39"/>
          <p:cNvSpPr/>
          <p:nvPr/>
        </p:nvSpPr>
        <p:spPr>
          <a:xfrm>
            <a:off x="5121475" y="2465475"/>
            <a:ext cx="3752100" cy="2056800"/>
          </a:xfrm>
          <a:prstGeom prst="roundRect">
            <a:avLst>
              <a:gd name="adj" fmla="val 16667"/>
            </a:avLst>
          </a:prstGeom>
          <a:solidFill>
            <a:srgbClr val="A2C4C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000" b="1">
                <a:solidFill>
                  <a:schemeClr val="dk1"/>
                </a:solidFill>
              </a:rPr>
              <a:t>Outcomes</a:t>
            </a:r>
            <a:endParaRPr sz="20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Quantify the </a:t>
            </a:r>
            <a:r>
              <a:rPr lang="en" sz="1500" b="1" i="1">
                <a:solidFill>
                  <a:schemeClr val="dk1"/>
                </a:solidFill>
              </a:rPr>
              <a:t>economic and reliability implications of decarbonization scenarios</a:t>
            </a:r>
            <a:r>
              <a:rPr lang="en" sz="1500">
                <a:solidFill>
                  <a:schemeClr val="dk1"/>
                </a:solidFill>
              </a:rPr>
              <a:t>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b="1" i="1">
                <a:solidFill>
                  <a:schemeClr val="dk1"/>
                </a:solidFill>
              </a:rPr>
              <a:t>Create information</a:t>
            </a:r>
            <a:r>
              <a:rPr lang="en" sz="1500">
                <a:solidFill>
                  <a:schemeClr val="dk1"/>
                </a:solidFill>
              </a:rPr>
              <a:t> for Railbelt planning discussions and studies</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b="1" i="1">
                <a:solidFill>
                  <a:schemeClr val="dk1"/>
                </a:solidFill>
              </a:rPr>
              <a:t>Build capacity</a:t>
            </a:r>
            <a:r>
              <a:rPr lang="en" sz="1500" b="1">
                <a:solidFill>
                  <a:schemeClr val="dk1"/>
                </a:solidFill>
              </a:rPr>
              <a:t> </a:t>
            </a:r>
            <a:endParaRPr sz="1700" b="1"/>
          </a:p>
        </p:txBody>
      </p:sp>
      <p:pic>
        <p:nvPicPr>
          <p:cNvPr id="195" name="Google Shape;195;p39"/>
          <p:cNvPicPr preferRelativeResize="0"/>
          <p:nvPr/>
        </p:nvPicPr>
        <p:blipFill rotWithShape="1">
          <a:blip r:embed="rId3">
            <a:alphaModFix/>
          </a:blip>
          <a:srcRect l="5063" t="3155" r="4027" b="1506"/>
          <a:stretch/>
        </p:blipFill>
        <p:spPr>
          <a:xfrm>
            <a:off x="0" y="0"/>
            <a:ext cx="4844943" cy="5143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Resource Technologies</a:t>
            </a:r>
            <a:endParaRPr>
              <a:latin typeface="Arial"/>
              <a:ea typeface="Arial"/>
              <a:cs typeface="Arial"/>
              <a:sym typeface="Arial"/>
            </a:endParaRPr>
          </a:p>
        </p:txBody>
      </p:sp>
      <p:sp>
        <p:nvSpPr>
          <p:cNvPr id="498" name="Google Shape;498;p66"/>
          <p:cNvSpPr txBox="1">
            <a:spLocks noGrp="1"/>
          </p:cNvSpPr>
          <p:nvPr>
            <p:ph type="body" idx="1"/>
          </p:nvPr>
        </p:nvSpPr>
        <p:spPr>
          <a:xfrm>
            <a:off x="628649" y="1369219"/>
            <a:ext cx="5602095" cy="3263504"/>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500"/>
              <a:buNone/>
            </a:pPr>
            <a:r>
              <a:rPr lang="en" sz="1500" b="1"/>
              <a:t>Synchronous Machines (SM) </a:t>
            </a:r>
            <a:r>
              <a:rPr lang="en" sz="1500"/>
              <a:t>(i.e., Fossil, Nuclear, Hydro)</a:t>
            </a:r>
            <a:endParaRPr/>
          </a:p>
          <a:p>
            <a:pPr marL="177800" lvl="0" indent="-171450" algn="l" rtl="0">
              <a:lnSpc>
                <a:spcPct val="90000"/>
              </a:lnSpc>
              <a:spcBef>
                <a:spcPts val="800"/>
              </a:spcBef>
              <a:spcAft>
                <a:spcPts val="0"/>
              </a:spcAft>
              <a:buClr>
                <a:schemeClr val="dk1"/>
              </a:buClr>
              <a:buSzPts val="1500"/>
              <a:buChar char="•"/>
            </a:pPr>
            <a:r>
              <a:rPr lang="en" sz="1500"/>
              <a:t>Frequency Response: Inertia (fast/immediate) + Governor Droop (slower, seconds)</a:t>
            </a:r>
            <a:endParaRPr/>
          </a:p>
          <a:p>
            <a:pPr marL="177800" lvl="0" indent="-171450" algn="l" rtl="0">
              <a:lnSpc>
                <a:spcPct val="90000"/>
              </a:lnSpc>
              <a:spcBef>
                <a:spcPts val="800"/>
              </a:spcBef>
              <a:spcAft>
                <a:spcPts val="0"/>
              </a:spcAft>
              <a:buClr>
                <a:schemeClr val="dk1"/>
              </a:buClr>
              <a:buSzPts val="1500"/>
              <a:buChar char="•"/>
            </a:pPr>
            <a:r>
              <a:rPr lang="en" sz="1500"/>
              <a:t>Voltage Support: Grid strength (fast/immediate) + Voltage Regulation (slower, seconds)</a:t>
            </a:r>
            <a:endParaRPr/>
          </a:p>
          <a:p>
            <a:pPr marL="0" lvl="0" indent="0" algn="l" rtl="0">
              <a:lnSpc>
                <a:spcPct val="90000"/>
              </a:lnSpc>
              <a:spcBef>
                <a:spcPts val="800"/>
              </a:spcBef>
              <a:spcAft>
                <a:spcPts val="0"/>
              </a:spcAft>
              <a:buClr>
                <a:schemeClr val="dk1"/>
              </a:buClr>
              <a:buSzPts val="1500"/>
              <a:buNone/>
            </a:pPr>
            <a:r>
              <a:rPr lang="en" sz="1500"/>
              <a:t>🡪 </a:t>
            </a:r>
            <a:r>
              <a:rPr lang="en" sz="1500">
                <a:solidFill>
                  <a:schemeClr val="accent1"/>
                </a:solidFill>
              </a:rPr>
              <a:t>Behavior dominated by physical geometries</a:t>
            </a:r>
            <a:endParaRPr sz="1500">
              <a:solidFill>
                <a:schemeClr val="accent1"/>
              </a:solidFill>
            </a:endParaRPr>
          </a:p>
          <a:p>
            <a:pPr marL="0" lvl="0" indent="0" algn="l" rtl="0">
              <a:lnSpc>
                <a:spcPct val="90000"/>
              </a:lnSpc>
              <a:spcBef>
                <a:spcPts val="800"/>
              </a:spcBef>
              <a:spcAft>
                <a:spcPts val="0"/>
              </a:spcAft>
              <a:buClr>
                <a:schemeClr val="dk1"/>
              </a:buClr>
              <a:buSzPts val="1500"/>
              <a:buNone/>
            </a:pPr>
            <a:r>
              <a:rPr lang="en" sz="1500" b="1"/>
              <a:t>Inverter-Based Resources (IBR) </a:t>
            </a:r>
            <a:r>
              <a:rPr lang="en" sz="1500"/>
              <a:t>(i.e., Wind, Solar, Battery, Tidal)</a:t>
            </a:r>
            <a:endParaRPr/>
          </a:p>
          <a:p>
            <a:pPr marL="177800" lvl="0" indent="-171450" algn="l" rtl="0">
              <a:lnSpc>
                <a:spcPct val="90000"/>
              </a:lnSpc>
              <a:spcBef>
                <a:spcPts val="800"/>
              </a:spcBef>
              <a:spcAft>
                <a:spcPts val="0"/>
              </a:spcAft>
              <a:buClr>
                <a:schemeClr val="dk1"/>
              </a:buClr>
              <a:buSzPts val="1500"/>
              <a:buChar char="•"/>
            </a:pPr>
            <a:r>
              <a:rPr lang="en" sz="1500"/>
              <a:t>Frequency Response: Droop (slower, seconds)</a:t>
            </a:r>
            <a:endParaRPr/>
          </a:p>
          <a:p>
            <a:pPr marL="177800" lvl="0" indent="-171450" algn="l" rtl="0">
              <a:lnSpc>
                <a:spcPct val="90000"/>
              </a:lnSpc>
              <a:spcBef>
                <a:spcPts val="800"/>
              </a:spcBef>
              <a:spcAft>
                <a:spcPts val="0"/>
              </a:spcAft>
              <a:buClr>
                <a:schemeClr val="dk1"/>
              </a:buClr>
              <a:buSzPts val="1500"/>
              <a:buChar char="•"/>
            </a:pPr>
            <a:r>
              <a:rPr lang="en" sz="1500"/>
              <a:t>Voltage Support: Voltage Regulation (slower, half a second – seconds)</a:t>
            </a:r>
            <a:endParaRPr/>
          </a:p>
          <a:p>
            <a:pPr marL="0" lvl="0" indent="0" algn="l" rtl="0">
              <a:lnSpc>
                <a:spcPct val="90000"/>
              </a:lnSpc>
              <a:spcBef>
                <a:spcPts val="800"/>
              </a:spcBef>
              <a:spcAft>
                <a:spcPts val="0"/>
              </a:spcAft>
              <a:buClr>
                <a:schemeClr val="dk1"/>
              </a:buClr>
              <a:buSzPts val="1500"/>
              <a:buNone/>
            </a:pPr>
            <a:r>
              <a:rPr lang="en" sz="1500"/>
              <a:t>🡪 </a:t>
            </a:r>
            <a:r>
              <a:rPr lang="en" sz="1500">
                <a:solidFill>
                  <a:schemeClr val="accent1"/>
                </a:solidFill>
              </a:rPr>
              <a:t>Behavior dominated by firmware code</a:t>
            </a:r>
            <a:endParaRPr sz="1500">
              <a:solidFill>
                <a:schemeClr val="accent1"/>
              </a:solidFill>
            </a:endParaRPr>
          </a:p>
          <a:p>
            <a:pPr marL="0" lvl="0" indent="0" algn="l" rtl="0">
              <a:lnSpc>
                <a:spcPct val="90000"/>
              </a:lnSpc>
              <a:spcBef>
                <a:spcPts val="800"/>
              </a:spcBef>
              <a:spcAft>
                <a:spcPts val="0"/>
              </a:spcAft>
              <a:buClr>
                <a:schemeClr val="dk1"/>
              </a:buClr>
              <a:buSzPts val="1500"/>
              <a:buNone/>
            </a:pPr>
            <a:endParaRPr sz="1500"/>
          </a:p>
        </p:txBody>
      </p:sp>
      <p:pic>
        <p:nvPicPr>
          <p:cNvPr id="499" name="Google Shape;499;p66"/>
          <p:cNvPicPr preferRelativeResize="0"/>
          <p:nvPr/>
        </p:nvPicPr>
        <p:blipFill rotWithShape="1">
          <a:blip r:embed="rId3">
            <a:alphaModFix/>
          </a:blip>
          <a:srcRect/>
          <a:stretch/>
        </p:blipFill>
        <p:spPr>
          <a:xfrm>
            <a:off x="6365154" y="1268016"/>
            <a:ext cx="2618547" cy="1418674"/>
          </a:xfrm>
          <a:prstGeom prst="rect">
            <a:avLst/>
          </a:prstGeom>
          <a:noFill/>
          <a:ln>
            <a:noFill/>
          </a:ln>
        </p:spPr>
      </p:pic>
      <p:pic>
        <p:nvPicPr>
          <p:cNvPr id="500" name="Google Shape;500;p66"/>
          <p:cNvPicPr preferRelativeResize="0"/>
          <p:nvPr/>
        </p:nvPicPr>
        <p:blipFill rotWithShape="1">
          <a:blip r:embed="rId4">
            <a:alphaModFix/>
          </a:blip>
          <a:srcRect/>
          <a:stretch/>
        </p:blipFill>
        <p:spPr>
          <a:xfrm>
            <a:off x="6869464" y="2800252"/>
            <a:ext cx="1394984" cy="176122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Case Selection</a:t>
            </a:r>
            <a:endParaRPr>
              <a:latin typeface="Arial"/>
              <a:ea typeface="Arial"/>
              <a:cs typeface="Arial"/>
              <a:sym typeface="Arial"/>
            </a:endParaRPr>
          </a:p>
        </p:txBody>
      </p:sp>
      <p:sp>
        <p:nvSpPr>
          <p:cNvPr id="506" name="Google Shape;506;p67"/>
          <p:cNvSpPr txBox="1">
            <a:spLocks noGrp="1"/>
          </p:cNvSpPr>
          <p:nvPr>
            <p:ph type="body" idx="1"/>
          </p:nvPr>
        </p:nvSpPr>
        <p:spPr>
          <a:xfrm>
            <a:off x="653429" y="1225215"/>
            <a:ext cx="3613640" cy="3263503"/>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500"/>
              <a:buNone/>
            </a:pPr>
            <a:r>
              <a:rPr lang="en" sz="1500"/>
              <a:t>The study analyzed periods where both: </a:t>
            </a:r>
            <a:endParaRPr/>
          </a:p>
          <a:p>
            <a:pPr marL="0" lvl="0" indent="0" algn="ctr" rtl="0">
              <a:lnSpc>
                <a:spcPct val="90000"/>
              </a:lnSpc>
              <a:spcBef>
                <a:spcPts val="800"/>
              </a:spcBef>
              <a:spcAft>
                <a:spcPts val="0"/>
              </a:spcAft>
              <a:buClr>
                <a:schemeClr val="dk1"/>
              </a:buClr>
              <a:buSzPts val="1500"/>
              <a:buNone/>
            </a:pPr>
            <a:r>
              <a:rPr lang="en" sz="1500"/>
              <a:t>1. Generation is dominated by IBR</a:t>
            </a:r>
            <a:endParaRPr/>
          </a:p>
        </p:txBody>
      </p:sp>
      <p:pic>
        <p:nvPicPr>
          <p:cNvPr id="507" name="Google Shape;507;p67"/>
          <p:cNvPicPr preferRelativeResize="0"/>
          <p:nvPr/>
        </p:nvPicPr>
        <p:blipFill rotWithShape="1">
          <a:blip r:embed="rId3">
            <a:alphaModFix/>
          </a:blip>
          <a:srcRect/>
          <a:stretch/>
        </p:blipFill>
        <p:spPr>
          <a:xfrm>
            <a:off x="691291" y="2024407"/>
            <a:ext cx="3428582" cy="2299710"/>
          </a:xfrm>
          <a:prstGeom prst="rect">
            <a:avLst/>
          </a:prstGeom>
          <a:noFill/>
          <a:ln>
            <a:noFill/>
          </a:ln>
        </p:spPr>
      </p:pic>
      <p:sp>
        <p:nvSpPr>
          <p:cNvPr id="508" name="Google Shape;508;p67"/>
          <p:cNvSpPr/>
          <p:nvPr/>
        </p:nvSpPr>
        <p:spPr>
          <a:xfrm>
            <a:off x="1165868" y="2394939"/>
            <a:ext cx="184638" cy="1494692"/>
          </a:xfrm>
          <a:prstGeom prst="ellipse">
            <a:avLst/>
          </a:prstGeom>
          <a:noFill/>
          <a:ln w="19050" cap="flat" cmpd="sng">
            <a:solidFill>
              <a:srgbClr val="FF0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09" name="Google Shape;509;p67"/>
          <p:cNvSpPr txBox="1"/>
          <p:nvPr/>
        </p:nvSpPr>
        <p:spPr>
          <a:xfrm>
            <a:off x="2088641" y="2371872"/>
            <a:ext cx="2031233" cy="438581"/>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a:solidFill>
                  <a:srgbClr val="FF0000"/>
                </a:solidFill>
                <a:latin typeface="Arial"/>
                <a:ea typeface="Arial"/>
                <a:cs typeface="Arial"/>
                <a:sym typeface="Arial"/>
              </a:rPr>
              <a:t>Selection of grid operations for dynamic analysis</a:t>
            </a:r>
            <a:endParaRPr sz="1100"/>
          </a:p>
        </p:txBody>
      </p:sp>
      <p:cxnSp>
        <p:nvCxnSpPr>
          <p:cNvPr id="510" name="Google Shape;510;p67"/>
          <p:cNvCxnSpPr>
            <a:stCxn id="509" idx="1"/>
          </p:cNvCxnSpPr>
          <p:nvPr/>
        </p:nvCxnSpPr>
        <p:spPr>
          <a:xfrm flipH="1">
            <a:off x="1350340" y="2591163"/>
            <a:ext cx="738300" cy="76200"/>
          </a:xfrm>
          <a:prstGeom prst="straightConnector1">
            <a:avLst/>
          </a:prstGeom>
          <a:noFill/>
          <a:ln w="19050" cap="flat" cmpd="sng">
            <a:solidFill>
              <a:srgbClr val="FF0000"/>
            </a:solidFill>
            <a:prstDash val="solid"/>
            <a:miter lim="800000"/>
            <a:headEnd type="none" w="sm" len="sm"/>
            <a:tailEnd type="triangle" w="med" len="med"/>
          </a:ln>
        </p:spPr>
      </p:cxnSp>
      <p:pic>
        <p:nvPicPr>
          <p:cNvPr id="511" name="Google Shape;511;p67"/>
          <p:cNvPicPr preferRelativeResize="0"/>
          <p:nvPr/>
        </p:nvPicPr>
        <p:blipFill rotWithShape="1">
          <a:blip r:embed="rId4">
            <a:alphaModFix/>
          </a:blip>
          <a:srcRect/>
          <a:stretch/>
        </p:blipFill>
        <p:spPr>
          <a:xfrm>
            <a:off x="5517223" y="1839521"/>
            <a:ext cx="2401232" cy="2533792"/>
          </a:xfrm>
          <a:prstGeom prst="rect">
            <a:avLst/>
          </a:prstGeom>
          <a:noFill/>
          <a:ln>
            <a:noFill/>
          </a:ln>
        </p:spPr>
      </p:pic>
      <p:sp>
        <p:nvSpPr>
          <p:cNvPr id="512" name="Google Shape;512;p67"/>
          <p:cNvSpPr/>
          <p:nvPr/>
        </p:nvSpPr>
        <p:spPr>
          <a:xfrm rot="2503113">
            <a:off x="6638967" y="2500482"/>
            <a:ext cx="175632" cy="564530"/>
          </a:xfrm>
          <a:prstGeom prst="ellipse">
            <a:avLst/>
          </a:prstGeom>
          <a:noFill/>
          <a:ln w="19050" cap="flat" cmpd="sng">
            <a:solidFill>
              <a:srgbClr val="FF0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13" name="Google Shape;513;p67"/>
          <p:cNvSpPr/>
          <p:nvPr/>
        </p:nvSpPr>
        <p:spPr>
          <a:xfrm rot="2503113">
            <a:off x="6469103" y="3307868"/>
            <a:ext cx="175632" cy="564530"/>
          </a:xfrm>
          <a:prstGeom prst="ellipse">
            <a:avLst/>
          </a:prstGeom>
          <a:noFill/>
          <a:ln w="19050" cap="flat" cmpd="sng">
            <a:solidFill>
              <a:srgbClr val="FF0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14" name="Google Shape;514;p67"/>
          <p:cNvSpPr txBox="1"/>
          <p:nvPr/>
        </p:nvSpPr>
        <p:spPr>
          <a:xfrm>
            <a:off x="5121787" y="1369843"/>
            <a:ext cx="33282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Arial"/>
                <a:ea typeface="Arial"/>
                <a:cs typeface="Arial"/>
                <a:sym typeface="Arial"/>
              </a:rPr>
              <a:t>2. Highest Tie-Line Loading Event</a:t>
            </a:r>
            <a:endParaRPr sz="1100"/>
          </a:p>
        </p:txBody>
      </p:sp>
      <p:sp>
        <p:nvSpPr>
          <p:cNvPr id="515" name="Google Shape;515;p67"/>
          <p:cNvSpPr txBox="1"/>
          <p:nvPr/>
        </p:nvSpPr>
        <p:spPr>
          <a:xfrm>
            <a:off x="6969320" y="2718467"/>
            <a:ext cx="907076"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rgbClr val="FF0000"/>
                </a:solidFill>
                <a:latin typeface="Arial"/>
                <a:ea typeface="Arial"/>
                <a:cs typeface="Arial"/>
                <a:sym typeface="Arial"/>
              </a:rPr>
              <a:t>AK Intertie</a:t>
            </a:r>
            <a:endParaRPr sz="1100"/>
          </a:p>
        </p:txBody>
      </p:sp>
      <p:sp>
        <p:nvSpPr>
          <p:cNvPr id="516" name="Google Shape;516;p67"/>
          <p:cNvSpPr txBox="1"/>
          <p:nvPr/>
        </p:nvSpPr>
        <p:spPr>
          <a:xfrm>
            <a:off x="7057026" y="3558057"/>
            <a:ext cx="1121461"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rgbClr val="FF0000"/>
                </a:solidFill>
                <a:latin typeface="Arial"/>
                <a:ea typeface="Arial"/>
                <a:cs typeface="Arial"/>
                <a:sym typeface="Arial"/>
              </a:rPr>
              <a:t>Kenai Intertie</a:t>
            </a:r>
            <a:endParaRPr sz="1100"/>
          </a:p>
        </p:txBody>
      </p:sp>
      <p:sp>
        <p:nvSpPr>
          <p:cNvPr id="517" name="Google Shape;517;p67"/>
          <p:cNvSpPr txBox="1"/>
          <p:nvPr/>
        </p:nvSpPr>
        <p:spPr>
          <a:xfrm>
            <a:off x="5044406" y="4395212"/>
            <a:ext cx="3328253" cy="48474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Arial"/>
                <a:ea typeface="Arial"/>
                <a:cs typeface="Arial"/>
                <a:sym typeface="Arial"/>
              </a:rPr>
              <a:t>High tie-line loading makes the sudden loss of the line a more severe disturbance</a:t>
            </a:r>
            <a:endParaRPr sz="1100"/>
          </a:p>
        </p:txBody>
      </p:sp>
      <p:sp>
        <p:nvSpPr>
          <p:cNvPr id="518" name="Google Shape;518;p67"/>
          <p:cNvSpPr txBox="1"/>
          <p:nvPr/>
        </p:nvSpPr>
        <p:spPr>
          <a:xfrm>
            <a:off x="771344" y="4415462"/>
            <a:ext cx="3328253" cy="48474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Arial"/>
                <a:ea typeface="Arial"/>
                <a:cs typeface="Arial"/>
                <a:sym typeface="Arial"/>
              </a:rPr>
              <a:t>Fewest synchronous machines online (historical providers of stability services)</a:t>
            </a:r>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Steady-State Analysis</a:t>
            </a:r>
            <a:endParaRPr>
              <a:latin typeface="Arial"/>
              <a:ea typeface="Arial"/>
              <a:cs typeface="Arial"/>
              <a:sym typeface="Arial"/>
            </a:endParaRPr>
          </a:p>
        </p:txBody>
      </p:sp>
      <p:sp>
        <p:nvSpPr>
          <p:cNvPr id="524" name="Google Shape;524;p68"/>
          <p:cNvSpPr txBox="1">
            <a:spLocks noGrp="1"/>
          </p:cNvSpPr>
          <p:nvPr>
            <p:ph type="body" idx="1"/>
          </p:nvPr>
        </p:nvSpPr>
        <p:spPr>
          <a:xfrm>
            <a:off x="628650" y="1622501"/>
            <a:ext cx="3795596" cy="1455235"/>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90000"/>
              </a:lnSpc>
              <a:spcBef>
                <a:spcPts val="0"/>
              </a:spcBef>
              <a:spcAft>
                <a:spcPts val="0"/>
              </a:spcAft>
              <a:buClr>
                <a:srgbClr val="C00000"/>
              </a:buClr>
              <a:buSzPts val="1800"/>
              <a:buNone/>
            </a:pPr>
            <a:r>
              <a:rPr lang="en" sz="1800">
                <a:solidFill>
                  <a:srgbClr val="C00000"/>
                </a:solidFill>
              </a:rPr>
              <a:t>Thermal</a:t>
            </a:r>
            <a:endParaRPr/>
          </a:p>
          <a:p>
            <a:pPr marL="0" lvl="0" indent="0" algn="l" rtl="0">
              <a:lnSpc>
                <a:spcPct val="90000"/>
              </a:lnSpc>
              <a:spcBef>
                <a:spcPts val="800"/>
              </a:spcBef>
              <a:spcAft>
                <a:spcPts val="0"/>
              </a:spcAft>
              <a:buClr>
                <a:schemeClr val="dk1"/>
              </a:buClr>
              <a:buSzPts val="1400"/>
              <a:buNone/>
            </a:pPr>
            <a:r>
              <a:rPr lang="en" sz="1400"/>
              <a:t>Power transfer limits of existing infrastructure exceeded</a:t>
            </a:r>
            <a:endParaRPr/>
          </a:p>
          <a:p>
            <a:pPr marL="0" lvl="0" indent="0" algn="l" rtl="0">
              <a:lnSpc>
                <a:spcPct val="90000"/>
              </a:lnSpc>
              <a:spcBef>
                <a:spcPts val="800"/>
              </a:spcBef>
              <a:spcAft>
                <a:spcPts val="0"/>
              </a:spcAft>
              <a:buClr>
                <a:schemeClr val="dk1"/>
              </a:buClr>
              <a:buSzPts val="1400"/>
              <a:buNone/>
            </a:pPr>
            <a:r>
              <a:rPr lang="en" sz="1400"/>
              <a:t>Why? Increased power flow due to electrification and new resource interconnections</a:t>
            </a:r>
            <a:endParaRPr/>
          </a:p>
        </p:txBody>
      </p:sp>
      <p:sp>
        <p:nvSpPr>
          <p:cNvPr id="525" name="Google Shape;525;p68"/>
          <p:cNvSpPr txBox="1"/>
          <p:nvPr/>
        </p:nvSpPr>
        <p:spPr>
          <a:xfrm>
            <a:off x="1001170" y="1159127"/>
            <a:ext cx="3050555"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800"/>
              <a:buFont typeface="Arial"/>
              <a:buNone/>
            </a:pPr>
            <a:r>
              <a:rPr lang="en" sz="1800" b="1">
                <a:solidFill>
                  <a:schemeClr val="dk1"/>
                </a:solidFill>
                <a:latin typeface="Arial"/>
                <a:ea typeface="Arial"/>
                <a:cs typeface="Arial"/>
                <a:sym typeface="Arial"/>
              </a:rPr>
              <a:t>Violations Identified</a:t>
            </a:r>
            <a:endParaRPr sz="1100"/>
          </a:p>
        </p:txBody>
      </p:sp>
      <p:sp>
        <p:nvSpPr>
          <p:cNvPr id="526" name="Google Shape;526;p68"/>
          <p:cNvSpPr txBox="1"/>
          <p:nvPr/>
        </p:nvSpPr>
        <p:spPr>
          <a:xfrm>
            <a:off x="4839629" y="1898495"/>
            <a:ext cx="3795596" cy="134651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dk1"/>
              </a:buClr>
              <a:buSzPts val="1400"/>
              <a:buFont typeface="Arial"/>
              <a:buNone/>
            </a:pPr>
            <a:r>
              <a:rPr lang="en" sz="1400">
                <a:solidFill>
                  <a:schemeClr val="dk1"/>
                </a:solidFill>
                <a:latin typeface="Arial"/>
                <a:ea typeface="Arial"/>
                <a:cs typeface="Arial"/>
                <a:sym typeface="Arial"/>
              </a:rPr>
              <a:t>Increased rating by upgrading lines (voltages or replacing conductors) and adding new lines (AC and DC)</a:t>
            </a:r>
            <a:endParaRPr sz="1100"/>
          </a:p>
          <a:p>
            <a:pPr marL="0" marR="0" lvl="0" indent="0" algn="l" rtl="0">
              <a:lnSpc>
                <a:spcPct val="90000"/>
              </a:lnSpc>
              <a:spcBef>
                <a:spcPts val="800"/>
              </a:spcBef>
              <a:spcAft>
                <a:spcPts val="0"/>
              </a:spcAft>
              <a:buClr>
                <a:schemeClr val="dk1"/>
              </a:buClr>
              <a:buSzPts val="1500"/>
              <a:buFont typeface="Arial"/>
              <a:buNone/>
            </a:pPr>
            <a:endParaRPr sz="1500">
              <a:solidFill>
                <a:schemeClr val="dk1"/>
              </a:solidFill>
              <a:latin typeface="Arial"/>
              <a:ea typeface="Arial"/>
              <a:cs typeface="Arial"/>
              <a:sym typeface="Arial"/>
            </a:endParaRPr>
          </a:p>
        </p:txBody>
      </p:sp>
      <p:sp>
        <p:nvSpPr>
          <p:cNvPr id="527" name="Google Shape;527;p68"/>
          <p:cNvSpPr txBox="1"/>
          <p:nvPr/>
        </p:nvSpPr>
        <p:spPr>
          <a:xfrm>
            <a:off x="5284283" y="1159127"/>
            <a:ext cx="3050555"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800"/>
              <a:buFont typeface="Arial"/>
              <a:buNone/>
            </a:pPr>
            <a:r>
              <a:rPr lang="en" sz="1800" b="1">
                <a:solidFill>
                  <a:schemeClr val="dk1"/>
                </a:solidFill>
                <a:latin typeface="Arial"/>
                <a:ea typeface="Arial"/>
                <a:cs typeface="Arial"/>
                <a:sym typeface="Arial"/>
              </a:rPr>
              <a:t>Mitigations Applied</a:t>
            </a:r>
            <a:endParaRPr sz="1100"/>
          </a:p>
        </p:txBody>
      </p:sp>
      <p:cxnSp>
        <p:nvCxnSpPr>
          <p:cNvPr id="528" name="Google Shape;528;p68"/>
          <p:cNvCxnSpPr/>
          <p:nvPr/>
        </p:nvCxnSpPr>
        <p:spPr>
          <a:xfrm>
            <a:off x="727617" y="1505375"/>
            <a:ext cx="3587905" cy="0"/>
          </a:xfrm>
          <a:prstGeom prst="straightConnector1">
            <a:avLst/>
          </a:prstGeom>
          <a:noFill/>
          <a:ln w="19050" cap="flat" cmpd="sng">
            <a:solidFill>
              <a:srgbClr val="7F7F7F"/>
            </a:solidFill>
            <a:prstDash val="solid"/>
            <a:miter lim="800000"/>
            <a:headEnd type="none" w="sm" len="sm"/>
            <a:tailEnd type="none" w="sm" len="sm"/>
          </a:ln>
        </p:spPr>
      </p:cxnSp>
      <p:cxnSp>
        <p:nvCxnSpPr>
          <p:cNvPr id="529" name="Google Shape;529;p68"/>
          <p:cNvCxnSpPr/>
          <p:nvPr/>
        </p:nvCxnSpPr>
        <p:spPr>
          <a:xfrm>
            <a:off x="4927445" y="1505375"/>
            <a:ext cx="3587905" cy="0"/>
          </a:xfrm>
          <a:prstGeom prst="straightConnector1">
            <a:avLst/>
          </a:prstGeom>
          <a:noFill/>
          <a:ln w="19050" cap="flat" cmpd="sng">
            <a:solidFill>
              <a:srgbClr val="7F7F7F"/>
            </a:solidFill>
            <a:prstDash val="solid"/>
            <a:miter lim="800000"/>
            <a:headEnd type="none" w="sm" len="sm"/>
            <a:tailEnd type="none" w="sm" len="sm"/>
          </a:ln>
        </p:spPr>
      </p:cxnSp>
      <p:sp>
        <p:nvSpPr>
          <p:cNvPr id="530" name="Google Shape;530;p68"/>
          <p:cNvSpPr txBox="1"/>
          <p:nvPr/>
        </p:nvSpPr>
        <p:spPr>
          <a:xfrm>
            <a:off x="628650" y="3077771"/>
            <a:ext cx="3795596" cy="1455235"/>
          </a:xfrm>
          <a:prstGeom prst="rect">
            <a:avLst/>
          </a:prstGeom>
          <a:noFill/>
          <a:ln>
            <a:noFill/>
          </a:ln>
        </p:spPr>
        <p:txBody>
          <a:bodyPr spcFirstLastPara="1" wrap="square" lIns="68575" tIns="34275" rIns="68575" bIns="34275" anchor="t" anchorCtr="0">
            <a:normAutofit lnSpcReduction="10000"/>
          </a:bodyPr>
          <a:lstStyle/>
          <a:p>
            <a:pPr marL="0" marR="0" lvl="0" indent="0" algn="l" rtl="0">
              <a:lnSpc>
                <a:spcPct val="90000"/>
              </a:lnSpc>
              <a:spcBef>
                <a:spcPts val="0"/>
              </a:spcBef>
              <a:spcAft>
                <a:spcPts val="0"/>
              </a:spcAft>
              <a:buClr>
                <a:srgbClr val="0070C0"/>
              </a:buClr>
              <a:buSzPts val="1800"/>
              <a:buFont typeface="Arial"/>
              <a:buNone/>
            </a:pPr>
            <a:r>
              <a:rPr lang="en" sz="1800">
                <a:solidFill>
                  <a:srgbClr val="0070C0"/>
                </a:solidFill>
                <a:latin typeface="Arial"/>
                <a:ea typeface="Arial"/>
                <a:cs typeface="Arial"/>
                <a:sym typeface="Arial"/>
              </a:rPr>
              <a:t>Voltage</a:t>
            </a:r>
            <a:endParaRPr sz="1100"/>
          </a:p>
          <a:p>
            <a:pPr marL="0" marR="0" lvl="0" indent="0" algn="l" rtl="0">
              <a:lnSpc>
                <a:spcPct val="90000"/>
              </a:lnSpc>
              <a:spcBef>
                <a:spcPts val="800"/>
              </a:spcBef>
              <a:spcAft>
                <a:spcPts val="0"/>
              </a:spcAft>
              <a:buClr>
                <a:schemeClr val="dk1"/>
              </a:buClr>
              <a:buSzPts val="1400"/>
              <a:buFont typeface="Arial"/>
              <a:buNone/>
            </a:pPr>
            <a:r>
              <a:rPr lang="en" sz="1400">
                <a:solidFill>
                  <a:schemeClr val="dk1"/>
                </a:solidFill>
                <a:latin typeface="Arial"/>
                <a:ea typeface="Arial"/>
                <a:cs typeface="Arial"/>
                <a:sym typeface="Arial"/>
              </a:rPr>
              <a:t>Low voltage violations (&lt;95% nominal voltage) found at many buses (substations) across the system</a:t>
            </a:r>
            <a:endParaRPr sz="1100"/>
          </a:p>
          <a:p>
            <a:pPr marL="0" marR="0" lvl="0" indent="0" algn="l" rtl="0">
              <a:lnSpc>
                <a:spcPct val="90000"/>
              </a:lnSpc>
              <a:spcBef>
                <a:spcPts val="800"/>
              </a:spcBef>
              <a:spcAft>
                <a:spcPts val="0"/>
              </a:spcAft>
              <a:buClr>
                <a:schemeClr val="dk1"/>
              </a:buClr>
              <a:buSzPts val="1400"/>
              <a:buFont typeface="Arial"/>
              <a:buNone/>
            </a:pPr>
            <a:r>
              <a:rPr lang="en" sz="1400">
                <a:solidFill>
                  <a:schemeClr val="dk1"/>
                </a:solidFill>
                <a:latin typeface="Arial"/>
                <a:ea typeface="Arial"/>
                <a:cs typeface="Arial"/>
                <a:sym typeface="Arial"/>
              </a:rPr>
              <a:t>Why? Increased power flows results in more demand for voltage support</a:t>
            </a:r>
            <a:endParaRPr sz="1100"/>
          </a:p>
        </p:txBody>
      </p:sp>
      <p:sp>
        <p:nvSpPr>
          <p:cNvPr id="531" name="Google Shape;531;p68"/>
          <p:cNvSpPr txBox="1"/>
          <p:nvPr/>
        </p:nvSpPr>
        <p:spPr>
          <a:xfrm>
            <a:off x="4839629" y="3387183"/>
            <a:ext cx="3795596" cy="1630865"/>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dk1"/>
              </a:buClr>
              <a:buSzPts val="1400"/>
              <a:buFont typeface="Arial"/>
              <a:buNone/>
            </a:pPr>
            <a:r>
              <a:rPr lang="en" sz="1400">
                <a:solidFill>
                  <a:schemeClr val="dk1"/>
                </a:solidFill>
                <a:latin typeface="Arial"/>
                <a:ea typeface="Arial"/>
                <a:cs typeface="Arial"/>
                <a:sym typeface="Arial"/>
              </a:rPr>
              <a:t>Several, made in sequence:</a:t>
            </a:r>
            <a:endParaRPr sz="1100"/>
          </a:p>
          <a:p>
            <a:pPr marL="177800" marR="0" lvl="0" indent="-177800" algn="l" rtl="0">
              <a:lnSpc>
                <a:spcPct val="90000"/>
              </a:lnSpc>
              <a:spcBef>
                <a:spcPts val="800"/>
              </a:spcBef>
              <a:spcAft>
                <a:spcPts val="0"/>
              </a:spcAft>
              <a:buClr>
                <a:schemeClr val="dk1"/>
              </a:buClr>
              <a:buSzPts val="1400"/>
              <a:buFont typeface="Arial"/>
              <a:buChar char="•"/>
            </a:pPr>
            <a:r>
              <a:rPr lang="en" sz="1400">
                <a:solidFill>
                  <a:schemeClr val="dk1"/>
                </a:solidFill>
                <a:latin typeface="Arial"/>
                <a:ea typeface="Arial"/>
                <a:cs typeface="Arial"/>
                <a:sym typeface="Arial"/>
              </a:rPr>
              <a:t>Updated voltage schedule of resources</a:t>
            </a:r>
            <a:endParaRPr sz="1100"/>
          </a:p>
          <a:p>
            <a:pPr marL="177800" marR="0" lvl="0" indent="-177800" algn="l" rtl="0">
              <a:lnSpc>
                <a:spcPct val="90000"/>
              </a:lnSpc>
              <a:spcBef>
                <a:spcPts val="800"/>
              </a:spcBef>
              <a:spcAft>
                <a:spcPts val="0"/>
              </a:spcAft>
              <a:buClr>
                <a:schemeClr val="dk1"/>
              </a:buClr>
              <a:buSzPts val="1400"/>
              <a:buFont typeface="Arial"/>
              <a:buChar char="•"/>
            </a:pPr>
            <a:r>
              <a:rPr lang="en" sz="1400">
                <a:solidFill>
                  <a:schemeClr val="dk1"/>
                </a:solidFill>
                <a:latin typeface="Arial"/>
                <a:ea typeface="Arial"/>
                <a:cs typeface="Arial"/>
                <a:sym typeface="Arial"/>
              </a:rPr>
              <a:t>Adjusted the new HVDC line power flow</a:t>
            </a:r>
            <a:endParaRPr sz="1100"/>
          </a:p>
          <a:p>
            <a:pPr marL="177800" marR="0" lvl="0" indent="-177800" algn="l" rtl="0">
              <a:lnSpc>
                <a:spcPct val="90000"/>
              </a:lnSpc>
              <a:spcBef>
                <a:spcPts val="800"/>
              </a:spcBef>
              <a:spcAft>
                <a:spcPts val="0"/>
              </a:spcAft>
              <a:buClr>
                <a:schemeClr val="dk1"/>
              </a:buClr>
              <a:buSzPts val="1400"/>
              <a:buFont typeface="Arial"/>
              <a:buChar char="•"/>
            </a:pPr>
            <a:r>
              <a:rPr lang="en" sz="1400">
                <a:solidFill>
                  <a:schemeClr val="dk1"/>
                </a:solidFill>
                <a:latin typeface="Arial"/>
                <a:ea typeface="Arial"/>
                <a:cs typeface="Arial"/>
                <a:sym typeface="Arial"/>
              </a:rPr>
              <a:t>Added shunt capacitors</a:t>
            </a:r>
            <a:endParaRPr sz="1100"/>
          </a:p>
          <a:p>
            <a:pPr marL="177800" marR="0" lvl="0" indent="-177800" algn="l" rtl="0">
              <a:lnSpc>
                <a:spcPct val="90000"/>
              </a:lnSpc>
              <a:spcBef>
                <a:spcPts val="800"/>
              </a:spcBef>
              <a:spcAft>
                <a:spcPts val="0"/>
              </a:spcAft>
              <a:buClr>
                <a:schemeClr val="dk1"/>
              </a:buClr>
              <a:buSzPts val="1400"/>
              <a:buFont typeface="Arial"/>
              <a:buChar char="•"/>
            </a:pPr>
            <a:r>
              <a:rPr lang="en" sz="1400">
                <a:solidFill>
                  <a:schemeClr val="dk1"/>
                </a:solidFill>
                <a:latin typeface="Arial"/>
                <a:ea typeface="Arial"/>
                <a:cs typeface="Arial"/>
                <a:sym typeface="Arial"/>
              </a:rPr>
              <a:t>Added BESS projects for voltage support and line loading relief</a:t>
            </a:r>
            <a:endParaRPr sz="1100"/>
          </a:p>
          <a:p>
            <a:pPr marL="0" marR="0" lvl="0" indent="0" algn="l" rtl="0">
              <a:lnSpc>
                <a:spcPct val="90000"/>
              </a:lnSpc>
              <a:spcBef>
                <a:spcPts val="800"/>
              </a:spcBef>
              <a:spcAft>
                <a:spcPts val="0"/>
              </a:spcAft>
              <a:buClr>
                <a:schemeClr val="dk1"/>
              </a:buClr>
              <a:buSzPts val="1500"/>
              <a:buFont typeface="Arial"/>
              <a:buNone/>
            </a:pPr>
            <a:endParaRPr sz="1500">
              <a:solidFill>
                <a:schemeClr val="dk1"/>
              </a:solidFill>
              <a:latin typeface="Arial"/>
              <a:ea typeface="Arial"/>
              <a:cs typeface="Arial"/>
              <a:sym typeface="Arial"/>
            </a:endParaRPr>
          </a:p>
        </p:txBody>
      </p:sp>
      <p:sp>
        <p:nvSpPr>
          <p:cNvPr id="532" name="Google Shape;532;p68"/>
          <p:cNvSpPr/>
          <p:nvPr/>
        </p:nvSpPr>
        <p:spPr>
          <a:xfrm>
            <a:off x="4463276" y="2040674"/>
            <a:ext cx="225812" cy="443260"/>
          </a:xfrm>
          <a:prstGeom prst="rightArrow">
            <a:avLst>
              <a:gd name="adj1" fmla="val 50000"/>
              <a:gd name="adj2"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33" name="Google Shape;533;p68"/>
          <p:cNvSpPr/>
          <p:nvPr/>
        </p:nvSpPr>
        <p:spPr>
          <a:xfrm>
            <a:off x="4459094" y="3693841"/>
            <a:ext cx="225812" cy="443261"/>
          </a:xfrm>
          <a:prstGeom prst="rightArrow">
            <a:avLst>
              <a:gd name="adj1" fmla="val 50000"/>
              <a:gd name="adj2"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Dynamics: Initial Results</a:t>
            </a:r>
            <a:endParaRPr>
              <a:latin typeface="Arial"/>
              <a:ea typeface="Arial"/>
              <a:cs typeface="Arial"/>
              <a:sym typeface="Arial"/>
            </a:endParaRPr>
          </a:p>
        </p:txBody>
      </p:sp>
      <p:sp>
        <p:nvSpPr>
          <p:cNvPr id="539" name="Google Shape;539;p69"/>
          <p:cNvSpPr txBox="1"/>
          <p:nvPr/>
        </p:nvSpPr>
        <p:spPr>
          <a:xfrm>
            <a:off x="628650" y="1444489"/>
            <a:ext cx="3837413" cy="3263504"/>
          </a:xfrm>
          <a:prstGeom prst="rect">
            <a:avLst/>
          </a:prstGeom>
          <a:noFill/>
          <a:ln>
            <a:noFill/>
          </a:ln>
        </p:spPr>
        <p:txBody>
          <a:bodyPr spcFirstLastPara="1" wrap="square" lIns="68575" tIns="34275" rIns="68575" bIns="34275" anchor="t" anchorCtr="0">
            <a:normAutofit lnSpcReduction="10000"/>
          </a:bodyPr>
          <a:lstStyle/>
          <a:p>
            <a:pPr marL="0" marR="0" lvl="0" indent="0" algn="l" rtl="0">
              <a:lnSpc>
                <a:spcPct val="90000"/>
              </a:lnSpc>
              <a:spcBef>
                <a:spcPts val="0"/>
              </a:spcBef>
              <a:spcAft>
                <a:spcPts val="0"/>
              </a:spcAft>
              <a:buClr>
                <a:schemeClr val="dk1"/>
              </a:buClr>
              <a:buSzPts val="1500"/>
              <a:buFont typeface="Arial"/>
              <a:buNone/>
            </a:pPr>
            <a:r>
              <a:rPr lang="en" sz="1500" b="1">
                <a:solidFill>
                  <a:schemeClr val="dk1"/>
                </a:solidFill>
                <a:latin typeface="Arial"/>
                <a:ea typeface="Arial"/>
                <a:cs typeface="Arial"/>
                <a:sym typeface="Arial"/>
              </a:rPr>
              <a:t>Simulation Setup</a:t>
            </a:r>
            <a:endParaRPr sz="1100"/>
          </a:p>
          <a:p>
            <a:pPr marL="177800" marR="0" lvl="0" indent="-171450" algn="l" rtl="0">
              <a:lnSpc>
                <a:spcPct val="90000"/>
              </a:lnSpc>
              <a:spcBef>
                <a:spcPts val="800"/>
              </a:spcBef>
              <a:spcAft>
                <a:spcPts val="0"/>
              </a:spcAft>
              <a:buClr>
                <a:schemeClr val="dk1"/>
              </a:buClr>
              <a:buSzPts val="1500"/>
              <a:buFont typeface="Arial"/>
              <a:buChar char="•"/>
            </a:pPr>
            <a:r>
              <a:rPr lang="en" sz="1500">
                <a:solidFill>
                  <a:schemeClr val="dk1"/>
                </a:solidFill>
                <a:latin typeface="Arial"/>
                <a:ea typeface="Arial"/>
                <a:cs typeface="Arial"/>
                <a:sym typeface="Arial"/>
              </a:rPr>
              <a:t>Hydro scenario, loss of the Kenai Intertie</a:t>
            </a:r>
            <a:endParaRPr sz="1100"/>
          </a:p>
          <a:p>
            <a:pPr marL="177800" marR="0" lvl="0" indent="-171450" algn="l" rtl="0">
              <a:lnSpc>
                <a:spcPct val="90000"/>
              </a:lnSpc>
              <a:spcBef>
                <a:spcPts val="800"/>
              </a:spcBef>
              <a:spcAft>
                <a:spcPts val="0"/>
              </a:spcAft>
              <a:buClr>
                <a:schemeClr val="dk1"/>
              </a:buClr>
              <a:buSzPts val="1500"/>
              <a:buFont typeface="Arial"/>
              <a:buChar char="•"/>
            </a:pPr>
            <a:r>
              <a:rPr lang="en" sz="1500">
                <a:solidFill>
                  <a:schemeClr val="dk1"/>
                </a:solidFill>
                <a:latin typeface="Arial"/>
                <a:ea typeface="Arial"/>
                <a:cs typeface="Arial"/>
                <a:sym typeface="Arial"/>
              </a:rPr>
              <a:t>Typical IBR plant configuration was used (typical of IBR installations today)</a:t>
            </a:r>
            <a:endParaRPr sz="1100"/>
          </a:p>
          <a:p>
            <a:pPr marL="0" marR="0" lvl="0" indent="0" algn="l" rtl="0">
              <a:lnSpc>
                <a:spcPct val="90000"/>
              </a:lnSpc>
              <a:spcBef>
                <a:spcPts val="800"/>
              </a:spcBef>
              <a:spcAft>
                <a:spcPts val="0"/>
              </a:spcAft>
              <a:buClr>
                <a:schemeClr val="dk1"/>
              </a:buClr>
              <a:buSzPts val="1500"/>
              <a:buFont typeface="Arial"/>
              <a:buNone/>
            </a:pPr>
            <a:r>
              <a:rPr lang="en" sz="1500" b="1">
                <a:solidFill>
                  <a:schemeClr val="dk1"/>
                </a:solidFill>
                <a:latin typeface="Arial"/>
                <a:ea typeface="Arial"/>
                <a:cs typeface="Arial"/>
                <a:sym typeface="Arial"/>
              </a:rPr>
              <a:t>Initial Results</a:t>
            </a:r>
            <a:endParaRPr sz="1100"/>
          </a:p>
          <a:p>
            <a:pPr marL="177800" marR="0" lvl="0" indent="-171450" algn="l" rtl="0">
              <a:lnSpc>
                <a:spcPct val="90000"/>
              </a:lnSpc>
              <a:spcBef>
                <a:spcPts val="800"/>
              </a:spcBef>
              <a:spcAft>
                <a:spcPts val="0"/>
              </a:spcAft>
              <a:buClr>
                <a:schemeClr val="dk1"/>
              </a:buClr>
              <a:buSzPts val="1500"/>
              <a:buFont typeface="Arial"/>
              <a:buChar char="•"/>
            </a:pPr>
            <a:r>
              <a:rPr lang="en" sz="1500">
                <a:solidFill>
                  <a:schemeClr val="dk1"/>
                </a:solidFill>
                <a:latin typeface="Arial"/>
                <a:ea typeface="Arial"/>
                <a:cs typeface="Arial"/>
                <a:sym typeface="Arial"/>
              </a:rPr>
              <a:t>Grid frequency and voltage become out of control at the onset of the disturbance</a:t>
            </a:r>
            <a:endParaRPr sz="1100"/>
          </a:p>
          <a:p>
            <a:pPr marL="177800" marR="0" lvl="0" indent="-171450" algn="l" rtl="0">
              <a:lnSpc>
                <a:spcPct val="90000"/>
              </a:lnSpc>
              <a:spcBef>
                <a:spcPts val="800"/>
              </a:spcBef>
              <a:spcAft>
                <a:spcPts val="0"/>
              </a:spcAft>
              <a:buClr>
                <a:schemeClr val="dk1"/>
              </a:buClr>
              <a:buSzPts val="1500"/>
              <a:buFont typeface="Arial"/>
              <a:buChar char="•"/>
            </a:pPr>
            <a:r>
              <a:rPr lang="en" sz="1500">
                <a:solidFill>
                  <a:schemeClr val="dk1"/>
                </a:solidFill>
                <a:latin typeface="Arial"/>
                <a:ea typeface="Arial"/>
                <a:cs typeface="Arial"/>
                <a:sym typeface="Arial"/>
              </a:rPr>
              <a:t>There are insufficient reliability services being provided collectively from the remaining resources on the grid</a:t>
            </a:r>
            <a:endParaRPr sz="1100"/>
          </a:p>
          <a:p>
            <a:pPr marL="177800" marR="0" lvl="0" indent="-171450" algn="l" rtl="0">
              <a:lnSpc>
                <a:spcPct val="90000"/>
              </a:lnSpc>
              <a:spcBef>
                <a:spcPts val="800"/>
              </a:spcBef>
              <a:spcAft>
                <a:spcPts val="0"/>
              </a:spcAft>
              <a:buClr>
                <a:schemeClr val="dk1"/>
              </a:buClr>
              <a:buSzPts val="1500"/>
              <a:buFont typeface="Arial"/>
              <a:buChar char="•"/>
            </a:pPr>
            <a:r>
              <a:rPr lang="en" sz="1500">
                <a:solidFill>
                  <a:schemeClr val="dk1"/>
                </a:solidFill>
                <a:latin typeface="Arial"/>
                <a:ea typeface="Arial"/>
                <a:cs typeface="Arial"/>
                <a:sym typeface="Arial"/>
              </a:rPr>
              <a:t>Critical reliability services: frequency response and voltage support</a:t>
            </a:r>
            <a:endParaRPr sz="1100"/>
          </a:p>
          <a:p>
            <a:pPr marL="0" marR="0" lvl="0" indent="0" algn="l" rtl="0">
              <a:lnSpc>
                <a:spcPct val="90000"/>
              </a:lnSpc>
              <a:spcBef>
                <a:spcPts val="800"/>
              </a:spcBef>
              <a:spcAft>
                <a:spcPts val="0"/>
              </a:spcAft>
              <a:buClr>
                <a:schemeClr val="dk1"/>
              </a:buClr>
              <a:buSzPts val="1500"/>
              <a:buFont typeface="Arial"/>
              <a:buNone/>
            </a:pPr>
            <a:r>
              <a:rPr lang="en" sz="1500" b="1">
                <a:solidFill>
                  <a:schemeClr val="dk1"/>
                </a:solidFill>
                <a:latin typeface="Arial"/>
                <a:ea typeface="Arial"/>
                <a:cs typeface="Arial"/>
                <a:sym typeface="Arial"/>
              </a:rPr>
              <a:t>Mitigations are needed…</a:t>
            </a:r>
            <a:endParaRPr sz="1100"/>
          </a:p>
        </p:txBody>
      </p:sp>
      <p:pic>
        <p:nvPicPr>
          <p:cNvPr id="540" name="Google Shape;540;p69"/>
          <p:cNvPicPr preferRelativeResize="0"/>
          <p:nvPr/>
        </p:nvPicPr>
        <p:blipFill rotWithShape="1">
          <a:blip r:embed="rId3">
            <a:alphaModFix/>
          </a:blip>
          <a:srcRect b="32865"/>
          <a:stretch/>
        </p:blipFill>
        <p:spPr>
          <a:xfrm>
            <a:off x="4466076" y="1498775"/>
            <a:ext cx="4517599" cy="29816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Potential Mitigation Approaches</a:t>
            </a:r>
            <a:endParaRPr>
              <a:latin typeface="Arial"/>
              <a:ea typeface="Arial"/>
              <a:cs typeface="Arial"/>
              <a:sym typeface="Arial"/>
            </a:endParaRPr>
          </a:p>
        </p:txBody>
      </p:sp>
      <p:sp>
        <p:nvSpPr>
          <p:cNvPr id="546" name="Google Shape;546;p70"/>
          <p:cNvSpPr txBox="1">
            <a:spLocks noGrp="1"/>
          </p:cNvSpPr>
          <p:nvPr>
            <p:ph type="body" idx="1"/>
          </p:nvPr>
        </p:nvSpPr>
        <p:spPr>
          <a:xfrm>
            <a:off x="628650" y="1369219"/>
            <a:ext cx="6078809" cy="3263504"/>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90000"/>
              </a:lnSpc>
              <a:spcBef>
                <a:spcPts val="0"/>
              </a:spcBef>
              <a:spcAft>
                <a:spcPts val="0"/>
              </a:spcAft>
              <a:buClr>
                <a:schemeClr val="dk1"/>
              </a:buClr>
              <a:buSzPts val="1800"/>
              <a:buNone/>
            </a:pPr>
            <a:r>
              <a:rPr lang="en" sz="1800" b="1"/>
              <a:t>Operational Mitigations</a:t>
            </a:r>
            <a:endParaRPr/>
          </a:p>
          <a:p>
            <a:pPr marL="177800" lvl="0" indent="-177800" algn="l" rtl="0">
              <a:lnSpc>
                <a:spcPct val="90000"/>
              </a:lnSpc>
              <a:spcBef>
                <a:spcPts val="800"/>
              </a:spcBef>
              <a:spcAft>
                <a:spcPts val="0"/>
              </a:spcAft>
              <a:buClr>
                <a:schemeClr val="dk1"/>
              </a:buClr>
              <a:buSzPts val="1800"/>
              <a:buChar char="•"/>
            </a:pPr>
            <a:r>
              <a:rPr lang="en" sz="1800"/>
              <a:t>Force more SM to remain online; not recommended for long-term action; not pursued here </a:t>
            </a:r>
            <a:endParaRPr/>
          </a:p>
          <a:p>
            <a:pPr marL="0" lvl="0" indent="0" algn="l" rtl="0">
              <a:lnSpc>
                <a:spcPct val="90000"/>
              </a:lnSpc>
              <a:spcBef>
                <a:spcPts val="800"/>
              </a:spcBef>
              <a:spcAft>
                <a:spcPts val="0"/>
              </a:spcAft>
              <a:buClr>
                <a:schemeClr val="dk1"/>
              </a:buClr>
              <a:buSzPts val="1800"/>
              <a:buNone/>
            </a:pPr>
            <a:r>
              <a:rPr lang="en" sz="1800" b="1"/>
              <a:t>Capital Investment Mitigations</a:t>
            </a:r>
            <a:endParaRPr/>
          </a:p>
          <a:p>
            <a:pPr marL="177800" lvl="0" indent="-177800" algn="l" rtl="0">
              <a:lnSpc>
                <a:spcPct val="90000"/>
              </a:lnSpc>
              <a:spcBef>
                <a:spcPts val="800"/>
              </a:spcBef>
              <a:spcAft>
                <a:spcPts val="0"/>
              </a:spcAft>
              <a:buClr>
                <a:schemeClr val="dk1"/>
              </a:buClr>
              <a:buSzPts val="1800"/>
              <a:buChar char="•"/>
            </a:pPr>
            <a:r>
              <a:rPr lang="en" sz="1800"/>
              <a:t>Synchronous Condensers - a connected synchronous machine that does not produce power or consume fuel</a:t>
            </a:r>
            <a:endParaRPr/>
          </a:p>
          <a:p>
            <a:pPr marL="177800" lvl="0" indent="-177800" algn="l" rtl="0">
              <a:lnSpc>
                <a:spcPct val="90000"/>
              </a:lnSpc>
              <a:spcBef>
                <a:spcPts val="800"/>
              </a:spcBef>
              <a:spcAft>
                <a:spcPts val="0"/>
              </a:spcAft>
              <a:buClr>
                <a:schemeClr val="dk1"/>
              </a:buClr>
              <a:buSzPts val="1800"/>
              <a:buChar char="•"/>
            </a:pPr>
            <a:r>
              <a:rPr lang="en" sz="1800"/>
              <a:t>Inverter Tuning for Performance – adjusting the configuration of IBR for more aggressive responses</a:t>
            </a:r>
            <a:endParaRPr/>
          </a:p>
          <a:p>
            <a:pPr marL="177800" lvl="0" indent="-177800" algn="l" rtl="0">
              <a:lnSpc>
                <a:spcPct val="90000"/>
              </a:lnSpc>
              <a:spcBef>
                <a:spcPts val="800"/>
              </a:spcBef>
              <a:spcAft>
                <a:spcPts val="0"/>
              </a:spcAft>
              <a:buClr>
                <a:schemeClr val="dk1"/>
              </a:buClr>
              <a:buSzPts val="1800"/>
              <a:buChar char="•"/>
            </a:pPr>
            <a:r>
              <a:rPr lang="en" sz="1800"/>
              <a:t>Grid-Forming Inverters (GFM) – an emerging, commercially available inverter technology that can stabilize the grid much as synchronous machines do</a:t>
            </a:r>
            <a:endParaRPr/>
          </a:p>
        </p:txBody>
      </p:sp>
      <p:sp>
        <p:nvSpPr>
          <p:cNvPr id="547" name="Google Shape;547;p70"/>
          <p:cNvSpPr txBox="1"/>
          <p:nvPr/>
        </p:nvSpPr>
        <p:spPr>
          <a:xfrm>
            <a:off x="7025268" y="3253368"/>
            <a:ext cx="1915222" cy="48474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rgbClr val="0070C0"/>
                </a:solidFill>
                <a:latin typeface="Arial"/>
                <a:ea typeface="Arial"/>
                <a:cs typeface="Arial"/>
                <a:sym typeface="Arial"/>
              </a:rPr>
              <a:t>These mitigations were applied in this study</a:t>
            </a:r>
            <a:endParaRPr sz="1100"/>
          </a:p>
        </p:txBody>
      </p:sp>
      <p:sp>
        <p:nvSpPr>
          <p:cNvPr id="548" name="Google Shape;548;p70"/>
          <p:cNvSpPr/>
          <p:nvPr/>
        </p:nvSpPr>
        <p:spPr>
          <a:xfrm>
            <a:off x="6707458" y="2400300"/>
            <a:ext cx="317810" cy="2107580"/>
          </a:xfrm>
          <a:prstGeom prst="rightBrace">
            <a:avLst>
              <a:gd name="adj1" fmla="val 42544"/>
              <a:gd name="adj2" fmla="val 50000"/>
            </a:avLst>
          </a:prstGeom>
          <a:noFill/>
          <a:ln w="1905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Impact of Mitigations</a:t>
            </a:r>
            <a:endParaRPr>
              <a:latin typeface="Arial"/>
              <a:ea typeface="Arial"/>
              <a:cs typeface="Arial"/>
              <a:sym typeface="Arial"/>
            </a:endParaRPr>
          </a:p>
        </p:txBody>
      </p:sp>
      <p:pic>
        <p:nvPicPr>
          <p:cNvPr id="554" name="Google Shape;554;p71"/>
          <p:cNvPicPr preferRelativeResize="0"/>
          <p:nvPr/>
        </p:nvPicPr>
        <p:blipFill rotWithShape="1">
          <a:blip r:embed="rId3">
            <a:alphaModFix/>
          </a:blip>
          <a:srcRect/>
          <a:stretch/>
        </p:blipFill>
        <p:spPr>
          <a:xfrm>
            <a:off x="1969209" y="1042654"/>
            <a:ext cx="5205582" cy="987007"/>
          </a:xfrm>
          <a:prstGeom prst="rect">
            <a:avLst/>
          </a:prstGeom>
          <a:noFill/>
          <a:ln>
            <a:noFill/>
          </a:ln>
        </p:spPr>
      </p:pic>
      <p:pic>
        <p:nvPicPr>
          <p:cNvPr id="555" name="Google Shape;555;p71"/>
          <p:cNvPicPr preferRelativeResize="0"/>
          <p:nvPr/>
        </p:nvPicPr>
        <p:blipFill rotWithShape="1">
          <a:blip r:embed="rId4">
            <a:alphaModFix/>
          </a:blip>
          <a:srcRect/>
          <a:stretch/>
        </p:blipFill>
        <p:spPr>
          <a:xfrm>
            <a:off x="1073379" y="2412848"/>
            <a:ext cx="3265379" cy="2221632"/>
          </a:xfrm>
          <a:prstGeom prst="rect">
            <a:avLst/>
          </a:prstGeom>
          <a:noFill/>
          <a:ln>
            <a:noFill/>
          </a:ln>
        </p:spPr>
      </p:pic>
      <p:pic>
        <p:nvPicPr>
          <p:cNvPr id="556" name="Google Shape;556;p71"/>
          <p:cNvPicPr preferRelativeResize="0"/>
          <p:nvPr/>
        </p:nvPicPr>
        <p:blipFill rotWithShape="1">
          <a:blip r:embed="rId5">
            <a:alphaModFix/>
          </a:blip>
          <a:srcRect/>
          <a:stretch/>
        </p:blipFill>
        <p:spPr>
          <a:xfrm>
            <a:off x="4897313" y="2389852"/>
            <a:ext cx="3265379" cy="2207231"/>
          </a:xfrm>
          <a:prstGeom prst="rect">
            <a:avLst/>
          </a:prstGeom>
          <a:noFill/>
          <a:ln>
            <a:noFill/>
          </a:ln>
        </p:spPr>
      </p:pic>
      <p:sp>
        <p:nvSpPr>
          <p:cNvPr id="557" name="Google Shape;557;p71"/>
          <p:cNvSpPr txBox="1"/>
          <p:nvPr/>
        </p:nvSpPr>
        <p:spPr>
          <a:xfrm>
            <a:off x="896979" y="2150421"/>
            <a:ext cx="350273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a:solidFill>
                  <a:schemeClr val="dk1"/>
                </a:solidFill>
                <a:latin typeface="Arial"/>
                <a:ea typeface="Arial"/>
                <a:cs typeface="Arial"/>
                <a:sym typeface="Arial"/>
              </a:rPr>
              <a:t>Loss of the AK Intertie for Hour 7763, </a:t>
            </a:r>
            <a:r>
              <a:rPr lang="en" sz="1100">
                <a:solidFill>
                  <a:srgbClr val="FFC000"/>
                </a:solidFill>
                <a:latin typeface="Arial"/>
                <a:ea typeface="Arial"/>
                <a:cs typeface="Arial"/>
                <a:sym typeface="Arial"/>
              </a:rPr>
              <a:t>GFL with SC Addition</a:t>
            </a:r>
            <a:endParaRPr sz="1100"/>
          </a:p>
        </p:txBody>
      </p:sp>
      <p:sp>
        <p:nvSpPr>
          <p:cNvPr id="558" name="Google Shape;558;p71"/>
          <p:cNvSpPr txBox="1"/>
          <p:nvPr/>
        </p:nvSpPr>
        <p:spPr>
          <a:xfrm>
            <a:off x="4983016" y="2150774"/>
            <a:ext cx="30939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a:solidFill>
                  <a:schemeClr val="dk1"/>
                </a:solidFill>
                <a:latin typeface="Arial"/>
                <a:ea typeface="Arial"/>
                <a:cs typeface="Arial"/>
                <a:sym typeface="Arial"/>
              </a:rPr>
              <a:t>Loss of the AK Intertie for Hour 7763, </a:t>
            </a:r>
            <a:r>
              <a:rPr lang="en" sz="1100">
                <a:solidFill>
                  <a:schemeClr val="accent6"/>
                </a:solidFill>
                <a:latin typeface="Arial"/>
                <a:ea typeface="Arial"/>
                <a:cs typeface="Arial"/>
                <a:sym typeface="Arial"/>
              </a:rPr>
              <a:t>GFM Included</a:t>
            </a:r>
            <a:endParaRPr sz="1100"/>
          </a:p>
        </p:txBody>
      </p:sp>
      <p:sp>
        <p:nvSpPr>
          <p:cNvPr id="559" name="Google Shape;559;p71"/>
          <p:cNvSpPr/>
          <p:nvPr/>
        </p:nvSpPr>
        <p:spPr>
          <a:xfrm>
            <a:off x="4188217" y="878161"/>
            <a:ext cx="988737" cy="1274471"/>
          </a:xfrm>
          <a:prstGeom prst="ellipse">
            <a:avLst/>
          </a:prstGeom>
          <a:noFill/>
          <a:ln w="19050" cap="flat" cmpd="sng">
            <a:solidFill>
              <a:srgbClr val="FFC00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60" name="Google Shape;560;p71"/>
          <p:cNvSpPr/>
          <p:nvPr/>
        </p:nvSpPr>
        <p:spPr>
          <a:xfrm>
            <a:off x="5972964" y="909755"/>
            <a:ext cx="1151647" cy="1274471"/>
          </a:xfrm>
          <a:prstGeom prst="ellipse">
            <a:avLst/>
          </a:prstGeom>
          <a:noFill/>
          <a:ln w="19050" cap="flat" cmpd="sng">
            <a:solidFill>
              <a:srgbClr val="00B050"/>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61" name="Google Shape;561;p71"/>
          <p:cNvSpPr txBox="1"/>
          <p:nvPr/>
        </p:nvSpPr>
        <p:spPr>
          <a:xfrm>
            <a:off x="0" y="4638782"/>
            <a:ext cx="9144000" cy="276999"/>
          </a:xfrm>
          <a:prstGeom prst="rect">
            <a:avLst/>
          </a:prstGeom>
          <a:solidFill>
            <a:srgbClr val="F2F2F2"/>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Arial"/>
                <a:ea typeface="Arial"/>
                <a:cs typeface="Arial"/>
                <a:sym typeface="Arial"/>
              </a:rPr>
              <a:t>GFM inverter technology is effective in replacing the reliability services from retiring synchronous plants</a:t>
            </a:r>
            <a:endParaRPr sz="1100"/>
          </a:p>
        </p:txBody>
      </p:sp>
      <p:sp>
        <p:nvSpPr>
          <p:cNvPr id="562" name="Google Shape;562;p71"/>
          <p:cNvSpPr txBox="1"/>
          <p:nvPr/>
        </p:nvSpPr>
        <p:spPr>
          <a:xfrm>
            <a:off x="3996925" y="3251093"/>
            <a:ext cx="921829" cy="48474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rgbClr val="FF0000"/>
                </a:solidFill>
                <a:latin typeface="Arial"/>
                <a:ea typeface="Arial"/>
                <a:cs typeface="Arial"/>
                <a:sym typeface="Arial"/>
              </a:rPr>
              <a:t>Failure in North!</a:t>
            </a:r>
            <a:endParaRPr sz="1100"/>
          </a:p>
        </p:txBody>
      </p:sp>
      <p:cxnSp>
        <p:nvCxnSpPr>
          <p:cNvPr id="563" name="Google Shape;563;p71"/>
          <p:cNvCxnSpPr/>
          <p:nvPr/>
        </p:nvCxnSpPr>
        <p:spPr>
          <a:xfrm rot="10800000">
            <a:off x="3922442" y="2921443"/>
            <a:ext cx="324247" cy="342216"/>
          </a:xfrm>
          <a:prstGeom prst="straightConnector1">
            <a:avLst/>
          </a:prstGeom>
          <a:noFill/>
          <a:ln w="19050" cap="flat" cmpd="sng">
            <a:solidFill>
              <a:srgbClr val="FF0000"/>
            </a:solidFill>
            <a:prstDash val="solid"/>
            <a:miter lim="800000"/>
            <a:headEnd type="none" w="sm" len="sm"/>
            <a:tailEnd type="triangle" w="med" len="med"/>
          </a:ln>
        </p:spPr>
      </p:cxnSp>
      <p:cxnSp>
        <p:nvCxnSpPr>
          <p:cNvPr id="564" name="Google Shape;564;p71"/>
          <p:cNvCxnSpPr/>
          <p:nvPr/>
        </p:nvCxnSpPr>
        <p:spPr>
          <a:xfrm flipH="1">
            <a:off x="4050005" y="3756631"/>
            <a:ext cx="276424" cy="215350"/>
          </a:xfrm>
          <a:prstGeom prst="straightConnector1">
            <a:avLst/>
          </a:prstGeom>
          <a:noFill/>
          <a:ln w="19050" cap="flat" cmpd="sng">
            <a:solidFill>
              <a:srgbClr val="FF0000"/>
            </a:solidFill>
            <a:prstDash val="solid"/>
            <a:miter lim="800000"/>
            <a:headEnd type="none" w="sm" len="sm"/>
            <a:tailEnd type="triangle" w="med" len="med"/>
          </a:ln>
        </p:spPr>
      </p:cxnSp>
      <p:sp>
        <p:nvSpPr>
          <p:cNvPr id="565" name="Google Shape;565;p71"/>
          <p:cNvSpPr txBox="1"/>
          <p:nvPr/>
        </p:nvSpPr>
        <p:spPr>
          <a:xfrm>
            <a:off x="8004725" y="2973925"/>
            <a:ext cx="1038600" cy="715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rgbClr val="00B050"/>
                </a:solidFill>
                <a:latin typeface="Arial"/>
                <a:ea typeface="Arial"/>
                <a:cs typeface="Arial"/>
                <a:sym typeface="Arial"/>
              </a:rPr>
              <a:t>Stable, Sustained Recovery!</a:t>
            </a:r>
            <a:endParaRPr sz="1100"/>
          </a:p>
        </p:txBody>
      </p:sp>
      <p:cxnSp>
        <p:nvCxnSpPr>
          <p:cNvPr id="566" name="Google Shape;566;p71"/>
          <p:cNvCxnSpPr/>
          <p:nvPr/>
        </p:nvCxnSpPr>
        <p:spPr>
          <a:xfrm rot="10800000">
            <a:off x="7842300" y="2921443"/>
            <a:ext cx="234688" cy="91837"/>
          </a:xfrm>
          <a:prstGeom prst="straightConnector1">
            <a:avLst/>
          </a:prstGeom>
          <a:noFill/>
          <a:ln w="19050" cap="flat" cmpd="sng">
            <a:solidFill>
              <a:srgbClr val="00B050"/>
            </a:solidFill>
            <a:prstDash val="solid"/>
            <a:miter lim="800000"/>
            <a:headEnd type="none" w="sm" len="sm"/>
            <a:tailEnd type="triangle" w="med" len="med"/>
          </a:ln>
        </p:spPr>
      </p:cxnSp>
      <p:cxnSp>
        <p:nvCxnSpPr>
          <p:cNvPr id="567" name="Google Shape;567;p71"/>
          <p:cNvCxnSpPr/>
          <p:nvPr/>
        </p:nvCxnSpPr>
        <p:spPr>
          <a:xfrm flipH="1">
            <a:off x="7807411" y="3627077"/>
            <a:ext cx="275357" cy="74002"/>
          </a:xfrm>
          <a:prstGeom prst="straightConnector1">
            <a:avLst/>
          </a:prstGeom>
          <a:noFill/>
          <a:ln w="19050" cap="flat" cmpd="sng">
            <a:solidFill>
              <a:srgbClr val="00B050"/>
            </a:solidFill>
            <a:prstDash val="solid"/>
            <a:miter lim="800000"/>
            <a:headEnd type="none" w="sm" len="sm"/>
            <a:tailEnd type="triangl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2"/>
          <p:cNvSpPr txBox="1">
            <a:spLocks noGrp="1"/>
          </p:cNvSpPr>
          <p:nvPr>
            <p:ph type="title"/>
          </p:nvPr>
        </p:nvSpPr>
        <p:spPr>
          <a:xfrm>
            <a:off x="628650" y="273850"/>
            <a:ext cx="82581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sz="3100">
                <a:latin typeface="Arial"/>
                <a:ea typeface="Arial"/>
                <a:cs typeface="Arial"/>
                <a:sym typeface="Arial"/>
              </a:rPr>
              <a:t>Emerging Technology: Grid-Forming Inverters</a:t>
            </a:r>
            <a:endParaRPr sz="3100">
              <a:latin typeface="Arial"/>
              <a:ea typeface="Arial"/>
              <a:cs typeface="Arial"/>
              <a:sym typeface="Arial"/>
            </a:endParaRPr>
          </a:p>
        </p:txBody>
      </p:sp>
      <p:sp>
        <p:nvSpPr>
          <p:cNvPr id="573" name="Google Shape;573;p72"/>
          <p:cNvSpPr txBox="1">
            <a:spLocks noGrp="1"/>
          </p:cNvSpPr>
          <p:nvPr>
            <p:ph type="body" idx="1"/>
          </p:nvPr>
        </p:nvSpPr>
        <p:spPr>
          <a:xfrm>
            <a:off x="628650" y="1369219"/>
            <a:ext cx="3943350" cy="3500438"/>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400"/>
              <a:buNone/>
            </a:pPr>
            <a:r>
              <a:rPr lang="en" sz="1400" b="1"/>
              <a:t>What is it?</a:t>
            </a:r>
            <a:endParaRPr/>
          </a:p>
          <a:p>
            <a:pPr marL="0" lvl="0" indent="0" algn="l" rtl="0">
              <a:lnSpc>
                <a:spcPct val="90000"/>
              </a:lnSpc>
              <a:spcBef>
                <a:spcPts val="800"/>
              </a:spcBef>
              <a:spcAft>
                <a:spcPts val="0"/>
              </a:spcAft>
              <a:buClr>
                <a:schemeClr val="dk1"/>
              </a:buClr>
              <a:buSzPts val="1400"/>
              <a:buNone/>
            </a:pPr>
            <a:r>
              <a:rPr lang="en" sz="1400"/>
              <a:t>Grid-forming (GFM) technology is largely a controls technology </a:t>
            </a:r>
            <a:endParaRPr/>
          </a:p>
          <a:p>
            <a:pPr marL="177800" lvl="0" indent="-177800" algn="l" rtl="0">
              <a:lnSpc>
                <a:spcPct val="90000"/>
              </a:lnSpc>
              <a:spcBef>
                <a:spcPts val="800"/>
              </a:spcBef>
              <a:spcAft>
                <a:spcPts val="0"/>
              </a:spcAft>
              <a:buClr>
                <a:schemeClr val="dk1"/>
              </a:buClr>
              <a:buSzPts val="1400"/>
              <a:buChar char="•"/>
            </a:pPr>
            <a:r>
              <a:rPr lang="en" sz="1400"/>
              <a:t>BESS: no changes to hardware are needed</a:t>
            </a:r>
            <a:endParaRPr/>
          </a:p>
          <a:p>
            <a:pPr marL="177800" lvl="0" indent="-177800" algn="l" rtl="0">
              <a:lnSpc>
                <a:spcPct val="90000"/>
              </a:lnSpc>
              <a:spcBef>
                <a:spcPts val="800"/>
              </a:spcBef>
              <a:spcAft>
                <a:spcPts val="0"/>
              </a:spcAft>
              <a:buClr>
                <a:schemeClr val="dk1"/>
              </a:buClr>
              <a:buSzPts val="1400"/>
              <a:buChar char="•"/>
            </a:pPr>
            <a:r>
              <a:rPr lang="en" sz="1400"/>
              <a:t>Wind: likely to be controls-only</a:t>
            </a:r>
            <a:endParaRPr/>
          </a:p>
          <a:p>
            <a:pPr marL="177800" lvl="0" indent="-88900" algn="l" rtl="0">
              <a:lnSpc>
                <a:spcPct val="90000"/>
              </a:lnSpc>
              <a:spcBef>
                <a:spcPts val="800"/>
              </a:spcBef>
              <a:spcAft>
                <a:spcPts val="0"/>
              </a:spcAft>
              <a:buClr>
                <a:schemeClr val="dk1"/>
              </a:buClr>
              <a:buSzPts val="1400"/>
              <a:buNone/>
            </a:pPr>
            <a:endParaRPr sz="1400"/>
          </a:p>
        </p:txBody>
      </p:sp>
      <p:pic>
        <p:nvPicPr>
          <p:cNvPr id="574" name="Google Shape;574;p72"/>
          <p:cNvPicPr preferRelativeResize="0"/>
          <p:nvPr/>
        </p:nvPicPr>
        <p:blipFill rotWithShape="1">
          <a:blip r:embed="rId3">
            <a:alphaModFix/>
          </a:blip>
          <a:srcRect/>
          <a:stretch/>
        </p:blipFill>
        <p:spPr>
          <a:xfrm>
            <a:off x="1654602" y="2918052"/>
            <a:ext cx="5640127" cy="1951600"/>
          </a:xfrm>
          <a:prstGeom prst="rect">
            <a:avLst/>
          </a:prstGeom>
          <a:noFill/>
          <a:ln>
            <a:noFill/>
          </a:ln>
        </p:spPr>
      </p:pic>
      <p:sp>
        <p:nvSpPr>
          <p:cNvPr id="575" name="Google Shape;575;p72"/>
          <p:cNvSpPr txBox="1">
            <a:spLocks noGrp="1"/>
          </p:cNvSpPr>
          <p:nvPr>
            <p:ph type="body" idx="1"/>
          </p:nvPr>
        </p:nvSpPr>
        <p:spPr>
          <a:xfrm>
            <a:off x="4481650" y="1369228"/>
            <a:ext cx="3943200" cy="1634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Clr>
                <a:schemeClr val="dk1"/>
              </a:buClr>
              <a:buSzPts val="1400"/>
              <a:buNone/>
            </a:pPr>
            <a:r>
              <a:rPr lang="en" sz="1400" b="1"/>
              <a:t>What does it do?</a:t>
            </a:r>
            <a:endParaRPr/>
          </a:p>
          <a:p>
            <a:pPr marL="0" lvl="0" indent="0" algn="l" rtl="0">
              <a:lnSpc>
                <a:spcPct val="90000"/>
              </a:lnSpc>
              <a:spcBef>
                <a:spcPts val="800"/>
              </a:spcBef>
              <a:spcAft>
                <a:spcPts val="0"/>
              </a:spcAft>
              <a:buClr>
                <a:schemeClr val="dk1"/>
              </a:buClr>
              <a:buSzPts val="1400"/>
              <a:buNone/>
            </a:pPr>
            <a:r>
              <a:rPr lang="en" sz="1400"/>
              <a:t>Attempts to capture the “best of both worlds” from SM and IBR</a:t>
            </a:r>
            <a:endParaRPr/>
          </a:p>
          <a:p>
            <a:pPr marL="177800" lvl="0" indent="-177800" algn="l" rtl="0">
              <a:lnSpc>
                <a:spcPct val="90000"/>
              </a:lnSpc>
              <a:spcBef>
                <a:spcPts val="800"/>
              </a:spcBef>
              <a:spcAft>
                <a:spcPts val="0"/>
              </a:spcAft>
              <a:buClr>
                <a:schemeClr val="dk1"/>
              </a:buClr>
              <a:buSzPts val="1400"/>
              <a:buChar char="•"/>
            </a:pPr>
            <a:r>
              <a:rPr lang="en" sz="1400"/>
              <a:t>Immediate responses of SM (inertia, grid strength) + resilience of synchronization from IBR</a:t>
            </a:r>
            <a:endParaRPr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GFM – Industry Experience</a:t>
            </a:r>
            <a:endParaRPr>
              <a:latin typeface="Arial"/>
              <a:ea typeface="Arial"/>
              <a:cs typeface="Arial"/>
              <a:sym typeface="Arial"/>
            </a:endParaRPr>
          </a:p>
        </p:txBody>
      </p:sp>
      <p:sp>
        <p:nvSpPr>
          <p:cNvPr id="581" name="Google Shape;581;p73"/>
          <p:cNvSpPr txBox="1"/>
          <p:nvPr/>
        </p:nvSpPr>
        <p:spPr>
          <a:xfrm>
            <a:off x="713326" y="1372482"/>
            <a:ext cx="4287996" cy="2633594"/>
          </a:xfrm>
          <a:prstGeom prst="rect">
            <a:avLst/>
          </a:prstGeom>
          <a:noFill/>
          <a:ln>
            <a:noFill/>
          </a:ln>
        </p:spPr>
        <p:txBody>
          <a:bodyPr spcFirstLastPara="1" wrap="square" lIns="68575" tIns="34275" rIns="68575" bIns="34275" anchor="t" anchorCtr="0">
            <a:normAutofit lnSpcReduction="10000"/>
          </a:bodyPr>
          <a:lstStyle/>
          <a:p>
            <a:pPr marL="0" marR="0" lvl="0" indent="0" algn="l" rtl="0">
              <a:lnSpc>
                <a:spcPct val="90000"/>
              </a:lnSpc>
              <a:spcBef>
                <a:spcPts val="0"/>
              </a:spcBef>
              <a:spcAft>
                <a:spcPts val="0"/>
              </a:spcAft>
              <a:buClr>
                <a:schemeClr val="dk1"/>
              </a:buClr>
              <a:buSzPts val="1200"/>
              <a:buFont typeface="Arial"/>
              <a:buNone/>
            </a:pPr>
            <a:r>
              <a:rPr lang="en" sz="1200" b="1">
                <a:solidFill>
                  <a:schemeClr val="dk1"/>
                </a:solidFill>
                <a:latin typeface="Arial"/>
                <a:ea typeface="Arial"/>
                <a:cs typeface="Arial"/>
                <a:sym typeface="Arial"/>
              </a:rPr>
              <a:t>Recent Industry GFM Installations (Utility-Scale)</a:t>
            </a:r>
            <a:endParaRPr sz="1100"/>
          </a:p>
          <a:p>
            <a:pPr marL="177800" marR="0" lvl="0" indent="-177800" algn="l" rtl="0">
              <a:lnSpc>
                <a:spcPct val="90000"/>
              </a:lnSpc>
              <a:spcBef>
                <a:spcPts val="800"/>
              </a:spcBef>
              <a:spcAft>
                <a:spcPts val="0"/>
              </a:spcAft>
              <a:buClr>
                <a:schemeClr val="dk1"/>
              </a:buClr>
              <a:buSzPts val="1200"/>
              <a:buFont typeface="Arial"/>
              <a:buChar char="•"/>
            </a:pPr>
            <a:r>
              <a:rPr lang="en" sz="12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2017 St. Eustatius BESS (SMA)</a:t>
            </a:r>
            <a:endParaRPr sz="1200">
              <a:solidFill>
                <a:schemeClr val="dk1"/>
              </a:solidFill>
              <a:latin typeface="Arial"/>
              <a:ea typeface="Arial"/>
              <a:cs typeface="Arial"/>
              <a:sym typeface="Arial"/>
            </a:endParaRPr>
          </a:p>
          <a:p>
            <a:pPr marL="177800" marR="0" lvl="0" indent="-177800" algn="l" rtl="0">
              <a:lnSpc>
                <a:spcPct val="90000"/>
              </a:lnSpc>
              <a:spcBef>
                <a:spcPts val="800"/>
              </a:spcBef>
              <a:spcAft>
                <a:spcPts val="0"/>
              </a:spcAft>
              <a:buClr>
                <a:schemeClr val="dk1"/>
              </a:buClr>
              <a:buSzPts val="1200"/>
              <a:buFont typeface="Arial"/>
              <a:buChar char="•"/>
            </a:pPr>
            <a:r>
              <a:rPr lang="en" sz="12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2018 Dalrymple BESS, Australia (ABB/Hitachi)</a:t>
            </a:r>
            <a:endParaRPr sz="1200">
              <a:solidFill>
                <a:schemeClr val="dk1"/>
              </a:solidFill>
              <a:latin typeface="Arial"/>
              <a:ea typeface="Arial"/>
              <a:cs typeface="Arial"/>
              <a:sym typeface="Arial"/>
            </a:endParaRPr>
          </a:p>
          <a:p>
            <a:pPr marL="177800" marR="0" lvl="0" indent="-177800" algn="l" rtl="0">
              <a:lnSpc>
                <a:spcPct val="90000"/>
              </a:lnSpc>
              <a:spcBef>
                <a:spcPts val="800"/>
              </a:spcBef>
              <a:spcAft>
                <a:spcPts val="0"/>
              </a:spcAft>
              <a:buClr>
                <a:schemeClr val="dk1"/>
              </a:buClr>
              <a:buSzPts val="1200"/>
              <a:buFont typeface="Arial"/>
              <a:buChar char="•"/>
            </a:pPr>
            <a:r>
              <a:rPr lang="en" sz="12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2018 Kauai BESS projects (Telsa)</a:t>
            </a:r>
            <a:endParaRPr sz="1200">
              <a:solidFill>
                <a:schemeClr val="dk1"/>
              </a:solidFill>
              <a:latin typeface="Arial"/>
              <a:ea typeface="Arial"/>
              <a:cs typeface="Arial"/>
              <a:sym typeface="Arial"/>
            </a:endParaRPr>
          </a:p>
          <a:p>
            <a:pPr marL="177800" marR="0" lvl="0" indent="-177800" algn="l" rtl="0">
              <a:lnSpc>
                <a:spcPct val="90000"/>
              </a:lnSpc>
              <a:spcBef>
                <a:spcPts val="800"/>
              </a:spcBef>
              <a:spcAft>
                <a:spcPts val="0"/>
              </a:spcAft>
              <a:buClr>
                <a:schemeClr val="dk1"/>
              </a:buClr>
              <a:buSzPts val="1200"/>
              <a:buFont typeface="Arial"/>
              <a:buChar char="•"/>
            </a:pPr>
            <a:r>
              <a:rPr lang="en" sz="12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2019 Dersalloch Wind, Scottland – (Siemens)</a:t>
            </a:r>
            <a:endParaRPr sz="1200">
              <a:solidFill>
                <a:schemeClr val="dk1"/>
              </a:solidFill>
              <a:latin typeface="Arial"/>
              <a:ea typeface="Arial"/>
              <a:cs typeface="Arial"/>
              <a:sym typeface="Arial"/>
            </a:endParaRPr>
          </a:p>
          <a:p>
            <a:pPr marL="177800" marR="0" lvl="0" indent="-177800" algn="l" rtl="0">
              <a:lnSpc>
                <a:spcPct val="90000"/>
              </a:lnSpc>
              <a:spcBef>
                <a:spcPts val="800"/>
              </a:spcBef>
              <a:spcAft>
                <a:spcPts val="0"/>
              </a:spcAft>
              <a:buClr>
                <a:schemeClr val="dk1"/>
              </a:buClr>
              <a:buSzPts val="1200"/>
              <a:buFont typeface="Arial"/>
              <a:buChar char="•"/>
            </a:pPr>
            <a:r>
              <a:rPr lang="en" sz="1200"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2019-2020 IID BESS for Blackstart, California (GE)</a:t>
            </a:r>
            <a:endParaRPr sz="1200">
              <a:solidFill>
                <a:schemeClr val="dk1"/>
              </a:solidFill>
              <a:latin typeface="Arial"/>
              <a:ea typeface="Arial"/>
              <a:cs typeface="Arial"/>
              <a:sym typeface="Arial"/>
            </a:endParaRPr>
          </a:p>
          <a:p>
            <a:pPr marL="177800" marR="0" lvl="0" indent="-177800" algn="l" rtl="0">
              <a:lnSpc>
                <a:spcPct val="90000"/>
              </a:lnSpc>
              <a:spcBef>
                <a:spcPts val="800"/>
              </a:spcBef>
              <a:spcAft>
                <a:spcPts val="0"/>
              </a:spcAft>
              <a:buClr>
                <a:schemeClr val="dk1"/>
              </a:buClr>
              <a:buSzPts val="1200"/>
              <a:buFont typeface="Arial"/>
              <a:buChar char="•"/>
            </a:pPr>
            <a:r>
              <a:rPr lang="en" sz="1200" u="sng">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2022 Wallgrove BESS, Australia (Telsa)</a:t>
            </a:r>
            <a:endParaRPr sz="1200">
              <a:solidFill>
                <a:schemeClr val="dk1"/>
              </a:solidFill>
              <a:latin typeface="Arial"/>
              <a:ea typeface="Arial"/>
              <a:cs typeface="Arial"/>
              <a:sym typeface="Arial"/>
            </a:endParaRPr>
          </a:p>
          <a:p>
            <a:pPr marL="177800" marR="0" lvl="0" indent="-177800" algn="l" rtl="0">
              <a:lnSpc>
                <a:spcPct val="90000"/>
              </a:lnSpc>
              <a:spcBef>
                <a:spcPts val="800"/>
              </a:spcBef>
              <a:spcAft>
                <a:spcPts val="0"/>
              </a:spcAft>
              <a:buClr>
                <a:schemeClr val="dk1"/>
              </a:buClr>
              <a:buSzPts val="1200"/>
              <a:buFont typeface="Arial"/>
              <a:buChar char="•"/>
            </a:pPr>
            <a:r>
              <a:rPr lang="en" sz="1200" u="sng">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2022 Hornsdale BESS, Australia (Tesla)</a:t>
            </a:r>
            <a:endParaRPr sz="1200">
              <a:solidFill>
                <a:schemeClr val="dk1"/>
              </a:solidFill>
              <a:latin typeface="Arial"/>
              <a:ea typeface="Arial"/>
              <a:cs typeface="Arial"/>
              <a:sym typeface="Arial"/>
            </a:endParaRPr>
          </a:p>
          <a:p>
            <a:pPr marL="177800" marR="0" lvl="0" indent="-177800" algn="l" rtl="0">
              <a:lnSpc>
                <a:spcPct val="90000"/>
              </a:lnSpc>
              <a:spcBef>
                <a:spcPts val="800"/>
              </a:spcBef>
              <a:spcAft>
                <a:spcPts val="0"/>
              </a:spcAft>
              <a:buClr>
                <a:schemeClr val="dk1"/>
              </a:buClr>
              <a:buSzPts val="1200"/>
              <a:buFont typeface="Arial"/>
              <a:buChar char="•"/>
            </a:pPr>
            <a:r>
              <a:rPr lang="en" sz="1200">
                <a:solidFill>
                  <a:schemeClr val="dk1"/>
                </a:solidFill>
                <a:latin typeface="Arial"/>
                <a:ea typeface="Arial"/>
                <a:cs typeface="Arial"/>
                <a:sym typeface="Arial"/>
              </a:rPr>
              <a:t>Others I’ve likely missed…</a:t>
            </a:r>
            <a:endParaRPr sz="1100"/>
          </a:p>
          <a:p>
            <a:pPr marL="0" marR="0" lvl="0" indent="0" algn="l" rtl="0">
              <a:lnSpc>
                <a:spcPct val="90000"/>
              </a:lnSpc>
              <a:spcBef>
                <a:spcPts val="800"/>
              </a:spcBef>
              <a:spcAft>
                <a:spcPts val="0"/>
              </a:spcAft>
              <a:buClr>
                <a:schemeClr val="dk1"/>
              </a:buClr>
              <a:buSzPts val="1200"/>
              <a:buFont typeface="Arial"/>
              <a:buNone/>
            </a:pPr>
            <a:r>
              <a:rPr lang="en" sz="1200">
                <a:solidFill>
                  <a:schemeClr val="dk1"/>
                </a:solidFill>
                <a:latin typeface="Arial"/>
                <a:ea typeface="Arial"/>
                <a:cs typeface="Arial"/>
                <a:sym typeface="Arial"/>
              </a:rPr>
              <a:t>More on the Horizon: </a:t>
            </a:r>
            <a:r>
              <a:rPr lang="en" sz="1200" u="sng">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HECO Stage 2&amp;3</a:t>
            </a:r>
            <a:r>
              <a:rPr lang="en" sz="1200">
                <a:solidFill>
                  <a:schemeClr val="dk1"/>
                </a:solidFill>
                <a:latin typeface="Arial"/>
                <a:ea typeface="Arial"/>
                <a:cs typeface="Arial"/>
                <a:sym typeface="Arial"/>
              </a:rPr>
              <a:t>, </a:t>
            </a:r>
            <a:r>
              <a:rPr lang="en" sz="1200" u="sng">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Australia 8 BESS GFM Projects</a:t>
            </a:r>
            <a:r>
              <a:rPr lang="en" sz="1200">
                <a:solidFill>
                  <a:schemeClr val="dk1"/>
                </a:solidFill>
                <a:latin typeface="Arial"/>
                <a:ea typeface="Arial"/>
                <a:cs typeface="Arial"/>
                <a:sym typeface="Arial"/>
              </a:rPr>
              <a:t>, </a:t>
            </a:r>
            <a:r>
              <a:rPr lang="en" sz="1200" u="sng">
                <a:solidFill>
                  <a:schemeClr val="dk1"/>
                </a:solidFill>
                <a:latin typeface="Arial"/>
                <a:ea typeface="Arial"/>
                <a:cs typeface="Arial"/>
                <a:sym typeface="Arial"/>
                <a:hlinkClick r:id="rId11">
                  <a:extLst>
                    <a:ext uri="{A12FA001-AC4F-418D-AE19-62706E023703}">
                      <ahyp:hlinkClr xmlns:ahyp="http://schemas.microsoft.com/office/drawing/2018/hyperlinkcolor" val="tx"/>
                    </a:ext>
                  </a:extLst>
                </a:hlinkClick>
              </a:rPr>
              <a:t>NationalGridESO</a:t>
            </a:r>
            <a:r>
              <a:rPr lang="en" sz="1200">
                <a:solidFill>
                  <a:schemeClr val="dk1"/>
                </a:solidFill>
                <a:latin typeface="Arial"/>
                <a:ea typeface="Arial"/>
                <a:cs typeface="Arial"/>
                <a:sym typeface="Arial"/>
              </a:rPr>
              <a:t>, etc.</a:t>
            </a:r>
            <a:endParaRPr sz="1100"/>
          </a:p>
          <a:p>
            <a:pPr marL="177800" marR="0" lvl="0" indent="-101600" algn="l" rtl="0">
              <a:lnSpc>
                <a:spcPct val="90000"/>
              </a:lnSpc>
              <a:spcBef>
                <a:spcPts val="800"/>
              </a:spcBef>
              <a:spcAft>
                <a:spcPts val="0"/>
              </a:spcAft>
              <a:buClr>
                <a:schemeClr val="dk1"/>
              </a:buClr>
              <a:buSzPts val="1200"/>
              <a:buFont typeface="Arial"/>
              <a:buNone/>
            </a:pPr>
            <a:endParaRPr sz="1200">
              <a:solidFill>
                <a:schemeClr val="dk1"/>
              </a:solidFill>
              <a:latin typeface="Arial"/>
              <a:ea typeface="Arial"/>
              <a:cs typeface="Arial"/>
              <a:sym typeface="Arial"/>
            </a:endParaRPr>
          </a:p>
        </p:txBody>
      </p:sp>
      <p:pic>
        <p:nvPicPr>
          <p:cNvPr id="582" name="Google Shape;582;p73"/>
          <p:cNvPicPr preferRelativeResize="0"/>
          <p:nvPr/>
        </p:nvPicPr>
        <p:blipFill rotWithShape="1">
          <a:blip r:embed="rId12">
            <a:alphaModFix/>
          </a:blip>
          <a:srcRect/>
          <a:stretch/>
        </p:blipFill>
        <p:spPr>
          <a:xfrm rot="519825">
            <a:off x="6109840" y="2213767"/>
            <a:ext cx="1671956" cy="2165878"/>
          </a:xfrm>
          <a:prstGeom prst="rect">
            <a:avLst/>
          </a:prstGeom>
          <a:noFill/>
          <a:ln>
            <a:noFill/>
          </a:ln>
        </p:spPr>
      </p:pic>
      <p:sp>
        <p:nvSpPr>
          <p:cNvPr id="583" name="Google Shape;583;p73"/>
          <p:cNvSpPr txBox="1"/>
          <p:nvPr/>
        </p:nvSpPr>
        <p:spPr>
          <a:xfrm>
            <a:off x="4892598" y="1372482"/>
            <a:ext cx="3972622" cy="62324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a:solidFill>
                  <a:schemeClr val="dk1"/>
                </a:solidFill>
                <a:latin typeface="Arial"/>
                <a:ea typeface="Arial"/>
                <a:cs typeface="Arial"/>
                <a:sym typeface="Arial"/>
              </a:rPr>
              <a:t>North American Electric Reliability Corporation (NERC) Released a White Paper in 2023 recommending GFM for all BESS projects going forward</a:t>
            </a:r>
            <a:endParaRPr sz="11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A Note on Analysis Methods &amp; Tools</a:t>
            </a:r>
            <a:endParaRPr>
              <a:latin typeface="Arial"/>
              <a:ea typeface="Arial"/>
              <a:cs typeface="Arial"/>
              <a:sym typeface="Arial"/>
            </a:endParaRPr>
          </a:p>
        </p:txBody>
      </p:sp>
      <p:sp>
        <p:nvSpPr>
          <p:cNvPr id="589" name="Google Shape;589;p74"/>
          <p:cNvSpPr txBox="1">
            <a:spLocks noGrp="1"/>
          </p:cNvSpPr>
          <p:nvPr>
            <p:ph type="body" idx="1"/>
          </p:nvPr>
        </p:nvSpPr>
        <p:spPr>
          <a:xfrm>
            <a:off x="628650" y="1369225"/>
            <a:ext cx="7886700" cy="3358200"/>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chemeClr val="dk1"/>
              </a:buClr>
              <a:buSzPts val="1800"/>
              <a:buChar char="•"/>
            </a:pPr>
            <a:r>
              <a:rPr lang="en" sz="1800"/>
              <a:t>Commercially available software (Siemens PSSE)</a:t>
            </a:r>
            <a:endParaRPr/>
          </a:p>
          <a:p>
            <a:pPr marL="177800" lvl="0" indent="-177800" algn="l" rtl="0">
              <a:lnSpc>
                <a:spcPct val="90000"/>
              </a:lnSpc>
              <a:spcBef>
                <a:spcPts val="800"/>
              </a:spcBef>
              <a:spcAft>
                <a:spcPts val="0"/>
              </a:spcAft>
              <a:buClr>
                <a:schemeClr val="dk1"/>
              </a:buClr>
              <a:buSzPts val="1800"/>
              <a:buChar char="•"/>
            </a:pPr>
            <a:r>
              <a:rPr lang="en" sz="1800"/>
              <a:t>Same tools used by Railbelt utilities and numerous others throughout the world</a:t>
            </a:r>
            <a:endParaRPr/>
          </a:p>
          <a:p>
            <a:pPr marL="177800" lvl="0" indent="-177800" algn="l" rtl="0">
              <a:lnSpc>
                <a:spcPct val="90000"/>
              </a:lnSpc>
              <a:spcBef>
                <a:spcPts val="800"/>
              </a:spcBef>
              <a:spcAft>
                <a:spcPts val="0"/>
              </a:spcAft>
              <a:buClr>
                <a:schemeClr val="dk1"/>
              </a:buClr>
              <a:buSzPts val="1800"/>
              <a:buChar char="•"/>
            </a:pPr>
            <a:r>
              <a:rPr lang="en" sz="1800"/>
              <a:t>Many thousands of inputs to the model</a:t>
            </a:r>
            <a:endParaRPr/>
          </a:p>
          <a:p>
            <a:pPr marL="520700" lvl="1" indent="-171450" algn="l" rtl="0">
              <a:lnSpc>
                <a:spcPct val="90000"/>
              </a:lnSpc>
              <a:spcBef>
                <a:spcPts val="400"/>
              </a:spcBef>
              <a:spcAft>
                <a:spcPts val="0"/>
              </a:spcAft>
              <a:buClr>
                <a:schemeClr val="dk1"/>
              </a:buClr>
              <a:buSzPts val="1500"/>
              <a:buChar char="•"/>
            </a:pPr>
            <a:r>
              <a:rPr lang="en" sz="1500"/>
              <a:t>Grid – Lines, transformers, shunts</a:t>
            </a:r>
            <a:endParaRPr/>
          </a:p>
          <a:p>
            <a:pPr marL="520700" lvl="1" indent="-171450" algn="l" rtl="0">
              <a:lnSpc>
                <a:spcPct val="90000"/>
              </a:lnSpc>
              <a:spcBef>
                <a:spcPts val="400"/>
              </a:spcBef>
              <a:spcAft>
                <a:spcPts val="0"/>
              </a:spcAft>
              <a:buClr>
                <a:schemeClr val="dk1"/>
              </a:buClr>
              <a:buSzPts val="1500"/>
              <a:buChar char="•"/>
            </a:pPr>
            <a:r>
              <a:rPr lang="en" sz="1500"/>
              <a:t>Resources – generators, DER, loads</a:t>
            </a:r>
            <a:endParaRPr/>
          </a:p>
          <a:p>
            <a:pPr marL="177800" lvl="0" indent="-177800" algn="l" rtl="0">
              <a:lnSpc>
                <a:spcPct val="90000"/>
              </a:lnSpc>
              <a:spcBef>
                <a:spcPts val="800"/>
              </a:spcBef>
              <a:spcAft>
                <a:spcPts val="0"/>
              </a:spcAft>
              <a:buClr>
                <a:schemeClr val="dk1"/>
              </a:buClr>
              <a:buSzPts val="1800"/>
              <a:buChar char="•"/>
            </a:pPr>
            <a:r>
              <a:rPr lang="en" sz="1800"/>
              <a:t>Engineering judgment and special care is needed with inputs, runs, and interpretation of outputs</a:t>
            </a:r>
            <a:endParaRPr/>
          </a:p>
          <a:p>
            <a:pPr marL="177800" lvl="0" indent="-177800" algn="l" rtl="0">
              <a:lnSpc>
                <a:spcPct val="90000"/>
              </a:lnSpc>
              <a:spcBef>
                <a:spcPts val="800"/>
              </a:spcBef>
              <a:spcAft>
                <a:spcPts val="0"/>
              </a:spcAft>
              <a:buClr>
                <a:schemeClr val="dk1"/>
              </a:buClr>
              <a:buSzPts val="1800"/>
              <a:buChar char="•"/>
            </a:pPr>
            <a:r>
              <a:rPr lang="en" sz="1800"/>
              <a:t>It is critical to know and understand the limits of the tools, and at what point different tools are needed</a:t>
            </a:r>
            <a:endParaRPr sz="1800"/>
          </a:p>
        </p:txBody>
      </p:sp>
      <p:pic>
        <p:nvPicPr>
          <p:cNvPr id="590" name="Google Shape;590;p74"/>
          <p:cNvPicPr preferRelativeResize="0"/>
          <p:nvPr/>
        </p:nvPicPr>
        <p:blipFill rotWithShape="1">
          <a:blip r:embed="rId3">
            <a:alphaModFix/>
          </a:blip>
          <a:srcRect/>
          <a:stretch/>
        </p:blipFill>
        <p:spPr>
          <a:xfrm>
            <a:off x="7768074" y="407536"/>
            <a:ext cx="1094400" cy="726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Compare installed capacity at each study phase</a:t>
            </a:r>
            <a:endParaRPr/>
          </a:p>
        </p:txBody>
      </p:sp>
      <p:sp>
        <p:nvSpPr>
          <p:cNvPr id="596" name="Google Shape;596;p75"/>
          <p:cNvSpPr txBox="1">
            <a:spLocks noGrp="1"/>
          </p:cNvSpPr>
          <p:nvPr>
            <p:ph type="body" idx="1"/>
          </p:nvPr>
        </p:nvSpPr>
        <p:spPr>
          <a:xfrm>
            <a:off x="311700" y="1152475"/>
            <a:ext cx="30492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Resource Sizing</a:t>
            </a:r>
            <a:endParaRPr/>
          </a:p>
          <a:p>
            <a:pPr marL="914400" lvl="1" indent="-317500" algn="l" rtl="0">
              <a:spcBef>
                <a:spcPts val="0"/>
              </a:spcBef>
              <a:spcAft>
                <a:spcPts val="0"/>
              </a:spcAft>
              <a:buSzPts val="1400"/>
              <a:buChar char="○"/>
            </a:pPr>
            <a:r>
              <a:rPr lang="en"/>
              <a:t>Initial estimates</a:t>
            </a:r>
            <a:endParaRPr/>
          </a:p>
          <a:p>
            <a:pPr marL="457200" lvl="0" indent="-342900" algn="l" rtl="0">
              <a:spcBef>
                <a:spcPts val="0"/>
              </a:spcBef>
              <a:spcAft>
                <a:spcPts val="0"/>
              </a:spcAft>
              <a:buSzPts val="1800"/>
              <a:buChar char="●"/>
            </a:pPr>
            <a:r>
              <a:rPr lang="en"/>
              <a:t>Generation Analysis</a:t>
            </a:r>
            <a:endParaRPr/>
          </a:p>
          <a:p>
            <a:pPr marL="914400" lvl="1" indent="-317500" algn="l" rtl="0">
              <a:spcBef>
                <a:spcPts val="0"/>
              </a:spcBef>
              <a:spcAft>
                <a:spcPts val="0"/>
              </a:spcAft>
              <a:buSzPts val="1400"/>
              <a:buChar char="○"/>
            </a:pPr>
            <a:r>
              <a:rPr lang="en"/>
              <a:t>Fossil fuel and battery capacity increased for capacity reserve margin</a:t>
            </a:r>
            <a:endParaRPr/>
          </a:p>
          <a:p>
            <a:pPr marL="457200" lvl="0" indent="-342900" algn="l" rtl="0">
              <a:spcBef>
                <a:spcPts val="0"/>
              </a:spcBef>
              <a:spcAft>
                <a:spcPts val="0"/>
              </a:spcAft>
              <a:buSzPts val="1800"/>
              <a:buChar char="●"/>
            </a:pPr>
            <a:r>
              <a:rPr lang="en"/>
              <a:t>Transmission Analysis</a:t>
            </a:r>
            <a:endParaRPr/>
          </a:p>
          <a:p>
            <a:pPr marL="914400" lvl="1" indent="-317500" algn="l" rtl="0">
              <a:spcBef>
                <a:spcPts val="0"/>
              </a:spcBef>
              <a:spcAft>
                <a:spcPts val="0"/>
              </a:spcAft>
              <a:buSzPts val="1400"/>
              <a:buChar char="○"/>
            </a:pPr>
            <a:r>
              <a:rPr lang="en"/>
              <a:t>Battery, shunt capacitor, and synchronous condensers added for stability</a:t>
            </a:r>
            <a:endParaRPr/>
          </a:p>
          <a:p>
            <a:pPr marL="457200" lvl="0" indent="-342900" algn="l" rtl="0">
              <a:spcBef>
                <a:spcPts val="0"/>
              </a:spcBef>
              <a:spcAft>
                <a:spcPts val="0"/>
              </a:spcAft>
              <a:buSzPts val="1800"/>
              <a:buChar char="●"/>
            </a:pPr>
            <a:r>
              <a:rPr lang="en"/>
              <a:t>Significant increase above initial estimates</a:t>
            </a:r>
            <a:endParaRPr/>
          </a:p>
        </p:txBody>
      </p:sp>
      <p:pic>
        <p:nvPicPr>
          <p:cNvPr id="597" name="Google Shape;597;p75"/>
          <p:cNvPicPr preferRelativeResize="0"/>
          <p:nvPr/>
        </p:nvPicPr>
        <p:blipFill>
          <a:blip r:embed="rId3">
            <a:alphaModFix/>
          </a:blip>
          <a:stretch>
            <a:fillRect/>
          </a:stretch>
        </p:blipFill>
        <p:spPr>
          <a:xfrm>
            <a:off x="3513300" y="1170125"/>
            <a:ext cx="5451826" cy="38209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Google Shape;200;p40"/>
          <p:cNvSpPr/>
          <p:nvPr/>
        </p:nvSpPr>
        <p:spPr>
          <a:xfrm>
            <a:off x="5326650" y="1780625"/>
            <a:ext cx="3532200" cy="3492900"/>
          </a:xfrm>
          <a:prstGeom prst="ellipse">
            <a:avLst/>
          </a:prstGeom>
          <a:solidFill>
            <a:schemeClr val="lt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 name="Google Shape;201;p40"/>
          <p:cNvSpPr/>
          <p:nvPr/>
        </p:nvSpPr>
        <p:spPr>
          <a:xfrm>
            <a:off x="5744100" y="55025"/>
            <a:ext cx="2697300" cy="2709900"/>
          </a:xfrm>
          <a:prstGeom prst="ellipse">
            <a:avLst/>
          </a:prstGeom>
          <a:solidFill>
            <a:schemeClr val="lt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40"/>
          <p:cNvSpPr/>
          <p:nvPr/>
        </p:nvSpPr>
        <p:spPr>
          <a:xfrm>
            <a:off x="346300" y="2235813"/>
            <a:ext cx="3300000" cy="3012600"/>
          </a:xfrm>
          <a:prstGeom prst="ellipse">
            <a:avLst/>
          </a:prstGeom>
          <a:solidFill>
            <a:schemeClr val="lt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3" name="Google Shape;203;p40"/>
          <p:cNvSpPr/>
          <p:nvPr/>
        </p:nvSpPr>
        <p:spPr>
          <a:xfrm>
            <a:off x="95200" y="-361525"/>
            <a:ext cx="3923400" cy="3715800"/>
          </a:xfrm>
          <a:prstGeom prst="ellipse">
            <a:avLst/>
          </a:prstGeom>
          <a:solidFill>
            <a:schemeClr val="lt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40"/>
          <p:cNvSpPr txBox="1"/>
          <p:nvPr/>
        </p:nvSpPr>
        <p:spPr>
          <a:xfrm>
            <a:off x="406900" y="916650"/>
            <a:ext cx="3300000" cy="2134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a:t>Phylicia Cicilio, Steve Colt, Jeremy VanderMeer, Alexis Francisco, Emilia Hernandez, Cameron Morelli, Chris Pike, Michelle Wilber, Leif Bredeson (former intern), Mariko Shirazi, Dominique Pride, Noelle Helder, Gus Lewis, Dallas Fisher, and advice and review from many others</a:t>
            </a:r>
            <a:endParaRPr/>
          </a:p>
        </p:txBody>
      </p:sp>
      <p:sp>
        <p:nvSpPr>
          <p:cNvPr id="205" name="Google Shape;205;p40"/>
          <p:cNvSpPr txBox="1"/>
          <p:nvPr/>
        </p:nvSpPr>
        <p:spPr>
          <a:xfrm>
            <a:off x="647650" y="4353575"/>
            <a:ext cx="2697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Frana Burtness-Adams, Lisa Baraff, Kerry Nelson, </a:t>
            </a:r>
            <a:endParaRPr/>
          </a:p>
          <a:p>
            <a:pPr marL="0" lvl="0" indent="0" algn="ctr" rtl="0">
              <a:spcBef>
                <a:spcPts val="0"/>
              </a:spcBef>
              <a:spcAft>
                <a:spcPts val="0"/>
              </a:spcAft>
              <a:buNone/>
            </a:pPr>
            <a:r>
              <a:rPr lang="en"/>
              <a:t>&amp; </a:t>
            </a:r>
            <a:r>
              <a:rPr lang="en">
                <a:solidFill>
                  <a:schemeClr val="dk1"/>
                </a:solidFill>
              </a:rPr>
              <a:t>Jamie Hansen</a:t>
            </a:r>
            <a:endParaRPr/>
          </a:p>
        </p:txBody>
      </p:sp>
      <p:pic>
        <p:nvPicPr>
          <p:cNvPr id="206" name="Google Shape;206;p40"/>
          <p:cNvPicPr preferRelativeResize="0"/>
          <p:nvPr/>
        </p:nvPicPr>
        <p:blipFill>
          <a:blip r:embed="rId4">
            <a:alphaModFix/>
          </a:blip>
          <a:stretch>
            <a:fillRect/>
          </a:stretch>
        </p:blipFill>
        <p:spPr>
          <a:xfrm>
            <a:off x="6212959" y="561012"/>
            <a:ext cx="1759590" cy="1222925"/>
          </a:xfrm>
          <a:prstGeom prst="rect">
            <a:avLst/>
          </a:prstGeom>
          <a:noFill/>
          <a:ln>
            <a:noFill/>
          </a:ln>
        </p:spPr>
      </p:pic>
      <p:pic>
        <p:nvPicPr>
          <p:cNvPr id="207" name="Google Shape;207;p40"/>
          <p:cNvPicPr preferRelativeResize="0"/>
          <p:nvPr/>
        </p:nvPicPr>
        <p:blipFill>
          <a:blip r:embed="rId5">
            <a:alphaModFix/>
          </a:blip>
          <a:stretch>
            <a:fillRect/>
          </a:stretch>
        </p:blipFill>
        <p:spPr>
          <a:xfrm>
            <a:off x="826217" y="3130662"/>
            <a:ext cx="2340158" cy="1222925"/>
          </a:xfrm>
          <a:prstGeom prst="rect">
            <a:avLst/>
          </a:prstGeom>
          <a:noFill/>
          <a:ln>
            <a:noFill/>
          </a:ln>
        </p:spPr>
      </p:pic>
      <p:pic>
        <p:nvPicPr>
          <p:cNvPr id="208" name="Google Shape;208;p40"/>
          <p:cNvPicPr preferRelativeResize="0"/>
          <p:nvPr/>
        </p:nvPicPr>
        <p:blipFill>
          <a:blip r:embed="rId6">
            <a:alphaModFix/>
          </a:blip>
          <a:stretch>
            <a:fillRect/>
          </a:stretch>
        </p:blipFill>
        <p:spPr>
          <a:xfrm>
            <a:off x="725288" y="139950"/>
            <a:ext cx="2542010" cy="792600"/>
          </a:xfrm>
          <a:prstGeom prst="rect">
            <a:avLst/>
          </a:prstGeom>
          <a:noFill/>
          <a:ln>
            <a:noFill/>
          </a:ln>
        </p:spPr>
      </p:pic>
      <p:sp>
        <p:nvSpPr>
          <p:cNvPr id="209" name="Google Shape;209;p40"/>
          <p:cNvSpPr txBox="1"/>
          <p:nvPr/>
        </p:nvSpPr>
        <p:spPr>
          <a:xfrm>
            <a:off x="5744100" y="1783938"/>
            <a:ext cx="2697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Brian Rogers, Peter Asmus</a:t>
            </a:r>
            <a:endParaRPr/>
          </a:p>
        </p:txBody>
      </p:sp>
      <p:sp>
        <p:nvSpPr>
          <p:cNvPr id="210" name="Google Shape;210;p40"/>
          <p:cNvSpPr txBox="1"/>
          <p:nvPr/>
        </p:nvSpPr>
        <p:spPr>
          <a:xfrm>
            <a:off x="5744113" y="3738113"/>
            <a:ext cx="26973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Derek Stenclik, </a:t>
            </a:r>
            <a:endParaRPr/>
          </a:p>
          <a:p>
            <a:pPr marL="0" lvl="0" indent="0" algn="ctr" rtl="0">
              <a:spcBef>
                <a:spcPts val="0"/>
              </a:spcBef>
              <a:spcAft>
                <a:spcPts val="0"/>
              </a:spcAft>
              <a:buNone/>
            </a:pPr>
            <a:r>
              <a:rPr lang="en"/>
              <a:t>Matthew Richwine,</a:t>
            </a:r>
            <a:endParaRPr/>
          </a:p>
          <a:p>
            <a:pPr marL="0" lvl="0" indent="0" algn="ctr" rtl="0">
              <a:spcBef>
                <a:spcPts val="0"/>
              </a:spcBef>
              <a:spcAft>
                <a:spcPts val="0"/>
              </a:spcAft>
              <a:buNone/>
            </a:pPr>
            <a:r>
              <a:rPr lang="en"/>
              <a:t>Isabela Anselmo,</a:t>
            </a:r>
            <a:endParaRPr/>
          </a:p>
          <a:p>
            <a:pPr marL="0" lvl="0" indent="0" algn="ctr" rtl="0">
              <a:spcBef>
                <a:spcPts val="0"/>
              </a:spcBef>
              <a:spcAft>
                <a:spcPts val="0"/>
              </a:spcAft>
              <a:buNone/>
            </a:pPr>
            <a:r>
              <a:rPr lang="en"/>
              <a:t>Christopher Cox</a:t>
            </a:r>
            <a:endParaRPr/>
          </a:p>
        </p:txBody>
      </p:sp>
      <p:sp>
        <p:nvSpPr>
          <p:cNvPr id="211" name="Google Shape;211;p40"/>
          <p:cNvSpPr/>
          <p:nvPr/>
        </p:nvSpPr>
        <p:spPr>
          <a:xfrm>
            <a:off x="3599738" y="1671900"/>
            <a:ext cx="1940400" cy="1799700"/>
          </a:xfrm>
          <a:prstGeom prst="ellipse">
            <a:avLst/>
          </a:prstGeom>
          <a:solidFill>
            <a:schemeClr val="accent4"/>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Oswald"/>
                <a:ea typeface="Oswald"/>
                <a:cs typeface="Oswald"/>
                <a:sym typeface="Oswald"/>
              </a:rPr>
              <a:t>The Team</a:t>
            </a:r>
            <a:endParaRPr sz="2800" b="1">
              <a:latin typeface="Oswald"/>
              <a:ea typeface="Oswald"/>
              <a:cs typeface="Oswald"/>
              <a:sym typeface="Oswald"/>
            </a:endParaRPr>
          </a:p>
        </p:txBody>
      </p:sp>
      <p:pic>
        <p:nvPicPr>
          <p:cNvPr id="212" name="Google Shape;212;p40"/>
          <p:cNvPicPr preferRelativeResize="0"/>
          <p:nvPr/>
        </p:nvPicPr>
        <p:blipFill>
          <a:blip r:embed="rId7">
            <a:alphaModFix/>
          </a:blip>
          <a:stretch>
            <a:fillRect/>
          </a:stretch>
        </p:blipFill>
        <p:spPr>
          <a:xfrm>
            <a:off x="5566088" y="3354287"/>
            <a:ext cx="3053327" cy="3455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76"/>
          <p:cNvPicPr preferRelativeResize="0"/>
          <p:nvPr/>
        </p:nvPicPr>
        <p:blipFill>
          <a:blip r:embed="rId3">
            <a:alphaModFix/>
          </a:blip>
          <a:stretch>
            <a:fillRect/>
          </a:stretch>
        </p:blipFill>
        <p:spPr>
          <a:xfrm>
            <a:off x="0" y="-3817"/>
            <a:ext cx="9144000" cy="5151129"/>
          </a:xfrm>
          <a:prstGeom prst="rect">
            <a:avLst/>
          </a:prstGeom>
          <a:noFill/>
          <a:ln>
            <a:noFill/>
          </a:ln>
        </p:spPr>
      </p:pic>
      <p:sp>
        <p:nvSpPr>
          <p:cNvPr id="603" name="Google Shape;603;p76"/>
          <p:cNvSpPr txBox="1">
            <a:spLocks noGrp="1"/>
          </p:cNvSpPr>
          <p:nvPr>
            <p:ph type="subTitle" idx="1"/>
          </p:nvPr>
        </p:nvSpPr>
        <p:spPr>
          <a:xfrm>
            <a:off x="2338275" y="398648"/>
            <a:ext cx="5138400" cy="3677400"/>
          </a:xfrm>
          <a:prstGeom prst="rect">
            <a:avLst/>
          </a:prstGeom>
          <a:noFill/>
        </p:spPr>
        <p:txBody>
          <a:bodyPr spcFirstLastPara="1" wrap="square" lIns="91425" tIns="91425" rIns="91425" bIns="91425" anchor="ctr" anchorCtr="0">
            <a:noAutofit/>
          </a:bodyPr>
          <a:lstStyle/>
          <a:p>
            <a:pPr marL="457200" lvl="0" indent="-355600" algn="l" rtl="0">
              <a:spcBef>
                <a:spcPts val="0"/>
              </a:spcBef>
              <a:spcAft>
                <a:spcPts val="0"/>
              </a:spcAft>
              <a:buClr>
                <a:srgbClr val="FFD966"/>
              </a:buClr>
              <a:buSzPts val="2000"/>
              <a:buChar char="●"/>
            </a:pPr>
            <a:r>
              <a:rPr lang="en" sz="2000">
                <a:solidFill>
                  <a:srgbClr val="FFD966"/>
                </a:solidFill>
              </a:rPr>
              <a:t>Scenario Development</a:t>
            </a:r>
            <a:endParaRPr sz="2000">
              <a:solidFill>
                <a:srgbClr val="FFD966"/>
              </a:solidFill>
            </a:endParaRPr>
          </a:p>
          <a:p>
            <a:pPr marL="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Load Forecast</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Resource Selection and Sizing</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Generation Analysis</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Transmission Analysis</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438150" algn="l" rtl="0">
              <a:spcBef>
                <a:spcPts val="0"/>
              </a:spcBef>
              <a:spcAft>
                <a:spcPts val="0"/>
              </a:spcAft>
              <a:buClr>
                <a:schemeClr val="lt1"/>
              </a:buClr>
              <a:buSzPts val="3300"/>
              <a:buChar char="●"/>
            </a:pPr>
            <a:r>
              <a:rPr lang="en" sz="3300">
                <a:solidFill>
                  <a:schemeClr val="lt1"/>
                </a:solidFill>
              </a:rPr>
              <a:t>Economic Analysis</a:t>
            </a:r>
            <a:endParaRPr sz="3300">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7"/>
          <p:cNvSpPr txBox="1">
            <a:spLocks noGrp="1"/>
          </p:cNvSpPr>
          <p:nvPr>
            <p:ph type="subTitle" idx="1"/>
          </p:nvPr>
        </p:nvSpPr>
        <p:spPr>
          <a:xfrm>
            <a:off x="311700" y="99575"/>
            <a:ext cx="7303500" cy="5025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Required Capital Investment</a:t>
            </a:r>
            <a:endParaRPr/>
          </a:p>
        </p:txBody>
      </p:sp>
      <p:pic>
        <p:nvPicPr>
          <p:cNvPr id="609" name="Google Shape;609;p77"/>
          <p:cNvPicPr preferRelativeResize="0"/>
          <p:nvPr/>
        </p:nvPicPr>
        <p:blipFill>
          <a:blip r:embed="rId3">
            <a:alphaModFix/>
          </a:blip>
          <a:stretch>
            <a:fillRect/>
          </a:stretch>
        </p:blipFill>
        <p:spPr>
          <a:xfrm>
            <a:off x="920250" y="542025"/>
            <a:ext cx="7303501" cy="438280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78"/>
          <p:cNvPicPr preferRelativeResize="0"/>
          <p:nvPr/>
        </p:nvPicPr>
        <p:blipFill>
          <a:blip r:embed="rId3">
            <a:alphaModFix/>
          </a:blip>
          <a:stretch>
            <a:fillRect/>
          </a:stretch>
        </p:blipFill>
        <p:spPr>
          <a:xfrm>
            <a:off x="573488" y="2570013"/>
            <a:ext cx="7897376" cy="1820775"/>
          </a:xfrm>
          <a:prstGeom prst="rect">
            <a:avLst/>
          </a:prstGeom>
          <a:noFill/>
          <a:ln>
            <a:noFill/>
          </a:ln>
        </p:spPr>
      </p:pic>
      <p:sp>
        <p:nvSpPr>
          <p:cNvPr id="615" name="Google Shape;615;p78"/>
          <p:cNvSpPr/>
          <p:nvPr/>
        </p:nvSpPr>
        <p:spPr>
          <a:xfrm>
            <a:off x="3859625" y="3371100"/>
            <a:ext cx="3910200" cy="398700"/>
          </a:xfrm>
          <a:prstGeom prst="rect">
            <a:avLst/>
          </a:prstGeom>
          <a:noFill/>
          <a:ln w="3810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000000"/>
              </a:highlight>
            </a:endParaRPr>
          </a:p>
        </p:txBody>
      </p:sp>
      <p:sp>
        <p:nvSpPr>
          <p:cNvPr id="616" name="Google Shape;616;p78"/>
          <p:cNvSpPr txBox="1"/>
          <p:nvPr/>
        </p:nvSpPr>
        <p:spPr>
          <a:xfrm>
            <a:off x="325475" y="92950"/>
            <a:ext cx="8393400" cy="2302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Generation &amp; Transmission Cost of Service:</a:t>
            </a:r>
            <a:endParaRPr sz="1800" b="1">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G&amp;T Cost of Service equals:</a:t>
            </a:r>
            <a:endParaRPr sz="1800">
              <a:solidFill>
                <a:schemeClr val="dk2"/>
              </a:solidFill>
            </a:endParaRPr>
          </a:p>
          <a:p>
            <a:pPr marL="514350" lvl="0" indent="0" algn="l" rtl="0">
              <a:spcBef>
                <a:spcPts val="0"/>
              </a:spcBef>
              <a:spcAft>
                <a:spcPts val="0"/>
              </a:spcAft>
              <a:buNone/>
            </a:pPr>
            <a:r>
              <a:rPr lang="en" sz="1800">
                <a:solidFill>
                  <a:schemeClr val="dk2"/>
                </a:solidFill>
              </a:rPr>
              <a:t>Fuel</a:t>
            </a:r>
            <a:endParaRPr sz="1800">
              <a:solidFill>
                <a:schemeClr val="dk2"/>
              </a:solidFill>
            </a:endParaRPr>
          </a:p>
          <a:p>
            <a:pPr marL="457200" lvl="0" indent="0" algn="l" rtl="0">
              <a:spcBef>
                <a:spcPts val="0"/>
              </a:spcBef>
              <a:spcAft>
                <a:spcPts val="0"/>
              </a:spcAft>
              <a:buNone/>
            </a:pPr>
            <a:r>
              <a:rPr lang="en" sz="1800">
                <a:solidFill>
                  <a:schemeClr val="dk2"/>
                </a:solidFill>
              </a:rPr>
              <a:t> + Variable O&amp;M</a:t>
            </a:r>
            <a:endParaRPr sz="1800">
              <a:solidFill>
                <a:schemeClr val="dk2"/>
              </a:solidFill>
            </a:endParaRPr>
          </a:p>
          <a:p>
            <a:pPr marL="457200" lvl="0" indent="0" algn="l" rtl="0">
              <a:spcBef>
                <a:spcPts val="0"/>
              </a:spcBef>
              <a:spcAft>
                <a:spcPts val="0"/>
              </a:spcAft>
              <a:buNone/>
            </a:pPr>
            <a:r>
              <a:rPr lang="en" sz="1800">
                <a:solidFill>
                  <a:schemeClr val="dk2"/>
                </a:solidFill>
              </a:rPr>
              <a:t> + Fixed O&amp;M</a:t>
            </a:r>
            <a:br>
              <a:rPr lang="en" sz="1800">
                <a:solidFill>
                  <a:schemeClr val="dk2"/>
                </a:solidFill>
              </a:rPr>
            </a:br>
            <a:r>
              <a:rPr lang="en" sz="1800">
                <a:solidFill>
                  <a:schemeClr val="dk2"/>
                </a:solidFill>
              </a:rPr>
              <a:t> + Annualized Capital Cost of new generation &amp; transmission</a:t>
            </a:r>
            <a:endParaRPr sz="1800">
              <a:solidFill>
                <a:schemeClr val="dk2"/>
              </a:solidFill>
            </a:endParaRPr>
          </a:p>
          <a:p>
            <a:pPr marL="457200" lvl="0" indent="0" algn="l" rtl="0">
              <a:spcBef>
                <a:spcPts val="0"/>
              </a:spcBef>
              <a:spcAft>
                <a:spcPts val="0"/>
              </a:spcAft>
              <a:buNone/>
            </a:pPr>
            <a:r>
              <a:rPr lang="en" sz="1800">
                <a:solidFill>
                  <a:schemeClr val="dk2"/>
                </a:solidFill>
              </a:rPr>
              <a:t> + Margin (a financial cushion)</a:t>
            </a:r>
            <a:endParaRPr sz="1800">
              <a:solidFill>
                <a:schemeClr val="dk2"/>
              </a:solidFill>
            </a:endParaRPr>
          </a:p>
          <a:p>
            <a:pPr marL="457200" marR="0" lvl="0" indent="-342900" algn="l" rtl="0">
              <a:lnSpc>
                <a:spcPct val="100000"/>
              </a:lnSpc>
              <a:spcBef>
                <a:spcPts val="0"/>
              </a:spcBef>
              <a:spcAft>
                <a:spcPts val="0"/>
              </a:spcAft>
              <a:buClr>
                <a:schemeClr val="dk2"/>
              </a:buClr>
              <a:buSzPts val="1800"/>
              <a:buChar char="●"/>
            </a:pPr>
            <a:r>
              <a:rPr lang="en" sz="1800">
                <a:solidFill>
                  <a:schemeClr val="dk2"/>
                </a:solidFill>
              </a:rPr>
              <a:t>On your bill, = ”Fuel &amp; Purchased Power” + </a:t>
            </a:r>
            <a:r>
              <a:rPr lang="en" sz="1800" i="1">
                <a:solidFill>
                  <a:schemeClr val="dk2"/>
                </a:solidFill>
              </a:rPr>
              <a:t>SOME</a:t>
            </a:r>
            <a:r>
              <a:rPr lang="en" sz="1800">
                <a:solidFill>
                  <a:schemeClr val="dk2"/>
                </a:solidFill>
              </a:rPr>
              <a:t> of “Utility Charge”</a:t>
            </a:r>
            <a:endParaRPr sz="1800">
              <a:solidFill>
                <a:schemeClr val="dk2"/>
              </a:solidFill>
            </a:endParaRPr>
          </a:p>
        </p:txBody>
      </p:sp>
      <p:cxnSp>
        <p:nvCxnSpPr>
          <p:cNvPr id="617" name="Google Shape;617;p78"/>
          <p:cNvCxnSpPr/>
          <p:nvPr/>
        </p:nvCxnSpPr>
        <p:spPr>
          <a:xfrm>
            <a:off x="3674500" y="2445675"/>
            <a:ext cx="1841400" cy="860700"/>
          </a:xfrm>
          <a:prstGeom prst="straightConnector1">
            <a:avLst/>
          </a:prstGeom>
          <a:noFill/>
          <a:ln w="38100" cap="flat" cmpd="sng">
            <a:solidFill>
              <a:srgbClr val="0000FF"/>
            </a:solidFill>
            <a:prstDash val="solid"/>
            <a:round/>
            <a:headEnd type="none" w="med" len="med"/>
            <a:tailEnd type="triangle" w="med" len="med"/>
          </a:ln>
        </p:spPr>
      </p:cxnSp>
      <p:sp>
        <p:nvSpPr>
          <p:cNvPr id="618" name="Google Shape;618;p78"/>
          <p:cNvSpPr txBox="1"/>
          <p:nvPr/>
        </p:nvSpPr>
        <p:spPr>
          <a:xfrm>
            <a:off x="0" y="4440975"/>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i="1">
                <a:solidFill>
                  <a:schemeClr val="dk2"/>
                </a:solidFill>
                <a:highlight>
                  <a:srgbClr val="FFFF00"/>
                </a:highlight>
              </a:rPr>
              <a:t>If G&amp;T cost of service goes up by $10/MWh, rates go up by 1 cent per kWh.</a:t>
            </a:r>
            <a:endParaRPr sz="2000" i="1">
              <a:solidFill>
                <a:schemeClr val="dk2"/>
              </a:solidFill>
              <a:highlight>
                <a:srgbClr val="FFFF00"/>
              </a:high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79"/>
          <p:cNvPicPr preferRelativeResize="0"/>
          <p:nvPr/>
        </p:nvPicPr>
        <p:blipFill>
          <a:blip r:embed="rId3">
            <a:alphaModFix/>
          </a:blip>
          <a:stretch>
            <a:fillRect/>
          </a:stretch>
        </p:blipFill>
        <p:spPr>
          <a:xfrm>
            <a:off x="1130499" y="625100"/>
            <a:ext cx="6883025" cy="4261225"/>
          </a:xfrm>
          <a:prstGeom prst="rect">
            <a:avLst/>
          </a:prstGeom>
          <a:noFill/>
          <a:ln>
            <a:noFill/>
          </a:ln>
        </p:spPr>
      </p:pic>
      <p:sp>
        <p:nvSpPr>
          <p:cNvPr id="624" name="Google Shape;624;p79"/>
          <p:cNvSpPr txBox="1">
            <a:spLocks noGrp="1"/>
          </p:cNvSpPr>
          <p:nvPr>
            <p:ph type="subTitle" idx="1"/>
          </p:nvPr>
        </p:nvSpPr>
        <p:spPr>
          <a:xfrm>
            <a:off x="311700" y="149475"/>
            <a:ext cx="8520600" cy="6021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en"/>
              <a:t>Base Case Generation &amp; Transmission Cost of Service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81"/>
          <p:cNvSpPr txBox="1">
            <a:spLocks noGrp="1"/>
          </p:cNvSpPr>
          <p:nvPr>
            <p:ph type="subTitle" idx="1"/>
          </p:nvPr>
        </p:nvSpPr>
        <p:spPr>
          <a:xfrm>
            <a:off x="311700" y="149475"/>
            <a:ext cx="8520600" cy="6021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a:t>Base vs. S1: High fuel costs</a:t>
            </a:r>
            <a:endParaRPr/>
          </a:p>
        </p:txBody>
      </p:sp>
      <p:sp>
        <p:nvSpPr>
          <p:cNvPr id="641" name="Google Shape;641;p81"/>
          <p:cNvSpPr txBox="1"/>
          <p:nvPr/>
        </p:nvSpPr>
        <p:spPr>
          <a:xfrm>
            <a:off x="196725" y="3831700"/>
            <a:ext cx="8795700" cy="97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2"/>
                </a:solidFill>
              </a:rPr>
              <a:t>S1: Fuel costs are 20% higher than Base.</a:t>
            </a:r>
            <a:endParaRPr sz="2000">
              <a:solidFill>
                <a:schemeClr val="dk2"/>
              </a:solidFill>
            </a:endParaRPr>
          </a:p>
          <a:p>
            <a:pPr marL="0" lvl="0" indent="0" algn="l" rtl="0">
              <a:spcBef>
                <a:spcPts val="0"/>
              </a:spcBef>
              <a:spcAft>
                <a:spcPts val="0"/>
              </a:spcAft>
              <a:buNone/>
            </a:pPr>
            <a:r>
              <a:rPr lang="en" sz="2000">
                <a:solidFill>
                  <a:schemeClr val="dk2"/>
                </a:solidFill>
              </a:rPr>
              <a:t>Natural gas is increased from $14 to $16.80 per million btu; Oil from $20 to $24; Coal from $4 to $4.80</a:t>
            </a:r>
            <a:endParaRPr sz="2000">
              <a:solidFill>
                <a:schemeClr val="dk2"/>
              </a:solidFill>
            </a:endParaRPr>
          </a:p>
        </p:txBody>
      </p:sp>
      <p:pic>
        <p:nvPicPr>
          <p:cNvPr id="642" name="Google Shape;642;p81"/>
          <p:cNvPicPr preferRelativeResize="0"/>
          <p:nvPr/>
        </p:nvPicPr>
        <p:blipFill>
          <a:blip r:embed="rId3">
            <a:alphaModFix/>
          </a:blip>
          <a:stretch>
            <a:fillRect/>
          </a:stretch>
        </p:blipFill>
        <p:spPr>
          <a:xfrm>
            <a:off x="311700" y="783700"/>
            <a:ext cx="4260301" cy="2896462"/>
          </a:xfrm>
          <a:prstGeom prst="rect">
            <a:avLst/>
          </a:prstGeom>
          <a:noFill/>
          <a:ln>
            <a:noFill/>
          </a:ln>
        </p:spPr>
      </p:pic>
      <p:pic>
        <p:nvPicPr>
          <p:cNvPr id="643" name="Google Shape;643;p81"/>
          <p:cNvPicPr preferRelativeResize="0"/>
          <p:nvPr/>
        </p:nvPicPr>
        <p:blipFill>
          <a:blip r:embed="rId4">
            <a:alphaModFix/>
          </a:blip>
          <a:stretch>
            <a:fillRect/>
          </a:stretch>
        </p:blipFill>
        <p:spPr>
          <a:xfrm>
            <a:off x="4572000" y="783700"/>
            <a:ext cx="4308306" cy="28964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82"/>
          <p:cNvSpPr txBox="1">
            <a:spLocks noGrp="1"/>
          </p:cNvSpPr>
          <p:nvPr>
            <p:ph type="subTitle" idx="1"/>
          </p:nvPr>
        </p:nvSpPr>
        <p:spPr>
          <a:xfrm>
            <a:off x="311700" y="149475"/>
            <a:ext cx="8520600" cy="6021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a:t>Base vs. S2: High Interest</a:t>
            </a:r>
            <a:endParaRPr/>
          </a:p>
        </p:txBody>
      </p:sp>
      <p:sp>
        <p:nvSpPr>
          <p:cNvPr id="649" name="Google Shape;649;p82"/>
          <p:cNvSpPr txBox="1"/>
          <p:nvPr/>
        </p:nvSpPr>
        <p:spPr>
          <a:xfrm>
            <a:off x="960750" y="4012550"/>
            <a:ext cx="7222500" cy="9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2"/>
                </a:solidFill>
              </a:rPr>
              <a:t>S2: Interest rate is 20% higher than Base; increased from 5% to 6%.</a:t>
            </a:r>
            <a:endParaRPr sz="2000">
              <a:solidFill>
                <a:schemeClr val="dk2"/>
              </a:solidFill>
            </a:endParaRPr>
          </a:p>
        </p:txBody>
      </p:sp>
      <p:pic>
        <p:nvPicPr>
          <p:cNvPr id="650" name="Google Shape;650;p82"/>
          <p:cNvPicPr preferRelativeResize="0"/>
          <p:nvPr/>
        </p:nvPicPr>
        <p:blipFill>
          <a:blip r:embed="rId3">
            <a:alphaModFix/>
          </a:blip>
          <a:stretch>
            <a:fillRect/>
          </a:stretch>
        </p:blipFill>
        <p:spPr>
          <a:xfrm>
            <a:off x="4492274" y="801100"/>
            <a:ext cx="4651726" cy="2898951"/>
          </a:xfrm>
          <a:prstGeom prst="rect">
            <a:avLst/>
          </a:prstGeom>
          <a:noFill/>
          <a:ln>
            <a:noFill/>
          </a:ln>
        </p:spPr>
      </p:pic>
      <p:pic>
        <p:nvPicPr>
          <p:cNvPr id="651" name="Google Shape;651;p82"/>
          <p:cNvPicPr preferRelativeResize="0"/>
          <p:nvPr/>
        </p:nvPicPr>
        <p:blipFill>
          <a:blip r:embed="rId4">
            <a:alphaModFix/>
          </a:blip>
          <a:stretch>
            <a:fillRect/>
          </a:stretch>
        </p:blipFill>
        <p:spPr>
          <a:xfrm>
            <a:off x="175525" y="801100"/>
            <a:ext cx="4310288" cy="28989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83"/>
          <p:cNvSpPr txBox="1">
            <a:spLocks noGrp="1"/>
          </p:cNvSpPr>
          <p:nvPr>
            <p:ph type="subTitle" idx="1"/>
          </p:nvPr>
        </p:nvSpPr>
        <p:spPr>
          <a:xfrm>
            <a:off x="311700" y="149475"/>
            <a:ext cx="8520600" cy="6021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a:t>Base vs. S3: High-cost renewables</a:t>
            </a:r>
            <a:endParaRPr/>
          </a:p>
        </p:txBody>
      </p:sp>
      <p:sp>
        <p:nvSpPr>
          <p:cNvPr id="657" name="Google Shape;657;p83"/>
          <p:cNvSpPr txBox="1"/>
          <p:nvPr/>
        </p:nvSpPr>
        <p:spPr>
          <a:xfrm>
            <a:off x="1015950" y="4012550"/>
            <a:ext cx="7112100" cy="9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2"/>
                </a:solidFill>
              </a:rPr>
              <a:t>S3: </a:t>
            </a:r>
            <a:r>
              <a:rPr lang="en" sz="2000">
                <a:solidFill>
                  <a:schemeClr val="dk2"/>
                </a:solidFill>
              </a:rPr>
              <a:t>Capital costs (CAPEX) of Susitna-Watana, Tidal, &amp; Nuclear are </a:t>
            </a:r>
            <a:r>
              <a:rPr lang="en" sz="1900">
                <a:solidFill>
                  <a:schemeClr val="dk2"/>
                </a:solidFill>
              </a:rPr>
              <a:t>20% higher than Base. Interest rate is 6% vs. 5% in Base.</a:t>
            </a:r>
            <a:endParaRPr sz="1900">
              <a:solidFill>
                <a:schemeClr val="dk2"/>
              </a:solidFill>
            </a:endParaRPr>
          </a:p>
        </p:txBody>
      </p:sp>
      <p:pic>
        <p:nvPicPr>
          <p:cNvPr id="658" name="Google Shape;658;p83"/>
          <p:cNvPicPr preferRelativeResize="0"/>
          <p:nvPr/>
        </p:nvPicPr>
        <p:blipFill>
          <a:blip r:embed="rId3">
            <a:alphaModFix/>
          </a:blip>
          <a:stretch>
            <a:fillRect/>
          </a:stretch>
        </p:blipFill>
        <p:spPr>
          <a:xfrm>
            <a:off x="4505350" y="751575"/>
            <a:ext cx="4265674" cy="2912224"/>
          </a:xfrm>
          <a:prstGeom prst="rect">
            <a:avLst/>
          </a:prstGeom>
          <a:noFill/>
          <a:ln>
            <a:noFill/>
          </a:ln>
        </p:spPr>
      </p:pic>
      <p:pic>
        <p:nvPicPr>
          <p:cNvPr id="659" name="Google Shape;659;p83"/>
          <p:cNvPicPr preferRelativeResize="0"/>
          <p:nvPr/>
        </p:nvPicPr>
        <p:blipFill>
          <a:blip r:embed="rId4">
            <a:alphaModFix/>
          </a:blip>
          <a:stretch>
            <a:fillRect/>
          </a:stretch>
        </p:blipFill>
        <p:spPr>
          <a:xfrm>
            <a:off x="175525" y="751575"/>
            <a:ext cx="4330050" cy="29122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84"/>
          <p:cNvSpPr txBox="1">
            <a:spLocks noGrp="1"/>
          </p:cNvSpPr>
          <p:nvPr>
            <p:ph type="subTitle" idx="1"/>
          </p:nvPr>
        </p:nvSpPr>
        <p:spPr>
          <a:xfrm>
            <a:off x="311700" y="149475"/>
            <a:ext cx="8520600" cy="6021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a:t>Base vs. S4: Low-cost renewables</a:t>
            </a:r>
            <a:endParaRPr/>
          </a:p>
        </p:txBody>
      </p:sp>
      <p:sp>
        <p:nvSpPr>
          <p:cNvPr id="665" name="Google Shape;665;p84"/>
          <p:cNvSpPr txBox="1"/>
          <p:nvPr/>
        </p:nvSpPr>
        <p:spPr>
          <a:xfrm>
            <a:off x="759900" y="4023925"/>
            <a:ext cx="7624200" cy="9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2"/>
                </a:solidFill>
              </a:rPr>
              <a:t>S4: Capital costs (CAPEX) of Susitna-Watana, Tidal, &amp; Nuclear are 20% lower than Base. Interest rate is 4% vs. 5% in Base.</a:t>
            </a:r>
            <a:endParaRPr sz="2000">
              <a:solidFill>
                <a:schemeClr val="dk2"/>
              </a:solidFill>
            </a:endParaRPr>
          </a:p>
        </p:txBody>
      </p:sp>
      <p:pic>
        <p:nvPicPr>
          <p:cNvPr id="666" name="Google Shape;666;p84"/>
          <p:cNvPicPr preferRelativeResize="0"/>
          <p:nvPr/>
        </p:nvPicPr>
        <p:blipFill>
          <a:blip r:embed="rId3">
            <a:alphaModFix/>
          </a:blip>
          <a:stretch>
            <a:fillRect/>
          </a:stretch>
        </p:blipFill>
        <p:spPr>
          <a:xfrm>
            <a:off x="4436025" y="785775"/>
            <a:ext cx="4542727" cy="2857700"/>
          </a:xfrm>
          <a:prstGeom prst="rect">
            <a:avLst/>
          </a:prstGeom>
          <a:noFill/>
          <a:ln>
            <a:noFill/>
          </a:ln>
        </p:spPr>
      </p:pic>
      <p:pic>
        <p:nvPicPr>
          <p:cNvPr id="667" name="Google Shape;667;p84"/>
          <p:cNvPicPr preferRelativeResize="0"/>
          <p:nvPr/>
        </p:nvPicPr>
        <p:blipFill>
          <a:blip r:embed="rId4">
            <a:alphaModFix/>
          </a:blip>
          <a:stretch>
            <a:fillRect/>
          </a:stretch>
        </p:blipFill>
        <p:spPr>
          <a:xfrm>
            <a:off x="187075" y="785775"/>
            <a:ext cx="4248947" cy="28577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85"/>
          <p:cNvSpPr txBox="1">
            <a:spLocks noGrp="1"/>
          </p:cNvSpPr>
          <p:nvPr>
            <p:ph type="subTitle" idx="1"/>
          </p:nvPr>
        </p:nvSpPr>
        <p:spPr>
          <a:xfrm>
            <a:off x="311700" y="149475"/>
            <a:ext cx="8520600" cy="6021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a:t>Base vs. S5: 50% ITC</a:t>
            </a:r>
            <a:endParaRPr/>
          </a:p>
        </p:txBody>
      </p:sp>
      <p:sp>
        <p:nvSpPr>
          <p:cNvPr id="673" name="Google Shape;673;p85"/>
          <p:cNvSpPr txBox="1"/>
          <p:nvPr/>
        </p:nvSpPr>
        <p:spPr>
          <a:xfrm>
            <a:off x="759900" y="4023925"/>
            <a:ext cx="7624200" cy="9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2"/>
                </a:solidFill>
              </a:rPr>
              <a:t>S5: The investment tax credit (ITC) percentage is 50%, vs. 30% in Base.</a:t>
            </a:r>
            <a:endParaRPr sz="2000">
              <a:solidFill>
                <a:schemeClr val="dk2"/>
              </a:solidFill>
            </a:endParaRPr>
          </a:p>
        </p:txBody>
      </p:sp>
      <p:pic>
        <p:nvPicPr>
          <p:cNvPr id="674" name="Google Shape;674;p85"/>
          <p:cNvPicPr preferRelativeResize="0"/>
          <p:nvPr/>
        </p:nvPicPr>
        <p:blipFill>
          <a:blip r:embed="rId3">
            <a:alphaModFix/>
          </a:blip>
          <a:stretch>
            <a:fillRect/>
          </a:stretch>
        </p:blipFill>
        <p:spPr>
          <a:xfrm>
            <a:off x="175150" y="773875"/>
            <a:ext cx="4346925" cy="2955360"/>
          </a:xfrm>
          <a:prstGeom prst="rect">
            <a:avLst/>
          </a:prstGeom>
          <a:noFill/>
          <a:ln>
            <a:noFill/>
          </a:ln>
        </p:spPr>
      </p:pic>
      <p:pic>
        <p:nvPicPr>
          <p:cNvPr id="675" name="Google Shape;675;p85"/>
          <p:cNvPicPr preferRelativeResize="0"/>
          <p:nvPr/>
        </p:nvPicPr>
        <p:blipFill>
          <a:blip r:embed="rId4">
            <a:alphaModFix/>
          </a:blip>
          <a:stretch>
            <a:fillRect/>
          </a:stretch>
        </p:blipFill>
        <p:spPr>
          <a:xfrm>
            <a:off x="4522075" y="777413"/>
            <a:ext cx="4317123" cy="294827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86"/>
          <p:cNvSpPr txBox="1"/>
          <p:nvPr/>
        </p:nvSpPr>
        <p:spPr>
          <a:xfrm>
            <a:off x="435950" y="67150"/>
            <a:ext cx="3571800" cy="28848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2000" b="1">
                <a:solidFill>
                  <a:schemeClr val="dk2"/>
                </a:solidFill>
              </a:rPr>
              <a:t>Recap of Sensitivity Cases</a:t>
            </a:r>
            <a:endParaRPr sz="2000" b="1">
              <a:solidFill>
                <a:schemeClr val="dk2"/>
              </a:solidFill>
            </a:endParaRPr>
          </a:p>
          <a:p>
            <a:pPr marL="0" lvl="0" indent="0" algn="l" rtl="0">
              <a:spcBef>
                <a:spcPts val="0"/>
              </a:spcBef>
              <a:spcAft>
                <a:spcPts val="0"/>
              </a:spcAft>
              <a:buNone/>
            </a:pPr>
            <a:endParaRPr sz="1800">
              <a:solidFill>
                <a:schemeClr val="dk2"/>
              </a:solidFill>
            </a:endParaRPr>
          </a:p>
          <a:p>
            <a:pPr marL="0" lvl="0" indent="0" algn="l" rtl="0">
              <a:lnSpc>
                <a:spcPct val="100000"/>
              </a:lnSpc>
              <a:spcBef>
                <a:spcPts val="0"/>
              </a:spcBef>
              <a:spcAft>
                <a:spcPts val="0"/>
              </a:spcAft>
              <a:buNone/>
            </a:pPr>
            <a:r>
              <a:rPr lang="en" sz="1600">
                <a:solidFill>
                  <a:schemeClr val="dk2"/>
                </a:solidFill>
              </a:rPr>
              <a:t>S1 High Fuel:  Fuel costs are 20% higher</a:t>
            </a:r>
            <a:endParaRPr sz="1600">
              <a:solidFill>
                <a:schemeClr val="dk2"/>
              </a:solidFill>
            </a:endParaRPr>
          </a:p>
          <a:p>
            <a:pPr marL="0" lvl="0" indent="0" algn="l" rtl="0">
              <a:lnSpc>
                <a:spcPct val="100000"/>
              </a:lnSpc>
              <a:spcBef>
                <a:spcPts val="1000"/>
              </a:spcBef>
              <a:spcAft>
                <a:spcPts val="0"/>
              </a:spcAft>
              <a:buNone/>
            </a:pPr>
            <a:r>
              <a:rPr lang="en" sz="1600">
                <a:solidFill>
                  <a:schemeClr val="dk2"/>
                </a:solidFill>
              </a:rPr>
              <a:t>S2 High interest:  Debt interest rate is 6% (vs 5%)</a:t>
            </a:r>
            <a:endParaRPr sz="1600">
              <a:solidFill>
                <a:schemeClr val="dk2"/>
              </a:solidFill>
            </a:endParaRPr>
          </a:p>
          <a:p>
            <a:pPr marL="0" marR="0" lvl="0" indent="0" algn="l" rtl="0">
              <a:lnSpc>
                <a:spcPct val="100000"/>
              </a:lnSpc>
              <a:spcBef>
                <a:spcPts val="1000"/>
              </a:spcBef>
              <a:spcAft>
                <a:spcPts val="0"/>
              </a:spcAft>
              <a:buNone/>
            </a:pPr>
            <a:r>
              <a:rPr lang="en" sz="1600">
                <a:solidFill>
                  <a:schemeClr val="dk2"/>
                </a:solidFill>
              </a:rPr>
              <a:t>S3: High-cost renewables:</a:t>
            </a:r>
            <a:endParaRPr sz="1600">
              <a:solidFill>
                <a:schemeClr val="dk2"/>
              </a:solidFill>
            </a:endParaRPr>
          </a:p>
          <a:p>
            <a:pPr marL="0" lvl="0" indent="0" algn="l" rtl="0">
              <a:lnSpc>
                <a:spcPct val="100000"/>
              </a:lnSpc>
              <a:spcBef>
                <a:spcPts val="0"/>
              </a:spcBef>
              <a:spcAft>
                <a:spcPts val="0"/>
              </a:spcAft>
              <a:buNone/>
            </a:pPr>
            <a:r>
              <a:rPr lang="en" sz="1600">
                <a:solidFill>
                  <a:schemeClr val="dk2"/>
                </a:solidFill>
              </a:rPr>
              <a:t> Major projects CAPEX is 20% higher, interest rate = 6%</a:t>
            </a:r>
            <a:endParaRPr sz="1600">
              <a:solidFill>
                <a:schemeClr val="dk2"/>
              </a:solidFill>
            </a:endParaRPr>
          </a:p>
          <a:p>
            <a:pPr marL="0" marR="0" lvl="0" indent="0" algn="l" rtl="0">
              <a:lnSpc>
                <a:spcPct val="100000"/>
              </a:lnSpc>
              <a:spcBef>
                <a:spcPts val="1000"/>
              </a:spcBef>
              <a:spcAft>
                <a:spcPts val="0"/>
              </a:spcAft>
              <a:buNone/>
            </a:pPr>
            <a:r>
              <a:rPr lang="en" sz="1600">
                <a:solidFill>
                  <a:schemeClr val="dk2"/>
                </a:solidFill>
              </a:rPr>
              <a:t>S4: Low-cost renewables:</a:t>
            </a:r>
            <a:endParaRPr sz="1600">
              <a:solidFill>
                <a:schemeClr val="dk2"/>
              </a:solidFill>
            </a:endParaRPr>
          </a:p>
          <a:p>
            <a:pPr marL="0" marR="0" lvl="0" indent="0" algn="l" rtl="0">
              <a:lnSpc>
                <a:spcPct val="100000"/>
              </a:lnSpc>
              <a:spcBef>
                <a:spcPts val="0"/>
              </a:spcBef>
              <a:spcAft>
                <a:spcPts val="0"/>
              </a:spcAft>
              <a:buNone/>
            </a:pPr>
            <a:r>
              <a:rPr lang="en" sz="1600">
                <a:solidFill>
                  <a:schemeClr val="dk2"/>
                </a:solidFill>
              </a:rPr>
              <a:t> Major projects CAPEX is 20% lower, interest rate = 4%</a:t>
            </a:r>
            <a:endParaRPr sz="1600">
              <a:solidFill>
                <a:schemeClr val="dk2"/>
              </a:solidFill>
            </a:endParaRPr>
          </a:p>
          <a:p>
            <a:pPr marL="0" marR="0" lvl="0" indent="0" algn="l" rtl="0">
              <a:lnSpc>
                <a:spcPct val="100000"/>
              </a:lnSpc>
              <a:spcBef>
                <a:spcPts val="1000"/>
              </a:spcBef>
              <a:spcAft>
                <a:spcPts val="0"/>
              </a:spcAft>
              <a:buNone/>
            </a:pPr>
            <a:r>
              <a:rPr lang="en" sz="1600">
                <a:solidFill>
                  <a:schemeClr val="dk2"/>
                </a:solidFill>
              </a:rPr>
              <a:t>S5: 50% ITC:  50% credit vs. 30% in Base</a:t>
            </a:r>
            <a:endParaRPr sz="1600">
              <a:solidFill>
                <a:schemeClr val="dk2"/>
              </a:solidFill>
            </a:endParaRPr>
          </a:p>
        </p:txBody>
      </p:sp>
      <p:pic>
        <p:nvPicPr>
          <p:cNvPr id="681" name="Google Shape;681;p86"/>
          <p:cNvPicPr preferRelativeResize="0"/>
          <p:nvPr/>
        </p:nvPicPr>
        <p:blipFill>
          <a:blip r:embed="rId3">
            <a:alphaModFix/>
          </a:blip>
          <a:stretch>
            <a:fillRect/>
          </a:stretch>
        </p:blipFill>
        <p:spPr>
          <a:xfrm>
            <a:off x="4097750" y="152400"/>
            <a:ext cx="4786268" cy="4838700"/>
          </a:xfrm>
          <a:prstGeom prst="rect">
            <a:avLst/>
          </a:prstGeom>
          <a:noFill/>
          <a:ln>
            <a:noFill/>
          </a:ln>
        </p:spPr>
      </p:pic>
      <p:pic>
        <p:nvPicPr>
          <p:cNvPr id="682" name="Google Shape;682;p86"/>
          <p:cNvPicPr preferRelativeResize="0"/>
          <p:nvPr/>
        </p:nvPicPr>
        <p:blipFill>
          <a:blip r:embed="rId4">
            <a:alphaModFix/>
          </a:blip>
          <a:stretch>
            <a:fillRect/>
          </a:stretch>
        </p:blipFill>
        <p:spPr>
          <a:xfrm>
            <a:off x="229875" y="3485525"/>
            <a:ext cx="2401050" cy="1594250"/>
          </a:xfrm>
          <a:prstGeom prst="rect">
            <a:avLst/>
          </a:prstGeom>
          <a:noFill/>
          <a:ln>
            <a:noFill/>
          </a:ln>
        </p:spPr>
      </p:pic>
      <p:pic>
        <p:nvPicPr>
          <p:cNvPr id="683" name="Google Shape;683;p86"/>
          <p:cNvPicPr preferRelativeResize="0"/>
          <p:nvPr/>
        </p:nvPicPr>
        <p:blipFill>
          <a:blip r:embed="rId5">
            <a:alphaModFix/>
          </a:blip>
          <a:stretch>
            <a:fillRect/>
          </a:stretch>
        </p:blipFill>
        <p:spPr>
          <a:xfrm>
            <a:off x="1568319" y="2951950"/>
            <a:ext cx="2256331" cy="2039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41"/>
          <p:cNvPicPr preferRelativeResize="0"/>
          <p:nvPr/>
        </p:nvPicPr>
        <p:blipFill rotWithShape="1">
          <a:blip r:embed="rId3">
            <a:alphaModFix/>
          </a:blip>
          <a:srcRect b="10506"/>
          <a:stretch/>
        </p:blipFill>
        <p:spPr>
          <a:xfrm>
            <a:off x="93238" y="317225"/>
            <a:ext cx="8957524" cy="450904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87"/>
          <p:cNvPicPr preferRelativeResize="0"/>
          <p:nvPr/>
        </p:nvPicPr>
        <p:blipFill>
          <a:blip r:embed="rId3">
            <a:alphaModFix/>
          </a:blip>
          <a:stretch>
            <a:fillRect/>
          </a:stretch>
        </p:blipFill>
        <p:spPr>
          <a:xfrm>
            <a:off x="-7" y="1"/>
            <a:ext cx="9280983" cy="5143499"/>
          </a:xfrm>
          <a:prstGeom prst="rect">
            <a:avLst/>
          </a:prstGeom>
          <a:noFill/>
          <a:ln>
            <a:noFill/>
          </a:ln>
        </p:spPr>
      </p:pic>
      <p:sp>
        <p:nvSpPr>
          <p:cNvPr id="689" name="Google Shape;689;p87"/>
          <p:cNvSpPr txBox="1">
            <a:spLocks noGrp="1"/>
          </p:cNvSpPr>
          <p:nvPr>
            <p:ph type="ctrTitle"/>
          </p:nvPr>
        </p:nvSpPr>
        <p:spPr>
          <a:xfrm>
            <a:off x="3523375" y="81975"/>
            <a:ext cx="5757600" cy="1226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a:t>What does this mean?</a:t>
            </a:r>
            <a:endParaRPr sz="40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3"/>
        <p:cNvGrpSpPr/>
        <p:nvPr/>
      </p:nvGrpSpPr>
      <p:grpSpPr>
        <a:xfrm>
          <a:off x="0" y="0"/>
          <a:ext cx="0" cy="0"/>
          <a:chOff x="0" y="0"/>
          <a:chExt cx="0" cy="0"/>
        </a:xfrm>
      </p:grpSpPr>
      <p:sp>
        <p:nvSpPr>
          <p:cNvPr id="694" name="Google Shape;694;p88"/>
          <p:cNvSpPr txBox="1"/>
          <p:nvPr/>
        </p:nvSpPr>
        <p:spPr>
          <a:xfrm>
            <a:off x="120800" y="195925"/>
            <a:ext cx="5102100" cy="455400"/>
          </a:xfrm>
          <a:prstGeom prst="rect">
            <a:avLst/>
          </a:prstGeom>
          <a:solidFill>
            <a:srgbClr val="5E5E5E">
              <a:alpha val="8500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rPr>
              <a:t>Focus on the Challenges and Opportunities</a:t>
            </a:r>
            <a:endParaRPr sz="1800" b="1">
              <a:solidFill>
                <a:schemeClr val="lt1"/>
              </a:solidFill>
            </a:endParaRPr>
          </a:p>
          <a:p>
            <a:pPr marL="0" lvl="0" indent="0" algn="l" rtl="0">
              <a:spcBef>
                <a:spcPts val="0"/>
              </a:spcBef>
              <a:spcAft>
                <a:spcPts val="0"/>
              </a:spcAft>
              <a:buNone/>
            </a:pPr>
            <a:endParaRPr sz="1800">
              <a:solidFill>
                <a:schemeClr val="lt1"/>
              </a:solidFill>
            </a:endParaRPr>
          </a:p>
        </p:txBody>
      </p:sp>
      <p:sp>
        <p:nvSpPr>
          <p:cNvPr id="695" name="Google Shape;695;p88"/>
          <p:cNvSpPr txBox="1"/>
          <p:nvPr/>
        </p:nvSpPr>
        <p:spPr>
          <a:xfrm>
            <a:off x="201150" y="891500"/>
            <a:ext cx="8741700" cy="3804000"/>
          </a:xfrm>
          <a:prstGeom prst="rect">
            <a:avLst/>
          </a:prstGeom>
          <a:solidFill>
            <a:srgbClr val="5E5E5E">
              <a:alpha val="85000"/>
            </a:srgbClr>
          </a:solid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sz="1800">
                <a:solidFill>
                  <a:schemeClr val="lt1"/>
                </a:solidFill>
              </a:rPr>
              <a:t>A future low-carbon Railbelt will operate significantly differently than today or the Business-as-Usual Scenario.</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System stability is more difficult to achieve in low-carbon scenarios. Improvements in the inverter technology of batteries, and wind and solar energy will be essential for future Railbelt grid stability. </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There is great uncertainty in future costs. The cost of service for the low-carbon scenarios differs by -9% to 25% from the Business-as-Usual scenario depending on varying fuel costs, capital costs, and interest rates.</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This study did not evaluate the cost-effectiveness of near-term renewable additions. The cumulative cost of achieving high levels of renewable penetration is non-linear, due to increased transmission and storage requirements. From now until at least 2030, low-carbon projects will qualify for investment tax credits  ranging from 30-50%.</a:t>
            </a:r>
            <a:endParaRPr sz="1800">
              <a:solidFill>
                <a:schemeClr val="l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90"/>
          <p:cNvPicPr preferRelativeResize="0"/>
          <p:nvPr/>
        </p:nvPicPr>
        <p:blipFill>
          <a:blip r:embed="rId3">
            <a:alphaModFix/>
          </a:blip>
          <a:stretch>
            <a:fillRect/>
          </a:stretch>
        </p:blipFill>
        <p:spPr>
          <a:xfrm>
            <a:off x="0" y="0"/>
            <a:ext cx="9144003" cy="6094500"/>
          </a:xfrm>
          <a:prstGeom prst="rect">
            <a:avLst/>
          </a:prstGeom>
          <a:noFill/>
          <a:ln>
            <a:noFill/>
          </a:ln>
        </p:spPr>
      </p:pic>
      <p:sp>
        <p:nvSpPr>
          <p:cNvPr id="709" name="Google Shape;709;p90"/>
          <p:cNvSpPr txBox="1"/>
          <p:nvPr/>
        </p:nvSpPr>
        <p:spPr>
          <a:xfrm>
            <a:off x="246875" y="1419000"/>
            <a:ext cx="8415900" cy="3724500"/>
          </a:xfrm>
          <a:prstGeom prst="rect">
            <a:avLst/>
          </a:prstGeom>
          <a:solidFill>
            <a:srgbClr val="4D657E">
              <a:alpha val="35630"/>
            </a:srgbClr>
          </a:solid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sz="1800">
                <a:solidFill>
                  <a:schemeClr val="lt1"/>
                </a:solidFill>
              </a:rPr>
              <a:t>Focus on finding lower cost scenarios</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Focus on achieving higher levels of decarbonization</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Explore how electrification can lower consumer costs and carbon emissions </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Explore connections between policy, emerging technology, and future scenarios</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Dig deeper into stability issues and solutions with high levels of renewables</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Dig deeper into the impact of natural gas supply pathways on scenario development  </a:t>
            </a:r>
            <a:endParaRPr sz="1800">
              <a:solidFill>
                <a:schemeClr val="lt1"/>
              </a:solidFill>
            </a:endParaRPr>
          </a:p>
          <a:p>
            <a:pPr marL="0" lvl="0" indent="0" algn="l" rtl="0">
              <a:spcBef>
                <a:spcPts val="0"/>
              </a:spcBef>
              <a:spcAft>
                <a:spcPts val="0"/>
              </a:spcAft>
              <a:buNone/>
            </a:pPr>
            <a:endParaRPr sz="1800">
              <a:solidFill>
                <a:schemeClr val="lt1"/>
              </a:solidFill>
            </a:endParaRPr>
          </a:p>
        </p:txBody>
      </p:sp>
      <p:sp>
        <p:nvSpPr>
          <p:cNvPr id="710" name="Google Shape;710;p90"/>
          <p:cNvSpPr txBox="1">
            <a:spLocks noGrp="1"/>
          </p:cNvSpPr>
          <p:nvPr>
            <p:ph type="ctrTitle"/>
          </p:nvPr>
        </p:nvSpPr>
        <p:spPr>
          <a:xfrm>
            <a:off x="311700" y="475625"/>
            <a:ext cx="8520600" cy="880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380">
                <a:solidFill>
                  <a:schemeClr val="lt1"/>
                </a:solidFill>
              </a:rPr>
              <a:t>Next Steps Under Consideration</a:t>
            </a:r>
            <a:endParaRPr sz="4380">
              <a:solidFill>
                <a:schemeClr val="lt1"/>
              </a:solidFill>
            </a:endParaRPr>
          </a:p>
        </p:txBody>
      </p:sp>
      <p:sp>
        <p:nvSpPr>
          <p:cNvPr id="711" name="Google Shape;711;p90"/>
          <p:cNvSpPr txBox="1"/>
          <p:nvPr/>
        </p:nvSpPr>
        <p:spPr>
          <a:xfrm>
            <a:off x="10473750" y="373525"/>
            <a:ext cx="6172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91"/>
          <p:cNvPicPr preferRelativeResize="0"/>
          <p:nvPr/>
        </p:nvPicPr>
        <p:blipFill>
          <a:blip r:embed="rId3">
            <a:alphaModFix/>
          </a:blip>
          <a:stretch>
            <a:fillRect/>
          </a:stretch>
        </p:blipFill>
        <p:spPr>
          <a:xfrm>
            <a:off x="0" y="0"/>
            <a:ext cx="9144003" cy="6094500"/>
          </a:xfrm>
          <a:prstGeom prst="rect">
            <a:avLst/>
          </a:prstGeom>
          <a:noFill/>
          <a:ln>
            <a:noFill/>
          </a:ln>
        </p:spPr>
      </p:pic>
      <p:sp>
        <p:nvSpPr>
          <p:cNvPr id="717" name="Google Shape;717;p91"/>
          <p:cNvSpPr txBox="1">
            <a:spLocks noGrp="1"/>
          </p:cNvSpPr>
          <p:nvPr>
            <p:ph type="ctrTitle"/>
          </p:nvPr>
        </p:nvSpPr>
        <p:spPr>
          <a:xfrm>
            <a:off x="264575" y="390200"/>
            <a:ext cx="5391900" cy="145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SzPts val="802"/>
              <a:buNone/>
            </a:pPr>
            <a:r>
              <a:rPr lang="en" sz="5179" b="1"/>
              <a:t>Questions?</a:t>
            </a:r>
            <a:endParaRPr sz="5179" b="1"/>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2"/>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Play"/>
              <a:buNone/>
            </a:pPr>
            <a:r>
              <a:rPr lang="en">
                <a:latin typeface="Arial"/>
                <a:ea typeface="Arial"/>
                <a:cs typeface="Arial"/>
                <a:sym typeface="Arial"/>
              </a:rPr>
              <a:t>Technical Backup Slides</a:t>
            </a:r>
            <a:endParaRPr>
              <a:latin typeface="Arial"/>
              <a:ea typeface="Arial"/>
              <a:cs typeface="Arial"/>
              <a:sym typeface="Arial"/>
            </a:endParaRPr>
          </a:p>
        </p:txBody>
      </p:sp>
      <p:sp>
        <p:nvSpPr>
          <p:cNvPr id="3" name="Text Placeholder 2">
            <a:extLst>
              <a:ext uri="{FF2B5EF4-FFF2-40B4-BE49-F238E27FC236}">
                <a16:creationId xmlns:a16="http://schemas.microsoft.com/office/drawing/2014/main" id="{B8EA088E-4B67-5F9F-538F-3C7FBDDA8B11}"/>
              </a:ext>
            </a:extLst>
          </p:cNvPr>
          <p:cNvSpPr>
            <a:spLocks noGrp="1"/>
          </p:cNvSpPr>
          <p:nvPr>
            <p:ph type="body" idx="1"/>
          </p:nvPr>
        </p:nvSpPr>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Dynamic IBR Model Overview</a:t>
            </a:r>
            <a:endParaRPr>
              <a:latin typeface="Arial"/>
              <a:ea typeface="Arial"/>
              <a:cs typeface="Arial"/>
              <a:sym typeface="Arial"/>
            </a:endParaRPr>
          </a:p>
        </p:txBody>
      </p:sp>
      <p:sp>
        <p:nvSpPr>
          <p:cNvPr id="729" name="Google Shape;729;p93"/>
          <p:cNvSpPr txBox="1">
            <a:spLocks noGrp="1"/>
          </p:cNvSpPr>
          <p:nvPr>
            <p:ph type="body" idx="1"/>
          </p:nvPr>
        </p:nvSpPr>
        <p:spPr>
          <a:xfrm>
            <a:off x="244928" y="4032435"/>
            <a:ext cx="8654143" cy="993229"/>
          </a:xfrm>
          <a:prstGeom prst="rect">
            <a:avLst/>
          </a:prstGeom>
          <a:noFill/>
          <a:ln>
            <a:noFill/>
          </a:ln>
        </p:spPr>
        <p:txBody>
          <a:bodyPr spcFirstLastPara="1" wrap="square" lIns="68575" tIns="34275" rIns="68575" bIns="34275" anchor="t" anchorCtr="0">
            <a:normAutofit/>
          </a:bodyPr>
          <a:lstStyle/>
          <a:p>
            <a:pPr marL="88900" lvl="0" indent="0" algn="ctr" rtl="0">
              <a:lnSpc>
                <a:spcPct val="90000"/>
              </a:lnSpc>
              <a:spcBef>
                <a:spcPts val="0"/>
              </a:spcBef>
              <a:spcAft>
                <a:spcPts val="0"/>
              </a:spcAft>
              <a:buClr>
                <a:schemeClr val="dk1"/>
              </a:buClr>
              <a:buSzPts val="1800"/>
              <a:buNone/>
            </a:pPr>
            <a:r>
              <a:rPr lang="en" sz="1800"/>
              <a:t>Important to understand how the models are wrong and how it impacts the conclusions drawn from the analysis (conservative v. optimistic)</a:t>
            </a:r>
            <a:endParaRPr/>
          </a:p>
        </p:txBody>
      </p:sp>
      <p:sp>
        <p:nvSpPr>
          <p:cNvPr id="730" name="Google Shape;730;p9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757575"/>
              </a:buClr>
              <a:buSzPts val="900"/>
              <a:buFont typeface="Arial"/>
              <a:buNone/>
            </a:pPr>
            <a:r>
              <a:rPr lang="en"/>
              <a:t>	 	</a:t>
            </a:r>
            <a:fld id="{00000000-1234-1234-1234-123412341234}" type="slidenum">
              <a:rPr lang="en"/>
              <a:t>55</a:t>
            </a:fld>
            <a:endParaRPr/>
          </a:p>
        </p:txBody>
      </p:sp>
      <p:sp>
        <p:nvSpPr>
          <p:cNvPr id="731" name="Google Shape;731;p93"/>
          <p:cNvSpPr txBox="1"/>
          <p:nvPr/>
        </p:nvSpPr>
        <p:spPr>
          <a:xfrm>
            <a:off x="244928" y="1117537"/>
            <a:ext cx="8654143" cy="939863"/>
          </a:xfrm>
          <a:prstGeom prst="rect">
            <a:avLst/>
          </a:prstGeom>
          <a:noFill/>
          <a:ln>
            <a:noFill/>
          </a:ln>
        </p:spPr>
        <p:txBody>
          <a:bodyPr spcFirstLastPara="1" wrap="square" lIns="68575" tIns="34275" rIns="68575" bIns="34275" anchor="t" anchorCtr="0">
            <a:normAutofit lnSpcReduction="10000"/>
          </a:bodyPr>
          <a:lstStyle/>
          <a:p>
            <a:pPr marL="88900" marR="0" lvl="0" indent="0" algn="l" rtl="0">
              <a:lnSpc>
                <a:spcPct val="90000"/>
              </a:lnSpc>
              <a:spcBef>
                <a:spcPts val="800"/>
              </a:spcBef>
              <a:spcAft>
                <a:spcPts val="0"/>
              </a:spcAft>
              <a:buClr>
                <a:schemeClr val="dk1"/>
              </a:buClr>
              <a:buSzPts val="1400"/>
              <a:buFont typeface="Arial"/>
              <a:buNone/>
            </a:pPr>
            <a:r>
              <a:rPr lang="en" sz="1800" b="0" i="0" u="none" strike="noStrike" cap="none">
                <a:solidFill>
                  <a:schemeClr val="dk1"/>
                </a:solidFill>
                <a:latin typeface="Calibri"/>
                <a:ea typeface="Calibri"/>
                <a:cs typeface="Calibri"/>
                <a:sym typeface="Calibri"/>
              </a:rPr>
              <a:t>“All models are wrong, some are useful.”</a:t>
            </a:r>
            <a:endParaRPr sz="1100"/>
          </a:p>
          <a:p>
            <a:pPr marL="88900" marR="0" lvl="0" indent="0" algn="l" rtl="0">
              <a:lnSpc>
                <a:spcPct val="90000"/>
              </a:lnSpc>
              <a:spcBef>
                <a:spcPts val="800"/>
              </a:spcBef>
              <a:spcAft>
                <a:spcPts val="0"/>
              </a:spcAft>
              <a:buClr>
                <a:schemeClr val="dk1"/>
              </a:buClr>
              <a:buSzPts val="1400"/>
              <a:buFont typeface="Arial"/>
              <a:buNone/>
            </a:pPr>
            <a:r>
              <a:rPr lang="en" sz="1800" b="0" i="0" u="none" strike="noStrike" cap="none">
                <a:solidFill>
                  <a:schemeClr val="dk1"/>
                </a:solidFill>
                <a:latin typeface="Calibri"/>
                <a:ea typeface="Calibri"/>
                <a:cs typeface="Calibri"/>
                <a:sym typeface="Calibri"/>
              </a:rPr>
              <a:t>						-- George Box, British Statistician</a:t>
            </a:r>
            <a:endParaRPr sz="1100"/>
          </a:p>
        </p:txBody>
      </p:sp>
      <p:sp>
        <p:nvSpPr>
          <p:cNvPr id="732" name="Google Shape;732;p93"/>
          <p:cNvSpPr/>
          <p:nvPr/>
        </p:nvSpPr>
        <p:spPr>
          <a:xfrm>
            <a:off x="1304693" y="2420243"/>
            <a:ext cx="6231985" cy="388756"/>
          </a:xfrm>
          <a:prstGeom prst="leftRightArrow">
            <a:avLst>
              <a:gd name="adj1" fmla="val 50000"/>
              <a:gd name="adj2" fmla="val 50000"/>
            </a:avLst>
          </a:prstGeom>
          <a:gradFill>
            <a:gsLst>
              <a:gs pos="0">
                <a:srgbClr val="07384F"/>
              </a:gs>
              <a:gs pos="50000">
                <a:srgbClr val="0A5272"/>
              </a:gs>
              <a:gs pos="100000">
                <a:srgbClr val="0C638A"/>
              </a:gs>
            </a:gsLst>
            <a:lin ang="10800000" scaled="0"/>
          </a:gra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33" name="Google Shape;733;p93"/>
          <p:cNvSpPr txBox="1"/>
          <p:nvPr/>
        </p:nvSpPr>
        <p:spPr>
          <a:xfrm>
            <a:off x="6513320" y="2083994"/>
            <a:ext cx="1064234" cy="23083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Highly accurate</a:t>
            </a:r>
            <a:endParaRPr sz="1100"/>
          </a:p>
        </p:txBody>
      </p:sp>
      <p:sp>
        <p:nvSpPr>
          <p:cNvPr id="734" name="Google Shape;734;p93"/>
          <p:cNvSpPr txBox="1"/>
          <p:nvPr/>
        </p:nvSpPr>
        <p:spPr>
          <a:xfrm>
            <a:off x="6390709" y="2879008"/>
            <a:ext cx="1615249"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More difficult to use</a:t>
            </a:r>
            <a:endParaRPr sz="1100"/>
          </a:p>
        </p:txBody>
      </p:sp>
      <p:sp>
        <p:nvSpPr>
          <p:cNvPr id="735" name="Google Shape;735;p93"/>
          <p:cNvSpPr txBox="1"/>
          <p:nvPr/>
        </p:nvSpPr>
        <p:spPr>
          <a:xfrm>
            <a:off x="628650" y="2095379"/>
            <a:ext cx="974065" cy="23083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Less accurate</a:t>
            </a:r>
            <a:endParaRPr sz="1100"/>
          </a:p>
        </p:txBody>
      </p:sp>
      <p:sp>
        <p:nvSpPr>
          <p:cNvPr id="736" name="Google Shape;736;p93"/>
          <p:cNvSpPr txBox="1"/>
          <p:nvPr/>
        </p:nvSpPr>
        <p:spPr>
          <a:xfrm>
            <a:off x="654498" y="2888231"/>
            <a:ext cx="922368" cy="23083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Easier to use</a:t>
            </a:r>
            <a:endParaRPr sz="1100"/>
          </a:p>
        </p:txBody>
      </p:sp>
      <p:pic>
        <p:nvPicPr>
          <p:cNvPr id="737" name="Google Shape;737;p93"/>
          <p:cNvPicPr preferRelativeResize="0"/>
          <p:nvPr/>
        </p:nvPicPr>
        <p:blipFill rotWithShape="1">
          <a:blip r:embed="rId3">
            <a:alphaModFix/>
          </a:blip>
          <a:srcRect/>
          <a:stretch/>
        </p:blipFill>
        <p:spPr>
          <a:xfrm>
            <a:off x="8103638" y="2291499"/>
            <a:ext cx="673517" cy="728983"/>
          </a:xfrm>
          <a:prstGeom prst="rect">
            <a:avLst/>
          </a:prstGeom>
          <a:noFill/>
          <a:ln>
            <a:noFill/>
          </a:ln>
        </p:spPr>
      </p:pic>
      <p:sp>
        <p:nvSpPr>
          <p:cNvPr id="738" name="Google Shape;738;p93"/>
          <p:cNvSpPr txBox="1"/>
          <p:nvPr/>
        </p:nvSpPr>
        <p:spPr>
          <a:xfrm>
            <a:off x="7908279" y="1904451"/>
            <a:ext cx="1064234" cy="48474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Arial"/>
                <a:ea typeface="Arial"/>
                <a:cs typeface="Arial"/>
                <a:sym typeface="Arial"/>
              </a:rPr>
              <a:t>Completely accurate</a:t>
            </a:r>
            <a:endParaRPr sz="1100"/>
          </a:p>
        </p:txBody>
      </p:sp>
      <p:sp>
        <p:nvSpPr>
          <p:cNvPr id="739" name="Google Shape;739;p93"/>
          <p:cNvSpPr/>
          <p:nvPr/>
        </p:nvSpPr>
        <p:spPr>
          <a:xfrm>
            <a:off x="5413919" y="3371489"/>
            <a:ext cx="1784414" cy="388757"/>
          </a:xfrm>
          <a:prstGeom prst="leftRightArrow">
            <a:avLst>
              <a:gd name="adj1" fmla="val 50000"/>
              <a:gd name="adj2" fmla="val 50000"/>
            </a:avLst>
          </a:prstGeom>
          <a:solidFill>
            <a:srgbClr val="43AFE2"/>
          </a:solidFill>
          <a:ln w="19050" cap="flat" cmpd="sng">
            <a:solidFill>
              <a:srgbClr val="08283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100">
                <a:solidFill>
                  <a:schemeClr val="lt1"/>
                </a:solidFill>
                <a:latin typeface="Arial"/>
                <a:ea typeface="Arial"/>
                <a:cs typeface="Arial"/>
                <a:sym typeface="Arial"/>
              </a:rPr>
              <a:t>EMT IBR Models</a:t>
            </a:r>
            <a:endParaRPr sz="1100"/>
          </a:p>
        </p:txBody>
      </p:sp>
      <p:sp>
        <p:nvSpPr>
          <p:cNvPr id="740" name="Google Shape;740;p93"/>
          <p:cNvSpPr/>
          <p:nvPr/>
        </p:nvSpPr>
        <p:spPr>
          <a:xfrm>
            <a:off x="2062321" y="3186993"/>
            <a:ext cx="2262106" cy="388757"/>
          </a:xfrm>
          <a:prstGeom prst="leftRightArrow">
            <a:avLst>
              <a:gd name="adj1" fmla="val 50000"/>
              <a:gd name="adj2" fmla="val 50000"/>
            </a:avLst>
          </a:prstGeom>
          <a:solidFill>
            <a:srgbClr val="43AFE2"/>
          </a:solidFill>
          <a:ln w="19050" cap="flat" cmpd="sng">
            <a:solidFill>
              <a:srgbClr val="08283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100">
                <a:solidFill>
                  <a:schemeClr val="lt1"/>
                </a:solidFill>
                <a:latin typeface="Arial"/>
                <a:ea typeface="Arial"/>
                <a:cs typeface="Arial"/>
                <a:sym typeface="Arial"/>
              </a:rPr>
              <a:t>Pos. Seq. UDM IBR Models</a:t>
            </a:r>
            <a:endParaRPr sz="1100"/>
          </a:p>
        </p:txBody>
      </p:sp>
      <p:sp>
        <p:nvSpPr>
          <p:cNvPr id="741" name="Google Shape;741;p93"/>
          <p:cNvSpPr/>
          <p:nvPr/>
        </p:nvSpPr>
        <p:spPr>
          <a:xfrm>
            <a:off x="1467977" y="3487175"/>
            <a:ext cx="2262106" cy="388757"/>
          </a:xfrm>
          <a:prstGeom prst="leftRightArrow">
            <a:avLst>
              <a:gd name="adj1" fmla="val 50000"/>
              <a:gd name="adj2" fmla="val 50000"/>
            </a:avLst>
          </a:prstGeom>
          <a:solidFill>
            <a:srgbClr val="43AFE2"/>
          </a:solidFill>
          <a:ln w="19050" cap="flat" cmpd="sng">
            <a:solidFill>
              <a:srgbClr val="08283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100">
                <a:solidFill>
                  <a:schemeClr val="lt1"/>
                </a:solidFill>
                <a:latin typeface="Arial"/>
                <a:ea typeface="Arial"/>
                <a:cs typeface="Arial"/>
                <a:sym typeface="Arial"/>
              </a:rPr>
              <a:t>Pos. Seq. Generic IBR Models</a:t>
            </a:r>
            <a:endParaRPr sz="11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9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Modeling &amp; Simulation Tools with IBR</a:t>
            </a:r>
            <a:endParaRPr>
              <a:latin typeface="Arial"/>
              <a:ea typeface="Arial"/>
              <a:cs typeface="Arial"/>
              <a:sym typeface="Arial"/>
            </a:endParaRPr>
          </a:p>
        </p:txBody>
      </p:sp>
      <p:sp>
        <p:nvSpPr>
          <p:cNvPr id="747" name="Google Shape;747;p94"/>
          <p:cNvSpPr txBox="1">
            <a:spLocks noGrp="1"/>
          </p:cNvSpPr>
          <p:nvPr>
            <p:ph type="body" idx="1"/>
          </p:nvPr>
        </p:nvSpPr>
        <p:spPr>
          <a:xfrm>
            <a:off x="253681" y="1268016"/>
            <a:ext cx="3286125" cy="3263504"/>
          </a:xfrm>
          <a:prstGeom prst="rect">
            <a:avLst/>
          </a:prstGeom>
          <a:noFill/>
          <a:ln>
            <a:noFill/>
          </a:ln>
        </p:spPr>
        <p:txBody>
          <a:bodyPr spcFirstLastPara="1" wrap="square" lIns="68575" tIns="34275" rIns="68575" bIns="34275"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 sz="1400" b="1"/>
              <a:t>Positive Sequence Tools</a:t>
            </a:r>
            <a:endParaRPr/>
          </a:p>
          <a:p>
            <a:pPr marL="177800" lvl="0" indent="-177165" algn="l" rtl="0">
              <a:lnSpc>
                <a:spcPct val="90000"/>
              </a:lnSpc>
              <a:spcBef>
                <a:spcPts val="800"/>
              </a:spcBef>
              <a:spcAft>
                <a:spcPts val="0"/>
              </a:spcAft>
              <a:buClr>
                <a:schemeClr val="dk1"/>
              </a:buClr>
              <a:buSzPct val="100000"/>
              <a:buChar char="•"/>
            </a:pPr>
            <a:r>
              <a:rPr lang="en" sz="1400"/>
              <a:t>Looser model-product relationship</a:t>
            </a:r>
            <a:endParaRPr/>
          </a:p>
          <a:p>
            <a:pPr marL="177800" lvl="0" indent="-177165" algn="l" rtl="0">
              <a:lnSpc>
                <a:spcPct val="90000"/>
              </a:lnSpc>
              <a:spcBef>
                <a:spcPts val="800"/>
              </a:spcBef>
              <a:spcAft>
                <a:spcPts val="0"/>
              </a:spcAft>
              <a:buClr>
                <a:schemeClr val="dk1"/>
              </a:buClr>
              <a:buSzPct val="100000"/>
              <a:buChar char="•"/>
            </a:pPr>
            <a:r>
              <a:rPr lang="en" sz="1400"/>
              <a:t>Milli-second time-steps</a:t>
            </a:r>
            <a:endParaRPr/>
          </a:p>
          <a:p>
            <a:pPr marL="177800" lvl="0" indent="-177165" algn="l" rtl="0">
              <a:lnSpc>
                <a:spcPct val="90000"/>
              </a:lnSpc>
              <a:spcBef>
                <a:spcPts val="800"/>
              </a:spcBef>
              <a:spcAft>
                <a:spcPts val="0"/>
              </a:spcAft>
              <a:buClr>
                <a:schemeClr val="dk1"/>
              </a:buClr>
              <a:buSzPct val="100000"/>
              <a:buChar char="•"/>
            </a:pPr>
            <a:r>
              <a:rPr lang="en" sz="1400"/>
              <a:t>Suitable for many system-wide studies:</a:t>
            </a:r>
            <a:endParaRPr/>
          </a:p>
          <a:p>
            <a:pPr marL="520700" lvl="1" indent="-186372" algn="l" rtl="0">
              <a:lnSpc>
                <a:spcPct val="90000"/>
              </a:lnSpc>
              <a:spcBef>
                <a:spcPts val="400"/>
              </a:spcBef>
              <a:spcAft>
                <a:spcPts val="0"/>
              </a:spcAft>
              <a:buClr>
                <a:schemeClr val="dk1"/>
              </a:buClr>
              <a:buSzPct val="100000"/>
              <a:buChar char="•"/>
            </a:pPr>
            <a:r>
              <a:rPr lang="en" sz="1100"/>
              <a:t>Contingency analysis</a:t>
            </a:r>
            <a:endParaRPr/>
          </a:p>
          <a:p>
            <a:pPr marL="520700" lvl="1" indent="-186372" algn="l" rtl="0">
              <a:lnSpc>
                <a:spcPct val="90000"/>
              </a:lnSpc>
              <a:spcBef>
                <a:spcPts val="400"/>
              </a:spcBef>
              <a:spcAft>
                <a:spcPts val="0"/>
              </a:spcAft>
              <a:buClr>
                <a:schemeClr val="dk1"/>
              </a:buClr>
              <a:buSzPct val="100000"/>
              <a:buChar char="•"/>
            </a:pPr>
            <a:r>
              <a:rPr lang="en" sz="1100"/>
              <a:t>System transfer limit analysis</a:t>
            </a:r>
            <a:endParaRPr/>
          </a:p>
          <a:p>
            <a:pPr marL="520700" lvl="1" indent="-186372" algn="l" rtl="0">
              <a:lnSpc>
                <a:spcPct val="90000"/>
              </a:lnSpc>
              <a:spcBef>
                <a:spcPts val="400"/>
              </a:spcBef>
              <a:spcAft>
                <a:spcPts val="0"/>
              </a:spcAft>
              <a:buClr>
                <a:schemeClr val="dk1"/>
              </a:buClr>
              <a:buSzPct val="100000"/>
              <a:buChar char="•"/>
            </a:pPr>
            <a:r>
              <a:rPr lang="en" sz="1100"/>
              <a:t>Voltage, angular, frequency stability</a:t>
            </a:r>
            <a:endParaRPr/>
          </a:p>
          <a:p>
            <a:pPr marL="177800" lvl="0" indent="-177165" algn="l" rtl="0">
              <a:lnSpc>
                <a:spcPct val="90000"/>
              </a:lnSpc>
              <a:spcBef>
                <a:spcPts val="800"/>
              </a:spcBef>
              <a:spcAft>
                <a:spcPts val="0"/>
              </a:spcAft>
              <a:buClr>
                <a:schemeClr val="dk1"/>
              </a:buClr>
              <a:buSzPct val="100000"/>
              <a:buChar char="•"/>
            </a:pPr>
            <a:r>
              <a:rPr lang="en" sz="1400"/>
              <a:t>Suitable for some plant-studies:</a:t>
            </a:r>
            <a:endParaRPr/>
          </a:p>
          <a:p>
            <a:pPr marL="520700" lvl="1" indent="-186372" algn="l" rtl="0">
              <a:lnSpc>
                <a:spcPct val="90000"/>
              </a:lnSpc>
              <a:spcBef>
                <a:spcPts val="400"/>
              </a:spcBef>
              <a:spcAft>
                <a:spcPts val="0"/>
              </a:spcAft>
              <a:buClr>
                <a:schemeClr val="dk1"/>
              </a:buClr>
              <a:buSzPct val="100000"/>
              <a:buChar char="•"/>
            </a:pPr>
            <a:r>
              <a:rPr lang="en" sz="1100"/>
              <a:t>Reactive capability</a:t>
            </a:r>
            <a:endParaRPr/>
          </a:p>
          <a:p>
            <a:pPr marL="520700" lvl="1" indent="-186372" algn="l" rtl="0">
              <a:lnSpc>
                <a:spcPct val="90000"/>
              </a:lnSpc>
              <a:spcBef>
                <a:spcPts val="400"/>
              </a:spcBef>
              <a:spcAft>
                <a:spcPts val="0"/>
              </a:spcAft>
              <a:buClr>
                <a:schemeClr val="dk1"/>
              </a:buClr>
              <a:buSzPct val="100000"/>
              <a:buChar char="•"/>
            </a:pPr>
            <a:r>
              <a:rPr lang="en" sz="1100"/>
              <a:t>Plant-level volt/VAr dynamic response</a:t>
            </a:r>
            <a:endParaRPr/>
          </a:p>
          <a:p>
            <a:pPr marL="520700" lvl="1" indent="-186372" algn="l" rtl="0">
              <a:lnSpc>
                <a:spcPct val="90000"/>
              </a:lnSpc>
              <a:spcBef>
                <a:spcPts val="400"/>
              </a:spcBef>
              <a:spcAft>
                <a:spcPts val="0"/>
              </a:spcAft>
              <a:buClr>
                <a:schemeClr val="dk1"/>
              </a:buClr>
              <a:buSzPct val="100000"/>
              <a:buChar char="•"/>
            </a:pPr>
            <a:r>
              <a:rPr lang="en" sz="1100"/>
              <a:t>Plant-level frequency dynamic response</a:t>
            </a:r>
            <a:endParaRPr/>
          </a:p>
          <a:p>
            <a:pPr marL="177800" lvl="0" indent="-177165" algn="l" rtl="0">
              <a:lnSpc>
                <a:spcPct val="90000"/>
              </a:lnSpc>
              <a:spcBef>
                <a:spcPts val="800"/>
              </a:spcBef>
              <a:spcAft>
                <a:spcPts val="0"/>
              </a:spcAft>
              <a:buClr>
                <a:schemeClr val="dk1"/>
              </a:buClr>
              <a:buSzPct val="100000"/>
              <a:buChar char="•"/>
            </a:pPr>
            <a:r>
              <a:rPr lang="en" sz="1400"/>
              <a:t>Many equipment details are omitted or simplified</a:t>
            </a:r>
            <a:endParaRPr/>
          </a:p>
          <a:p>
            <a:pPr marL="177800" lvl="0" indent="-177165" algn="l" rtl="0">
              <a:lnSpc>
                <a:spcPct val="90000"/>
              </a:lnSpc>
              <a:spcBef>
                <a:spcPts val="800"/>
              </a:spcBef>
              <a:spcAft>
                <a:spcPts val="0"/>
              </a:spcAft>
              <a:buClr>
                <a:schemeClr val="dk1"/>
              </a:buClr>
              <a:buSzPct val="100000"/>
              <a:buChar char="•"/>
            </a:pPr>
            <a:r>
              <a:rPr lang="en" sz="1400"/>
              <a:t>Transport delays are generally not able to be represented</a:t>
            </a:r>
            <a:endParaRPr/>
          </a:p>
          <a:p>
            <a:pPr marL="177800" lvl="0" indent="-177165" algn="l" rtl="0">
              <a:lnSpc>
                <a:spcPct val="90000"/>
              </a:lnSpc>
              <a:spcBef>
                <a:spcPts val="800"/>
              </a:spcBef>
              <a:spcAft>
                <a:spcPts val="0"/>
              </a:spcAft>
              <a:buClr>
                <a:schemeClr val="dk1"/>
              </a:buClr>
              <a:buSzPct val="100000"/>
              <a:buChar char="•"/>
            </a:pPr>
            <a:r>
              <a:rPr lang="en" sz="1400"/>
              <a:t>Fewer software dependencies</a:t>
            </a:r>
            <a:endParaRPr/>
          </a:p>
        </p:txBody>
      </p:sp>
      <p:sp>
        <p:nvSpPr>
          <p:cNvPr id="748" name="Google Shape;748;p9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r>
              <a:rPr lang="en"/>
              <a:t>	 	</a:t>
            </a:r>
            <a:fld id="{00000000-1234-1234-1234-123412341234}" type="slidenum">
              <a:rPr lang="en"/>
              <a:t>56</a:t>
            </a:fld>
            <a:endParaRPr/>
          </a:p>
        </p:txBody>
      </p:sp>
      <p:sp>
        <p:nvSpPr>
          <p:cNvPr id="749" name="Google Shape;749;p94"/>
          <p:cNvSpPr txBox="1"/>
          <p:nvPr/>
        </p:nvSpPr>
        <p:spPr>
          <a:xfrm>
            <a:off x="3668508" y="1268016"/>
            <a:ext cx="3286125" cy="3263504"/>
          </a:xfrm>
          <a:prstGeom prst="rect">
            <a:avLst/>
          </a:prstGeom>
          <a:noFill/>
          <a:ln>
            <a:noFill/>
          </a:ln>
        </p:spPr>
        <p:txBody>
          <a:bodyPr spcFirstLastPara="1" wrap="square" lIns="68575" tIns="34275" rIns="68575" bIns="34275" anchor="t" anchorCtr="0">
            <a:normAutofit lnSpcReduction="10000"/>
          </a:bodyPr>
          <a:lstStyle/>
          <a:p>
            <a:pPr marL="0" marR="0" lvl="0" indent="0" algn="l" rtl="0">
              <a:lnSpc>
                <a:spcPct val="90000"/>
              </a:lnSpc>
              <a:spcBef>
                <a:spcPts val="0"/>
              </a:spcBef>
              <a:spcAft>
                <a:spcPts val="0"/>
              </a:spcAft>
              <a:buClr>
                <a:schemeClr val="dk1"/>
              </a:buClr>
              <a:buSzPts val="1200"/>
              <a:buFont typeface="Arial"/>
              <a:buNone/>
            </a:pPr>
            <a:r>
              <a:rPr lang="en" sz="1200" b="1">
                <a:solidFill>
                  <a:schemeClr val="dk1"/>
                </a:solidFill>
                <a:latin typeface="Calibri"/>
                <a:ea typeface="Calibri"/>
                <a:cs typeface="Calibri"/>
                <a:sym typeface="Calibri"/>
              </a:rPr>
              <a:t>EMT Tools</a:t>
            </a:r>
            <a:endParaRPr sz="1100"/>
          </a:p>
          <a:p>
            <a:pPr marL="177800" marR="0" lvl="0" indent="-177800" algn="l" rtl="0">
              <a:lnSpc>
                <a:spcPct val="90000"/>
              </a:lnSpc>
              <a:spcBef>
                <a:spcPts val="80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Close model-product relationship</a:t>
            </a:r>
            <a:endParaRPr sz="1100"/>
          </a:p>
          <a:p>
            <a:pPr marL="177800" marR="0" lvl="0" indent="-177800" algn="l" rtl="0">
              <a:lnSpc>
                <a:spcPct val="90000"/>
              </a:lnSpc>
              <a:spcBef>
                <a:spcPts val="80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Micro-second time-steps</a:t>
            </a:r>
            <a:endParaRPr sz="1100"/>
          </a:p>
          <a:p>
            <a:pPr marL="177800" marR="0" lvl="0" indent="-177800" algn="l" rtl="0">
              <a:lnSpc>
                <a:spcPct val="90000"/>
              </a:lnSpc>
              <a:spcBef>
                <a:spcPts val="80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Suitable for specialty studies:</a:t>
            </a:r>
            <a:endParaRPr sz="1100"/>
          </a:p>
          <a:p>
            <a:pPr marL="520700" marR="0" lvl="1" indent="-177800" algn="l" rtl="0">
              <a:lnSpc>
                <a:spcPct val="90000"/>
              </a:lnSpc>
              <a:spcBef>
                <a:spcPts val="400"/>
              </a:spcBef>
              <a:spcAft>
                <a:spcPts val="0"/>
              </a:spcAft>
              <a:buClr>
                <a:schemeClr val="dk1"/>
              </a:buClr>
              <a:buSzPts val="1000"/>
              <a:buFont typeface="Arial"/>
              <a:buChar char="•"/>
            </a:pPr>
            <a:r>
              <a:rPr lang="en" sz="1000" b="0" i="0" u="none" strike="noStrike" cap="none">
                <a:solidFill>
                  <a:schemeClr val="dk1"/>
                </a:solidFill>
                <a:latin typeface="Calibri"/>
                <a:ea typeface="Calibri"/>
                <a:cs typeface="Calibri"/>
                <a:sym typeface="Calibri"/>
              </a:rPr>
              <a:t>Weak grid control stability </a:t>
            </a:r>
            <a:endParaRPr sz="1100"/>
          </a:p>
          <a:p>
            <a:pPr marL="520700" marR="0" lvl="1" indent="-177800" algn="l" rtl="0">
              <a:lnSpc>
                <a:spcPct val="90000"/>
              </a:lnSpc>
              <a:spcBef>
                <a:spcPts val="400"/>
              </a:spcBef>
              <a:spcAft>
                <a:spcPts val="0"/>
              </a:spcAft>
              <a:buClr>
                <a:schemeClr val="dk1"/>
              </a:buClr>
              <a:buSzPts val="1000"/>
              <a:buFont typeface="Arial"/>
              <a:buChar char="•"/>
            </a:pPr>
            <a:r>
              <a:rPr lang="en" sz="1000" b="0" i="0" u="none" strike="noStrike" cap="none">
                <a:solidFill>
                  <a:schemeClr val="dk1"/>
                </a:solidFill>
                <a:latin typeface="Calibri"/>
                <a:ea typeface="Calibri"/>
                <a:cs typeface="Calibri"/>
                <a:sym typeface="Calibri"/>
              </a:rPr>
              <a:t>Inverter interactions </a:t>
            </a:r>
            <a:endParaRPr sz="1100"/>
          </a:p>
          <a:p>
            <a:pPr marL="520700" marR="0" lvl="1" indent="-177800" algn="l" rtl="0">
              <a:lnSpc>
                <a:spcPct val="90000"/>
              </a:lnSpc>
              <a:spcBef>
                <a:spcPts val="400"/>
              </a:spcBef>
              <a:spcAft>
                <a:spcPts val="0"/>
              </a:spcAft>
              <a:buClr>
                <a:schemeClr val="dk1"/>
              </a:buClr>
              <a:buSzPts val="1000"/>
              <a:buFont typeface="Arial"/>
              <a:buChar char="•"/>
            </a:pPr>
            <a:r>
              <a:rPr lang="en" sz="1000" b="0" i="0" u="none" strike="noStrike" cap="none">
                <a:solidFill>
                  <a:schemeClr val="dk1"/>
                </a:solidFill>
                <a:latin typeface="Calibri"/>
                <a:ea typeface="Calibri"/>
                <a:cs typeface="Calibri"/>
                <a:sym typeface="Calibri"/>
              </a:rPr>
              <a:t>Sub-synchronous phenomena (SSR, SSTI, SSCI)</a:t>
            </a:r>
            <a:endParaRPr sz="1100"/>
          </a:p>
          <a:p>
            <a:pPr marL="520700" marR="0" lvl="1" indent="-177800" algn="l" rtl="0">
              <a:lnSpc>
                <a:spcPct val="90000"/>
              </a:lnSpc>
              <a:spcBef>
                <a:spcPts val="400"/>
              </a:spcBef>
              <a:spcAft>
                <a:spcPts val="0"/>
              </a:spcAft>
              <a:buClr>
                <a:schemeClr val="dk1"/>
              </a:buClr>
              <a:buSzPts val="1000"/>
              <a:buFont typeface="Arial"/>
              <a:buChar char="•"/>
            </a:pPr>
            <a:r>
              <a:rPr lang="en" sz="1000" b="0" i="0" u="none" strike="noStrike" cap="none">
                <a:solidFill>
                  <a:schemeClr val="dk1"/>
                </a:solidFill>
                <a:latin typeface="Calibri"/>
                <a:ea typeface="Calibri"/>
                <a:cs typeface="Calibri"/>
                <a:sym typeface="Calibri"/>
              </a:rPr>
              <a:t>Switching &amp; lightning transients, insulation coordination</a:t>
            </a:r>
            <a:endParaRPr sz="1100"/>
          </a:p>
          <a:p>
            <a:pPr marL="520700" marR="0" lvl="1" indent="-177800" algn="l" rtl="0">
              <a:lnSpc>
                <a:spcPct val="90000"/>
              </a:lnSpc>
              <a:spcBef>
                <a:spcPts val="400"/>
              </a:spcBef>
              <a:spcAft>
                <a:spcPts val="0"/>
              </a:spcAft>
              <a:buClr>
                <a:schemeClr val="dk1"/>
              </a:buClr>
              <a:buSzPts val="1000"/>
              <a:buFont typeface="Arial"/>
              <a:buChar char="•"/>
            </a:pPr>
            <a:r>
              <a:rPr lang="en" sz="1000" b="0" i="0" u="none" strike="noStrike" cap="none">
                <a:solidFill>
                  <a:schemeClr val="dk1"/>
                </a:solidFill>
                <a:latin typeface="Calibri"/>
                <a:ea typeface="Calibri"/>
                <a:cs typeface="Calibri"/>
                <a:sym typeface="Calibri"/>
              </a:rPr>
              <a:t>Transformer in-rush, motor starting</a:t>
            </a:r>
            <a:endParaRPr sz="1100"/>
          </a:p>
          <a:p>
            <a:pPr marL="177800" marR="0" lvl="0" indent="-177800" algn="l" rtl="0">
              <a:lnSpc>
                <a:spcPct val="90000"/>
              </a:lnSpc>
              <a:spcBef>
                <a:spcPts val="80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Highly detailed – small differences matter… (i.e. breaker contact opening)</a:t>
            </a:r>
            <a:endParaRPr sz="1100"/>
          </a:p>
          <a:p>
            <a:pPr marL="177800" marR="0" lvl="0" indent="-177800" algn="l" rtl="0">
              <a:lnSpc>
                <a:spcPct val="90000"/>
              </a:lnSpc>
              <a:spcBef>
                <a:spcPts val="80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Impedances, even very small ones, may be necessary to model</a:t>
            </a:r>
            <a:endParaRPr sz="1100"/>
          </a:p>
          <a:p>
            <a:pPr marL="177800" marR="0" lvl="0" indent="-177800" algn="l" rtl="0">
              <a:lnSpc>
                <a:spcPct val="90000"/>
              </a:lnSpc>
              <a:spcBef>
                <a:spcPts val="80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Transport delays can be accurately represented</a:t>
            </a:r>
            <a:endParaRPr sz="1100"/>
          </a:p>
          <a:p>
            <a:pPr marL="177800" marR="0" lvl="0" indent="-177800" algn="l" rtl="0">
              <a:lnSpc>
                <a:spcPct val="90000"/>
              </a:lnSpc>
              <a:spcBef>
                <a:spcPts val="80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Complex software &amp; compiler dependencies</a:t>
            </a:r>
            <a:endParaRPr sz="1100"/>
          </a:p>
        </p:txBody>
      </p:sp>
      <p:pic>
        <p:nvPicPr>
          <p:cNvPr id="750" name="Google Shape;750;p94" descr="Image result for rms emt model benchmarking"/>
          <p:cNvPicPr preferRelativeResize="0"/>
          <p:nvPr/>
        </p:nvPicPr>
        <p:blipFill rotWithShape="1">
          <a:blip r:embed="rId3">
            <a:alphaModFix/>
          </a:blip>
          <a:srcRect l="52349" t="48705"/>
          <a:stretch/>
        </p:blipFill>
        <p:spPr>
          <a:xfrm>
            <a:off x="7189626" y="2735351"/>
            <a:ext cx="1649932" cy="1253910"/>
          </a:xfrm>
          <a:prstGeom prst="rect">
            <a:avLst/>
          </a:prstGeom>
          <a:noFill/>
          <a:ln>
            <a:noFill/>
          </a:ln>
        </p:spPr>
      </p:pic>
      <p:sp>
        <p:nvSpPr>
          <p:cNvPr id="751" name="Google Shape;751;p94"/>
          <p:cNvSpPr txBox="1"/>
          <p:nvPr/>
        </p:nvSpPr>
        <p:spPr>
          <a:xfrm>
            <a:off x="7394418" y="3989261"/>
            <a:ext cx="1573842"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a:solidFill>
                  <a:schemeClr val="dk1"/>
                </a:solidFill>
                <a:latin typeface="Arial"/>
                <a:ea typeface="Arial"/>
                <a:cs typeface="Arial"/>
                <a:sym typeface="Arial"/>
              </a:rPr>
              <a:t>DIgSILENT RMS-EMT Model Benchmarking</a:t>
            </a:r>
            <a:endParaRPr sz="1100"/>
          </a:p>
        </p:txBody>
      </p:sp>
      <p:pic>
        <p:nvPicPr>
          <p:cNvPr id="752" name="Google Shape;752;p94" descr="Image result for rms emt model benchmarking"/>
          <p:cNvPicPr preferRelativeResize="0"/>
          <p:nvPr/>
        </p:nvPicPr>
        <p:blipFill rotWithShape="1">
          <a:blip r:embed="rId3">
            <a:alphaModFix/>
          </a:blip>
          <a:srcRect l="-158" r="49688" b="51494"/>
          <a:stretch/>
        </p:blipFill>
        <p:spPr>
          <a:xfrm>
            <a:off x="7140857" y="1408849"/>
            <a:ext cx="1747471" cy="118574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Weak Grids: Challenges &amp; Risks</a:t>
            </a:r>
            <a:endParaRPr>
              <a:latin typeface="Arial"/>
              <a:ea typeface="Arial"/>
              <a:cs typeface="Arial"/>
              <a:sym typeface="Arial"/>
            </a:endParaRPr>
          </a:p>
        </p:txBody>
      </p:sp>
      <p:sp>
        <p:nvSpPr>
          <p:cNvPr id="758" name="Google Shape;758;p95"/>
          <p:cNvSpPr txBox="1">
            <a:spLocks noGrp="1"/>
          </p:cNvSpPr>
          <p:nvPr>
            <p:ph type="body" idx="1"/>
          </p:nvPr>
        </p:nvSpPr>
        <p:spPr>
          <a:xfrm>
            <a:off x="661377" y="1385888"/>
            <a:ext cx="4403272" cy="3263504"/>
          </a:xfrm>
          <a:prstGeom prst="rect">
            <a:avLst/>
          </a:prstGeom>
          <a:noFill/>
          <a:ln>
            <a:noFill/>
          </a:ln>
        </p:spPr>
        <p:txBody>
          <a:bodyPr spcFirstLastPara="1" wrap="square" lIns="68575" tIns="34275" rIns="68575" bIns="34275" anchor="t" anchorCtr="0">
            <a:normAutofit fontScale="47500" lnSpcReduction="20000"/>
          </a:bodyPr>
          <a:lstStyle/>
          <a:p>
            <a:pPr marL="0" lvl="0" indent="0" algn="l" rtl="0">
              <a:lnSpc>
                <a:spcPct val="90000"/>
              </a:lnSpc>
              <a:spcBef>
                <a:spcPts val="0"/>
              </a:spcBef>
              <a:spcAft>
                <a:spcPts val="0"/>
              </a:spcAft>
              <a:buClr>
                <a:schemeClr val="dk1"/>
              </a:buClr>
              <a:buSzPct val="100000"/>
              <a:buNone/>
            </a:pPr>
            <a:r>
              <a:rPr lang="en" b="1"/>
              <a:t>Controls Stability</a:t>
            </a:r>
            <a:endParaRPr/>
          </a:p>
          <a:p>
            <a:pPr marL="177800" lvl="0" indent="-177641" algn="l" rtl="0">
              <a:lnSpc>
                <a:spcPct val="90000"/>
              </a:lnSpc>
              <a:spcBef>
                <a:spcPts val="800"/>
              </a:spcBef>
              <a:spcAft>
                <a:spcPts val="0"/>
              </a:spcAft>
              <a:buClr>
                <a:schemeClr val="dk1"/>
              </a:buClr>
              <a:buSzPct val="100000"/>
              <a:buChar char="•"/>
            </a:pPr>
            <a:r>
              <a:rPr lang="en"/>
              <a:t>Small-signal instability – oscillatory behavior</a:t>
            </a:r>
            <a:endParaRPr/>
          </a:p>
          <a:p>
            <a:pPr marL="177800" lvl="0" indent="-177641" algn="l" rtl="0">
              <a:lnSpc>
                <a:spcPct val="90000"/>
              </a:lnSpc>
              <a:spcBef>
                <a:spcPts val="800"/>
              </a:spcBef>
              <a:spcAft>
                <a:spcPts val="0"/>
              </a:spcAft>
              <a:buClr>
                <a:schemeClr val="dk1"/>
              </a:buClr>
              <a:buSzPct val="100000"/>
              <a:buChar char="•"/>
            </a:pPr>
            <a:r>
              <a:rPr lang="en"/>
              <a:t>Large-signal instability – ride-through failure</a:t>
            </a:r>
            <a:endParaRPr b="1"/>
          </a:p>
          <a:p>
            <a:pPr marL="177800" lvl="0" indent="-177641" algn="l" rtl="0">
              <a:lnSpc>
                <a:spcPct val="90000"/>
              </a:lnSpc>
              <a:spcBef>
                <a:spcPts val="800"/>
              </a:spcBef>
              <a:spcAft>
                <a:spcPts val="0"/>
              </a:spcAft>
              <a:buClr>
                <a:schemeClr val="dk1"/>
              </a:buClr>
              <a:buSzPct val="100000"/>
              <a:buChar char="•"/>
            </a:pPr>
            <a:r>
              <a:rPr lang="en"/>
              <a:t>Equipment interaction – neighboring plants, SVC, STATCOM, etc</a:t>
            </a:r>
            <a:endParaRPr/>
          </a:p>
          <a:p>
            <a:pPr marL="0" lvl="0" indent="0" algn="l" rtl="0">
              <a:lnSpc>
                <a:spcPct val="90000"/>
              </a:lnSpc>
              <a:spcBef>
                <a:spcPts val="800"/>
              </a:spcBef>
              <a:spcAft>
                <a:spcPts val="0"/>
              </a:spcAft>
              <a:buClr>
                <a:schemeClr val="dk1"/>
              </a:buClr>
              <a:buSzPct val="100000"/>
              <a:buNone/>
            </a:pPr>
            <a:r>
              <a:rPr lang="en" b="1"/>
              <a:t>AC Power Transfer</a:t>
            </a:r>
            <a:endParaRPr/>
          </a:p>
          <a:p>
            <a:pPr marL="177800" lvl="0" indent="-177641" algn="l" rtl="0">
              <a:lnSpc>
                <a:spcPct val="90000"/>
              </a:lnSpc>
              <a:spcBef>
                <a:spcPts val="800"/>
              </a:spcBef>
              <a:spcAft>
                <a:spcPts val="0"/>
              </a:spcAft>
              <a:buClr>
                <a:schemeClr val="dk1"/>
              </a:buClr>
              <a:buSzPct val="100000"/>
              <a:buChar char="•"/>
            </a:pPr>
            <a:r>
              <a:rPr lang="en"/>
              <a:t>Exceeding a voltage stability limit with high power transfer</a:t>
            </a:r>
            <a:endParaRPr/>
          </a:p>
          <a:p>
            <a:pPr marL="0" lvl="0" indent="0" algn="l" rtl="0">
              <a:lnSpc>
                <a:spcPct val="90000"/>
              </a:lnSpc>
              <a:spcBef>
                <a:spcPts val="800"/>
              </a:spcBef>
              <a:spcAft>
                <a:spcPts val="0"/>
              </a:spcAft>
              <a:buClr>
                <a:schemeClr val="dk1"/>
              </a:buClr>
              <a:buSzPct val="100000"/>
              <a:buNone/>
            </a:pPr>
            <a:r>
              <a:rPr lang="en" b="1"/>
              <a:t>Power Quality (Harmonics)</a:t>
            </a:r>
            <a:endParaRPr/>
          </a:p>
          <a:p>
            <a:pPr marL="177800" lvl="0" indent="-177641" algn="l" rtl="0">
              <a:lnSpc>
                <a:spcPct val="90000"/>
              </a:lnSpc>
              <a:spcBef>
                <a:spcPts val="800"/>
              </a:spcBef>
              <a:spcAft>
                <a:spcPts val="0"/>
              </a:spcAft>
              <a:buClr>
                <a:schemeClr val="dk1"/>
              </a:buClr>
              <a:buSzPct val="100000"/>
              <a:buChar char="•"/>
            </a:pPr>
            <a:r>
              <a:rPr lang="en"/>
              <a:t>Current distortion – power electronic sources</a:t>
            </a:r>
            <a:endParaRPr/>
          </a:p>
          <a:p>
            <a:pPr marL="177800" lvl="0" indent="-177641" algn="l" rtl="0">
              <a:lnSpc>
                <a:spcPct val="90000"/>
              </a:lnSpc>
              <a:spcBef>
                <a:spcPts val="800"/>
              </a:spcBef>
              <a:spcAft>
                <a:spcPts val="0"/>
              </a:spcAft>
              <a:buClr>
                <a:schemeClr val="dk1"/>
              </a:buClr>
              <a:buSzPct val="100000"/>
              <a:buChar char="•"/>
            </a:pPr>
            <a:r>
              <a:rPr lang="en"/>
              <a:t>Voltage distortion – equipment tolerance</a:t>
            </a:r>
            <a:endParaRPr/>
          </a:p>
          <a:p>
            <a:pPr marL="0" lvl="0" indent="0" algn="l" rtl="0">
              <a:lnSpc>
                <a:spcPct val="90000"/>
              </a:lnSpc>
              <a:spcBef>
                <a:spcPts val="800"/>
              </a:spcBef>
              <a:spcAft>
                <a:spcPts val="0"/>
              </a:spcAft>
              <a:buClr>
                <a:srgbClr val="595959"/>
              </a:buClr>
              <a:buSzPct val="100000"/>
              <a:buNone/>
            </a:pPr>
            <a:r>
              <a:rPr lang="en" b="1">
                <a:solidFill>
                  <a:srgbClr val="595959"/>
                </a:solidFill>
              </a:rPr>
              <a:t>Short-Circuit Current</a:t>
            </a:r>
            <a:endParaRPr/>
          </a:p>
          <a:p>
            <a:pPr marL="177800" lvl="0" indent="-177641" algn="l" rtl="0">
              <a:lnSpc>
                <a:spcPct val="90000"/>
              </a:lnSpc>
              <a:spcBef>
                <a:spcPts val="800"/>
              </a:spcBef>
              <a:spcAft>
                <a:spcPts val="0"/>
              </a:spcAft>
              <a:buClr>
                <a:srgbClr val="595959"/>
              </a:buClr>
              <a:buSzPct val="100000"/>
              <a:buChar char="•"/>
            </a:pPr>
            <a:r>
              <a:rPr lang="en">
                <a:solidFill>
                  <a:srgbClr val="595959"/>
                </a:solidFill>
              </a:rPr>
              <a:t>Protection scheme risk – over-current, negative sequence elements</a:t>
            </a:r>
            <a:endParaRPr/>
          </a:p>
          <a:p>
            <a:pPr marL="0" lvl="0" indent="0" algn="l" rtl="0">
              <a:lnSpc>
                <a:spcPct val="90000"/>
              </a:lnSpc>
              <a:spcBef>
                <a:spcPts val="800"/>
              </a:spcBef>
              <a:spcAft>
                <a:spcPts val="0"/>
              </a:spcAft>
              <a:buClr>
                <a:srgbClr val="595959"/>
              </a:buClr>
              <a:buSzPct val="100000"/>
              <a:buNone/>
            </a:pPr>
            <a:r>
              <a:rPr lang="en" b="1">
                <a:solidFill>
                  <a:srgbClr val="595959"/>
                </a:solidFill>
              </a:rPr>
              <a:t>Low Inertia</a:t>
            </a:r>
            <a:endParaRPr/>
          </a:p>
          <a:p>
            <a:pPr marL="177800" lvl="0" indent="-177641" algn="l" rtl="0">
              <a:lnSpc>
                <a:spcPct val="90000"/>
              </a:lnSpc>
              <a:spcBef>
                <a:spcPts val="800"/>
              </a:spcBef>
              <a:spcAft>
                <a:spcPts val="0"/>
              </a:spcAft>
              <a:buClr>
                <a:srgbClr val="595959"/>
              </a:buClr>
              <a:buSzPct val="100000"/>
              <a:buChar char="•"/>
            </a:pPr>
            <a:r>
              <a:rPr lang="en">
                <a:solidFill>
                  <a:srgbClr val="595959"/>
                </a:solidFill>
              </a:rPr>
              <a:t>Frequency stability -- system-level</a:t>
            </a:r>
            <a:endParaRPr/>
          </a:p>
          <a:p>
            <a:pPr marL="177800" lvl="0" indent="-177641" algn="l" rtl="0">
              <a:lnSpc>
                <a:spcPct val="90000"/>
              </a:lnSpc>
              <a:spcBef>
                <a:spcPts val="800"/>
              </a:spcBef>
              <a:spcAft>
                <a:spcPts val="0"/>
              </a:spcAft>
              <a:buClr>
                <a:srgbClr val="595959"/>
              </a:buClr>
              <a:buSzPct val="100000"/>
              <a:buChar char="•"/>
            </a:pPr>
            <a:r>
              <a:rPr lang="en">
                <a:solidFill>
                  <a:srgbClr val="595959"/>
                </a:solidFill>
              </a:rPr>
              <a:t>RoCoF tolerance – equipment challenges, UFLS speeds</a:t>
            </a:r>
            <a:endParaRPr/>
          </a:p>
          <a:p>
            <a:pPr marL="177800" lvl="0" indent="-177641" algn="l" rtl="0">
              <a:lnSpc>
                <a:spcPct val="90000"/>
              </a:lnSpc>
              <a:spcBef>
                <a:spcPts val="800"/>
              </a:spcBef>
              <a:spcAft>
                <a:spcPts val="0"/>
              </a:spcAft>
              <a:buClr>
                <a:srgbClr val="595959"/>
              </a:buClr>
              <a:buSzPct val="100000"/>
              <a:buChar char="•"/>
            </a:pPr>
            <a:r>
              <a:rPr lang="en">
                <a:solidFill>
                  <a:srgbClr val="595959"/>
                </a:solidFill>
              </a:rPr>
              <a:t>Power system swing behavior – shifting eigenvalues and damping</a:t>
            </a:r>
            <a:endParaRPr/>
          </a:p>
        </p:txBody>
      </p:sp>
      <p:sp>
        <p:nvSpPr>
          <p:cNvPr id="759" name="Google Shape;759;p9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r>
              <a:rPr lang="en"/>
              <a:t>	 	</a:t>
            </a:r>
            <a:fld id="{00000000-1234-1234-1234-123412341234}" type="slidenum">
              <a:rPr lang="en"/>
              <a:t>57</a:t>
            </a:fld>
            <a:endParaRPr/>
          </a:p>
        </p:txBody>
      </p:sp>
      <p:sp>
        <p:nvSpPr>
          <p:cNvPr id="760" name="Google Shape;760;p95"/>
          <p:cNvSpPr/>
          <p:nvPr/>
        </p:nvSpPr>
        <p:spPr>
          <a:xfrm rot="-5400000">
            <a:off x="-395743" y="2089854"/>
            <a:ext cx="1627478" cy="346137"/>
          </a:xfrm>
          <a:prstGeom prst="rect">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100">
                <a:solidFill>
                  <a:schemeClr val="lt1"/>
                </a:solidFill>
                <a:latin typeface="Arial"/>
                <a:ea typeface="Arial"/>
                <a:cs typeface="Arial"/>
                <a:sym typeface="Arial"/>
              </a:rPr>
              <a:t>Generation Owner Risks</a:t>
            </a:r>
            <a:endParaRPr sz="1100"/>
          </a:p>
        </p:txBody>
      </p:sp>
      <p:sp>
        <p:nvSpPr>
          <p:cNvPr id="761" name="Google Shape;761;p95"/>
          <p:cNvSpPr txBox="1"/>
          <p:nvPr/>
        </p:nvSpPr>
        <p:spPr>
          <a:xfrm>
            <a:off x="5639182" y="1695726"/>
            <a:ext cx="1579036"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Equipment trips</a:t>
            </a:r>
            <a:endParaRPr sz="1100"/>
          </a:p>
        </p:txBody>
      </p:sp>
      <p:sp>
        <p:nvSpPr>
          <p:cNvPr id="762" name="Google Shape;762;p95"/>
          <p:cNvSpPr txBox="1"/>
          <p:nvPr/>
        </p:nvSpPr>
        <p:spPr>
          <a:xfrm>
            <a:off x="5639172" y="2872950"/>
            <a:ext cx="1408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Compliance</a:t>
            </a:r>
            <a:endParaRPr sz="1100"/>
          </a:p>
        </p:txBody>
      </p:sp>
      <p:sp>
        <p:nvSpPr>
          <p:cNvPr id="763" name="Google Shape;763;p95"/>
          <p:cNvSpPr txBox="1"/>
          <p:nvPr/>
        </p:nvSpPr>
        <p:spPr>
          <a:xfrm>
            <a:off x="5639183" y="3368700"/>
            <a:ext cx="1579035" cy="48474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rgbClr val="595959"/>
                </a:solidFill>
                <a:latin typeface="Arial"/>
                <a:ea typeface="Arial"/>
                <a:cs typeface="Arial"/>
                <a:sym typeface="Arial"/>
              </a:rPr>
              <a:t>Protection mis-operation</a:t>
            </a:r>
            <a:endParaRPr sz="1100"/>
          </a:p>
        </p:txBody>
      </p:sp>
      <p:sp>
        <p:nvSpPr>
          <p:cNvPr id="764" name="Google Shape;764;p95"/>
          <p:cNvSpPr txBox="1"/>
          <p:nvPr/>
        </p:nvSpPr>
        <p:spPr>
          <a:xfrm>
            <a:off x="5639174" y="3890025"/>
            <a:ext cx="17625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rgbClr val="595959"/>
                </a:solidFill>
                <a:latin typeface="Arial"/>
                <a:ea typeface="Arial"/>
                <a:cs typeface="Arial"/>
                <a:sym typeface="Arial"/>
              </a:rPr>
              <a:t>System Collapse or Load Shedding</a:t>
            </a:r>
            <a:endParaRPr sz="1100"/>
          </a:p>
        </p:txBody>
      </p:sp>
      <p:sp>
        <p:nvSpPr>
          <p:cNvPr id="765" name="Google Shape;765;p95"/>
          <p:cNvSpPr txBox="1"/>
          <p:nvPr/>
        </p:nvSpPr>
        <p:spPr>
          <a:xfrm>
            <a:off x="661374" y="1011300"/>
            <a:ext cx="17625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rgbClr val="C00000"/>
                </a:solidFill>
                <a:latin typeface="Arial"/>
                <a:ea typeface="Arial"/>
                <a:cs typeface="Arial"/>
                <a:sym typeface="Arial"/>
              </a:rPr>
              <a:t>Challenges</a:t>
            </a:r>
            <a:endParaRPr sz="1100"/>
          </a:p>
        </p:txBody>
      </p:sp>
      <p:sp>
        <p:nvSpPr>
          <p:cNvPr id="766" name="Google Shape;766;p95"/>
          <p:cNvSpPr txBox="1"/>
          <p:nvPr/>
        </p:nvSpPr>
        <p:spPr>
          <a:xfrm>
            <a:off x="5639169" y="1016125"/>
            <a:ext cx="10530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rgbClr val="C00000"/>
                </a:solidFill>
                <a:latin typeface="Arial"/>
                <a:ea typeface="Arial"/>
                <a:cs typeface="Arial"/>
                <a:sym typeface="Arial"/>
              </a:rPr>
              <a:t>Risks</a:t>
            </a:r>
            <a:endParaRPr sz="1100"/>
          </a:p>
        </p:txBody>
      </p:sp>
      <p:sp>
        <p:nvSpPr>
          <p:cNvPr id="767" name="Google Shape;767;p95"/>
          <p:cNvSpPr/>
          <p:nvPr/>
        </p:nvSpPr>
        <p:spPr>
          <a:xfrm rot="-5400000">
            <a:off x="-265495" y="3714225"/>
            <a:ext cx="1376344" cy="346137"/>
          </a:xfrm>
          <a:prstGeom prst="rect">
            <a:avLst/>
          </a:prstGeom>
          <a:solidFill>
            <a:srgbClr val="A5A5A5"/>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900">
                <a:solidFill>
                  <a:schemeClr val="lt1"/>
                </a:solidFill>
                <a:latin typeface="Arial"/>
                <a:ea typeface="Arial"/>
                <a:cs typeface="Arial"/>
                <a:sym typeface="Arial"/>
              </a:rPr>
              <a:t>System &amp; Transmission Operator Risks</a:t>
            </a:r>
            <a:endParaRPr sz="1100"/>
          </a:p>
        </p:txBody>
      </p:sp>
      <p:sp>
        <p:nvSpPr>
          <p:cNvPr id="768" name="Google Shape;768;p95"/>
          <p:cNvSpPr/>
          <p:nvPr/>
        </p:nvSpPr>
        <p:spPr>
          <a:xfrm>
            <a:off x="5050648" y="1741877"/>
            <a:ext cx="482995" cy="225533"/>
          </a:xfrm>
          <a:prstGeom prst="rightArrow">
            <a:avLst>
              <a:gd name="adj1" fmla="val 50000"/>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69" name="Google Shape;769;p95"/>
          <p:cNvSpPr/>
          <p:nvPr/>
        </p:nvSpPr>
        <p:spPr>
          <a:xfrm>
            <a:off x="5064649" y="2892335"/>
            <a:ext cx="482995" cy="225533"/>
          </a:xfrm>
          <a:prstGeom prst="rightArrow">
            <a:avLst>
              <a:gd name="adj1" fmla="val 50000"/>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70" name="Google Shape;770;p95"/>
          <p:cNvSpPr/>
          <p:nvPr/>
        </p:nvSpPr>
        <p:spPr>
          <a:xfrm>
            <a:off x="5064649" y="3441359"/>
            <a:ext cx="482995" cy="225532"/>
          </a:xfrm>
          <a:prstGeom prst="rightArrow">
            <a:avLst>
              <a:gd name="adj1" fmla="val 50000"/>
              <a:gd name="adj2" fmla="val 50000"/>
            </a:avLst>
          </a:prstGeom>
          <a:solidFill>
            <a:srgbClr val="A5A5A5"/>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71" name="Google Shape;771;p95"/>
          <p:cNvSpPr/>
          <p:nvPr/>
        </p:nvSpPr>
        <p:spPr>
          <a:xfrm>
            <a:off x="5064648" y="4001080"/>
            <a:ext cx="482995" cy="225532"/>
          </a:xfrm>
          <a:prstGeom prst="rightArrow">
            <a:avLst>
              <a:gd name="adj1" fmla="val 50000"/>
              <a:gd name="adj2" fmla="val 50000"/>
            </a:avLst>
          </a:prstGeom>
          <a:solidFill>
            <a:srgbClr val="A5A5A5"/>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72" name="Google Shape;772;p95"/>
          <p:cNvSpPr/>
          <p:nvPr/>
        </p:nvSpPr>
        <p:spPr>
          <a:xfrm>
            <a:off x="5050647" y="2311757"/>
            <a:ext cx="482995" cy="225533"/>
          </a:xfrm>
          <a:prstGeom prst="rightArrow">
            <a:avLst>
              <a:gd name="adj1" fmla="val 50000"/>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73" name="Google Shape;773;p95"/>
          <p:cNvSpPr txBox="1"/>
          <p:nvPr/>
        </p:nvSpPr>
        <p:spPr>
          <a:xfrm>
            <a:off x="5639182" y="2212511"/>
            <a:ext cx="1762440" cy="48474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Inadequate Performance/Margin</a:t>
            </a:r>
            <a:endParaRPr sz="11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9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latin typeface="Arial"/>
                <a:ea typeface="Arial"/>
                <a:cs typeface="Arial"/>
                <a:sym typeface="Arial"/>
              </a:rPr>
              <a:t>A Note on Risk Metrics</a:t>
            </a:r>
            <a:endParaRPr>
              <a:latin typeface="Arial"/>
              <a:ea typeface="Arial"/>
              <a:cs typeface="Arial"/>
              <a:sym typeface="Arial"/>
            </a:endParaRPr>
          </a:p>
        </p:txBody>
      </p:sp>
      <p:cxnSp>
        <p:nvCxnSpPr>
          <p:cNvPr id="780" name="Google Shape;780;p96"/>
          <p:cNvCxnSpPr/>
          <p:nvPr/>
        </p:nvCxnSpPr>
        <p:spPr>
          <a:xfrm>
            <a:off x="5139243" y="1288302"/>
            <a:ext cx="0" cy="441356"/>
          </a:xfrm>
          <a:prstGeom prst="straightConnector1">
            <a:avLst/>
          </a:prstGeom>
          <a:noFill/>
          <a:ln w="28575" cap="flat" cmpd="sng">
            <a:solidFill>
              <a:schemeClr val="accent1"/>
            </a:solidFill>
            <a:prstDash val="solid"/>
            <a:miter lim="800000"/>
            <a:headEnd type="none" w="sm" len="sm"/>
            <a:tailEnd type="none" w="sm" len="sm"/>
          </a:ln>
        </p:spPr>
      </p:cxnSp>
      <p:cxnSp>
        <p:nvCxnSpPr>
          <p:cNvPr id="781" name="Google Shape;781;p96"/>
          <p:cNvCxnSpPr/>
          <p:nvPr/>
        </p:nvCxnSpPr>
        <p:spPr>
          <a:xfrm>
            <a:off x="5933497" y="1278980"/>
            <a:ext cx="0" cy="441356"/>
          </a:xfrm>
          <a:prstGeom prst="straightConnector1">
            <a:avLst/>
          </a:prstGeom>
          <a:noFill/>
          <a:ln w="28575" cap="flat" cmpd="sng">
            <a:solidFill>
              <a:schemeClr val="accent1"/>
            </a:solidFill>
            <a:prstDash val="solid"/>
            <a:miter lim="800000"/>
            <a:headEnd type="none" w="sm" len="sm"/>
            <a:tailEnd type="none" w="sm" len="sm"/>
          </a:ln>
        </p:spPr>
      </p:cxnSp>
      <p:sp>
        <p:nvSpPr>
          <p:cNvPr id="782" name="Google Shape;782;p96"/>
          <p:cNvSpPr/>
          <p:nvPr/>
        </p:nvSpPr>
        <p:spPr>
          <a:xfrm>
            <a:off x="5308526" y="1351550"/>
            <a:ext cx="286445" cy="296214"/>
          </a:xfrm>
          <a:prstGeom prst="ellipse">
            <a:avLst/>
          </a:prstGeom>
          <a:no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83" name="Google Shape;783;p96"/>
          <p:cNvSpPr/>
          <p:nvPr/>
        </p:nvSpPr>
        <p:spPr>
          <a:xfrm>
            <a:off x="6150376" y="1364568"/>
            <a:ext cx="631481" cy="281596"/>
          </a:xfrm>
          <a:prstGeom prst="rect">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Arial"/>
                <a:ea typeface="Arial"/>
                <a:cs typeface="Arial"/>
                <a:sym typeface="Arial"/>
              </a:rPr>
              <a:t>Zgrid</a:t>
            </a:r>
            <a:endParaRPr sz="1400">
              <a:solidFill>
                <a:schemeClr val="lt1"/>
              </a:solidFill>
              <a:latin typeface="Arial"/>
              <a:ea typeface="Arial"/>
              <a:cs typeface="Arial"/>
              <a:sym typeface="Arial"/>
            </a:endParaRPr>
          </a:p>
        </p:txBody>
      </p:sp>
      <p:sp>
        <p:nvSpPr>
          <p:cNvPr id="784" name="Google Shape;784;p96"/>
          <p:cNvSpPr/>
          <p:nvPr/>
        </p:nvSpPr>
        <p:spPr>
          <a:xfrm>
            <a:off x="6998735" y="1322831"/>
            <a:ext cx="389837" cy="357392"/>
          </a:xfrm>
          <a:prstGeom prst="ellipse">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Arial"/>
                <a:ea typeface="Arial"/>
                <a:cs typeface="Arial"/>
                <a:sym typeface="Arial"/>
              </a:rPr>
              <a:t>V</a:t>
            </a:r>
            <a:endParaRPr sz="1100"/>
          </a:p>
        </p:txBody>
      </p:sp>
      <p:sp>
        <p:nvSpPr>
          <p:cNvPr id="785" name="Google Shape;785;p96"/>
          <p:cNvSpPr/>
          <p:nvPr/>
        </p:nvSpPr>
        <p:spPr>
          <a:xfrm>
            <a:off x="6033167" y="1171169"/>
            <a:ext cx="1448842" cy="660771"/>
          </a:xfrm>
          <a:prstGeom prst="rect">
            <a:avLst/>
          </a:prstGeom>
          <a:noFill/>
          <a:ln w="19050" cap="flat" cmpd="sng">
            <a:solidFill>
              <a:srgbClr val="0F465E"/>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786" name="Google Shape;786;p96"/>
          <p:cNvCxnSpPr>
            <a:stCxn id="783" idx="3"/>
            <a:endCxn id="784" idx="2"/>
          </p:cNvCxnSpPr>
          <p:nvPr/>
        </p:nvCxnSpPr>
        <p:spPr>
          <a:xfrm rot="10800000" flipH="1">
            <a:off x="6781856" y="1501466"/>
            <a:ext cx="216900" cy="3900"/>
          </a:xfrm>
          <a:prstGeom prst="straightConnector1">
            <a:avLst/>
          </a:prstGeom>
          <a:noFill/>
          <a:ln w="12700" cap="flat" cmpd="sng">
            <a:solidFill>
              <a:schemeClr val="accent1"/>
            </a:solidFill>
            <a:prstDash val="solid"/>
            <a:miter lim="800000"/>
            <a:headEnd type="none" w="sm" len="sm"/>
            <a:tailEnd type="none" w="sm" len="sm"/>
          </a:ln>
        </p:spPr>
      </p:cxnSp>
      <p:cxnSp>
        <p:nvCxnSpPr>
          <p:cNvPr id="787" name="Google Shape;787;p96"/>
          <p:cNvCxnSpPr>
            <a:stCxn id="783" idx="1"/>
          </p:cNvCxnSpPr>
          <p:nvPr/>
        </p:nvCxnSpPr>
        <p:spPr>
          <a:xfrm flipH="1">
            <a:off x="5938276" y="1505366"/>
            <a:ext cx="212100" cy="3000"/>
          </a:xfrm>
          <a:prstGeom prst="straightConnector1">
            <a:avLst/>
          </a:prstGeom>
          <a:noFill/>
          <a:ln w="12700" cap="flat" cmpd="sng">
            <a:solidFill>
              <a:schemeClr val="accent1"/>
            </a:solidFill>
            <a:prstDash val="solid"/>
            <a:miter lim="800000"/>
            <a:headEnd type="none" w="sm" len="sm"/>
            <a:tailEnd type="none" w="sm" len="sm"/>
          </a:ln>
        </p:spPr>
      </p:cxnSp>
      <p:cxnSp>
        <p:nvCxnSpPr>
          <p:cNvPr id="788" name="Google Shape;788;p96"/>
          <p:cNvCxnSpPr/>
          <p:nvPr/>
        </p:nvCxnSpPr>
        <p:spPr>
          <a:xfrm rot="10800000">
            <a:off x="5735859" y="1507359"/>
            <a:ext cx="169451" cy="0"/>
          </a:xfrm>
          <a:prstGeom prst="straightConnector1">
            <a:avLst/>
          </a:prstGeom>
          <a:noFill/>
          <a:ln w="12700" cap="flat" cmpd="sng">
            <a:solidFill>
              <a:schemeClr val="accent1"/>
            </a:solidFill>
            <a:prstDash val="solid"/>
            <a:miter lim="800000"/>
            <a:headEnd type="none" w="sm" len="sm"/>
            <a:tailEnd type="none" w="sm" len="sm"/>
          </a:ln>
        </p:spPr>
      </p:cxnSp>
      <p:cxnSp>
        <p:nvCxnSpPr>
          <p:cNvPr id="789" name="Google Shape;789;p96"/>
          <p:cNvCxnSpPr/>
          <p:nvPr/>
        </p:nvCxnSpPr>
        <p:spPr>
          <a:xfrm rot="10800000">
            <a:off x="5149429" y="1501756"/>
            <a:ext cx="171864" cy="3610"/>
          </a:xfrm>
          <a:prstGeom prst="straightConnector1">
            <a:avLst/>
          </a:prstGeom>
          <a:noFill/>
          <a:ln w="12700" cap="flat" cmpd="sng">
            <a:solidFill>
              <a:schemeClr val="accent1"/>
            </a:solidFill>
            <a:prstDash val="solid"/>
            <a:miter lim="800000"/>
            <a:headEnd type="none" w="sm" len="sm"/>
            <a:tailEnd type="none" w="sm" len="sm"/>
          </a:ln>
        </p:spPr>
      </p:cxnSp>
      <p:cxnSp>
        <p:nvCxnSpPr>
          <p:cNvPr id="790" name="Google Shape;790;p96"/>
          <p:cNvCxnSpPr/>
          <p:nvPr/>
        </p:nvCxnSpPr>
        <p:spPr>
          <a:xfrm rot="10800000">
            <a:off x="4950318" y="1501756"/>
            <a:ext cx="235041" cy="0"/>
          </a:xfrm>
          <a:prstGeom prst="straightConnector1">
            <a:avLst/>
          </a:prstGeom>
          <a:noFill/>
          <a:ln w="12700" cap="flat" cmpd="sng">
            <a:solidFill>
              <a:schemeClr val="accent1"/>
            </a:solidFill>
            <a:prstDash val="solid"/>
            <a:miter lim="800000"/>
            <a:headEnd type="none" w="sm" len="sm"/>
            <a:tailEnd type="none" w="sm" len="sm"/>
          </a:ln>
        </p:spPr>
      </p:cxnSp>
      <p:sp>
        <p:nvSpPr>
          <p:cNvPr id="791" name="Google Shape;791;p96"/>
          <p:cNvSpPr txBox="1"/>
          <p:nvPr/>
        </p:nvSpPr>
        <p:spPr>
          <a:xfrm>
            <a:off x="482218" y="2571750"/>
            <a:ext cx="3311984" cy="103874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chemeClr val="dk1"/>
                </a:solidFill>
                <a:latin typeface="Arial"/>
                <a:ea typeface="Arial"/>
                <a:cs typeface="Arial"/>
                <a:sym typeface="Arial"/>
              </a:rPr>
              <a:t>However</a:t>
            </a:r>
            <a:r>
              <a:rPr lang="en" sz="1400">
                <a:solidFill>
                  <a:schemeClr val="dk1"/>
                </a:solidFill>
                <a:latin typeface="Arial"/>
                <a:ea typeface="Arial"/>
                <a:cs typeface="Arial"/>
                <a:sym typeface="Arial"/>
              </a:rPr>
              <a:t>, this simple (often very useful) approach breaks down (becomes useless) for:</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More than one IBR nearby (how close is “nearby”??)</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Complex topologies with multiple resources</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Local load (how much load, how “local”?)</a:t>
            </a:r>
            <a:endParaRPr sz="1100"/>
          </a:p>
        </p:txBody>
      </p:sp>
      <p:sp>
        <p:nvSpPr>
          <p:cNvPr id="792" name="Google Shape;792;p96"/>
          <p:cNvSpPr/>
          <p:nvPr/>
        </p:nvSpPr>
        <p:spPr>
          <a:xfrm>
            <a:off x="5449414" y="1357259"/>
            <a:ext cx="286445" cy="296214"/>
          </a:xfrm>
          <a:prstGeom prst="ellipse">
            <a:avLst/>
          </a:prstGeom>
          <a:no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93" name="Google Shape;793;p96"/>
          <p:cNvSpPr txBox="1"/>
          <p:nvPr/>
        </p:nvSpPr>
        <p:spPr>
          <a:xfrm>
            <a:off x="572080" y="1215446"/>
            <a:ext cx="3600404" cy="55399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chemeClr val="dk1"/>
                </a:solidFill>
                <a:latin typeface="Arial"/>
                <a:ea typeface="Arial"/>
                <a:cs typeface="Arial"/>
                <a:sym typeface="Arial"/>
              </a:rPr>
              <a:t>Simple short-circuit ratio (SCR) </a:t>
            </a:r>
            <a:endParaRPr sz="1100"/>
          </a:p>
          <a:p>
            <a:pPr marL="0" marR="0" lvl="0" indent="0" algn="l" rtl="0">
              <a:spcBef>
                <a:spcPts val="0"/>
              </a:spcBef>
              <a:spcAft>
                <a:spcPts val="0"/>
              </a:spcAft>
              <a:buNone/>
            </a:pPr>
            <a:r>
              <a:rPr lang="en" sz="1400">
                <a:solidFill>
                  <a:schemeClr val="dk1"/>
                </a:solidFill>
                <a:latin typeface="Arial"/>
                <a:ea typeface="Arial"/>
                <a:cs typeface="Arial"/>
                <a:sym typeface="Arial"/>
              </a:rPr>
              <a:t>Typically calculated as a single resource radially connected to an equivalent grid</a:t>
            </a:r>
            <a:endParaRPr sz="1100"/>
          </a:p>
        </p:txBody>
      </p:sp>
      <p:sp>
        <p:nvSpPr>
          <p:cNvPr id="794" name="Google Shape;794;p96"/>
          <p:cNvSpPr/>
          <p:nvPr/>
        </p:nvSpPr>
        <p:spPr>
          <a:xfrm>
            <a:off x="4496902" y="1288302"/>
            <a:ext cx="471882" cy="432033"/>
          </a:xfrm>
          <a:prstGeom prst="rect">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Arial"/>
                <a:ea typeface="Arial"/>
                <a:cs typeface="Arial"/>
                <a:sym typeface="Arial"/>
              </a:rPr>
              <a:t>~/~</a:t>
            </a:r>
            <a:endParaRPr sz="1100"/>
          </a:p>
        </p:txBody>
      </p:sp>
      <p:cxnSp>
        <p:nvCxnSpPr>
          <p:cNvPr id="795" name="Google Shape;795;p96"/>
          <p:cNvCxnSpPr/>
          <p:nvPr/>
        </p:nvCxnSpPr>
        <p:spPr>
          <a:xfrm>
            <a:off x="4685827" y="2743832"/>
            <a:ext cx="0" cy="441356"/>
          </a:xfrm>
          <a:prstGeom prst="straightConnector1">
            <a:avLst/>
          </a:prstGeom>
          <a:noFill/>
          <a:ln w="28575" cap="flat" cmpd="sng">
            <a:solidFill>
              <a:schemeClr val="accent1"/>
            </a:solidFill>
            <a:prstDash val="solid"/>
            <a:miter lim="800000"/>
            <a:headEnd type="none" w="sm" len="sm"/>
            <a:tailEnd type="none" w="sm" len="sm"/>
          </a:ln>
        </p:spPr>
      </p:cxnSp>
      <p:cxnSp>
        <p:nvCxnSpPr>
          <p:cNvPr id="796" name="Google Shape;796;p96"/>
          <p:cNvCxnSpPr/>
          <p:nvPr/>
        </p:nvCxnSpPr>
        <p:spPr>
          <a:xfrm>
            <a:off x="5480081" y="2734510"/>
            <a:ext cx="0" cy="441356"/>
          </a:xfrm>
          <a:prstGeom prst="straightConnector1">
            <a:avLst/>
          </a:prstGeom>
          <a:noFill/>
          <a:ln w="28575" cap="flat" cmpd="sng">
            <a:solidFill>
              <a:schemeClr val="accent1"/>
            </a:solidFill>
            <a:prstDash val="solid"/>
            <a:miter lim="800000"/>
            <a:headEnd type="none" w="sm" len="sm"/>
            <a:tailEnd type="none" w="sm" len="sm"/>
          </a:ln>
        </p:spPr>
      </p:cxnSp>
      <p:sp>
        <p:nvSpPr>
          <p:cNvPr id="797" name="Google Shape;797;p96"/>
          <p:cNvSpPr/>
          <p:nvPr/>
        </p:nvSpPr>
        <p:spPr>
          <a:xfrm>
            <a:off x="4855111" y="2807081"/>
            <a:ext cx="286445" cy="296214"/>
          </a:xfrm>
          <a:prstGeom prst="ellipse">
            <a:avLst/>
          </a:prstGeom>
          <a:no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798" name="Google Shape;798;p96"/>
          <p:cNvCxnSpPr/>
          <p:nvPr/>
        </p:nvCxnSpPr>
        <p:spPr>
          <a:xfrm rot="10800000">
            <a:off x="5484855" y="2963781"/>
            <a:ext cx="621413" cy="13351"/>
          </a:xfrm>
          <a:prstGeom prst="straightConnector1">
            <a:avLst/>
          </a:prstGeom>
          <a:noFill/>
          <a:ln w="12700" cap="flat" cmpd="sng">
            <a:solidFill>
              <a:schemeClr val="accent1"/>
            </a:solidFill>
            <a:prstDash val="solid"/>
            <a:miter lim="800000"/>
            <a:headEnd type="none" w="sm" len="sm"/>
            <a:tailEnd type="none" w="sm" len="sm"/>
          </a:ln>
        </p:spPr>
      </p:cxnSp>
      <p:cxnSp>
        <p:nvCxnSpPr>
          <p:cNvPr id="799" name="Google Shape;799;p96"/>
          <p:cNvCxnSpPr/>
          <p:nvPr/>
        </p:nvCxnSpPr>
        <p:spPr>
          <a:xfrm rot="10800000">
            <a:off x="5282444" y="2962889"/>
            <a:ext cx="169451" cy="0"/>
          </a:xfrm>
          <a:prstGeom prst="straightConnector1">
            <a:avLst/>
          </a:prstGeom>
          <a:noFill/>
          <a:ln w="12700" cap="flat" cmpd="sng">
            <a:solidFill>
              <a:schemeClr val="accent1"/>
            </a:solidFill>
            <a:prstDash val="solid"/>
            <a:miter lim="800000"/>
            <a:headEnd type="none" w="sm" len="sm"/>
            <a:tailEnd type="none" w="sm" len="sm"/>
          </a:ln>
        </p:spPr>
      </p:cxnSp>
      <p:cxnSp>
        <p:nvCxnSpPr>
          <p:cNvPr id="800" name="Google Shape;800;p96"/>
          <p:cNvCxnSpPr/>
          <p:nvPr/>
        </p:nvCxnSpPr>
        <p:spPr>
          <a:xfrm rot="10800000">
            <a:off x="4696013" y="2957286"/>
            <a:ext cx="171864" cy="3610"/>
          </a:xfrm>
          <a:prstGeom prst="straightConnector1">
            <a:avLst/>
          </a:prstGeom>
          <a:noFill/>
          <a:ln w="12700" cap="flat" cmpd="sng">
            <a:solidFill>
              <a:schemeClr val="accent1"/>
            </a:solidFill>
            <a:prstDash val="solid"/>
            <a:miter lim="800000"/>
            <a:headEnd type="none" w="sm" len="sm"/>
            <a:tailEnd type="none" w="sm" len="sm"/>
          </a:ln>
        </p:spPr>
      </p:cxnSp>
      <p:cxnSp>
        <p:nvCxnSpPr>
          <p:cNvPr id="801" name="Google Shape;801;p96"/>
          <p:cNvCxnSpPr/>
          <p:nvPr/>
        </p:nvCxnSpPr>
        <p:spPr>
          <a:xfrm rot="10800000">
            <a:off x="4496902" y="2957286"/>
            <a:ext cx="235041" cy="0"/>
          </a:xfrm>
          <a:prstGeom prst="straightConnector1">
            <a:avLst/>
          </a:prstGeom>
          <a:noFill/>
          <a:ln w="12700" cap="flat" cmpd="sng">
            <a:solidFill>
              <a:schemeClr val="accent1"/>
            </a:solidFill>
            <a:prstDash val="solid"/>
            <a:miter lim="800000"/>
            <a:headEnd type="none" w="sm" len="sm"/>
            <a:tailEnd type="none" w="sm" len="sm"/>
          </a:ln>
        </p:spPr>
      </p:cxnSp>
      <p:sp>
        <p:nvSpPr>
          <p:cNvPr id="802" name="Google Shape;802;p96"/>
          <p:cNvSpPr/>
          <p:nvPr/>
        </p:nvSpPr>
        <p:spPr>
          <a:xfrm>
            <a:off x="4995998" y="2812790"/>
            <a:ext cx="286445" cy="296214"/>
          </a:xfrm>
          <a:prstGeom prst="ellipse">
            <a:avLst/>
          </a:prstGeom>
          <a:no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03" name="Google Shape;803;p96"/>
          <p:cNvSpPr/>
          <p:nvPr/>
        </p:nvSpPr>
        <p:spPr>
          <a:xfrm>
            <a:off x="4043487" y="2743832"/>
            <a:ext cx="471882" cy="432033"/>
          </a:xfrm>
          <a:prstGeom prst="rect">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Arial"/>
                <a:ea typeface="Arial"/>
                <a:cs typeface="Arial"/>
                <a:sym typeface="Arial"/>
              </a:rPr>
              <a:t>~/~</a:t>
            </a:r>
            <a:endParaRPr sz="1100"/>
          </a:p>
        </p:txBody>
      </p:sp>
      <p:cxnSp>
        <p:nvCxnSpPr>
          <p:cNvPr id="804" name="Google Shape;804;p96"/>
          <p:cNvCxnSpPr/>
          <p:nvPr/>
        </p:nvCxnSpPr>
        <p:spPr>
          <a:xfrm>
            <a:off x="5101270" y="3402650"/>
            <a:ext cx="0" cy="441356"/>
          </a:xfrm>
          <a:prstGeom prst="straightConnector1">
            <a:avLst/>
          </a:prstGeom>
          <a:noFill/>
          <a:ln w="28575" cap="flat" cmpd="sng">
            <a:solidFill>
              <a:schemeClr val="accent1"/>
            </a:solidFill>
            <a:prstDash val="solid"/>
            <a:miter lim="800000"/>
            <a:headEnd type="none" w="sm" len="sm"/>
            <a:tailEnd type="none" w="sm" len="sm"/>
          </a:ln>
        </p:spPr>
      </p:cxnSp>
      <p:cxnSp>
        <p:nvCxnSpPr>
          <p:cNvPr id="805" name="Google Shape;805;p96"/>
          <p:cNvCxnSpPr/>
          <p:nvPr/>
        </p:nvCxnSpPr>
        <p:spPr>
          <a:xfrm>
            <a:off x="5895524" y="3393327"/>
            <a:ext cx="0" cy="441356"/>
          </a:xfrm>
          <a:prstGeom prst="straightConnector1">
            <a:avLst/>
          </a:prstGeom>
          <a:noFill/>
          <a:ln w="28575" cap="flat" cmpd="sng">
            <a:solidFill>
              <a:schemeClr val="accent1"/>
            </a:solidFill>
            <a:prstDash val="solid"/>
            <a:miter lim="800000"/>
            <a:headEnd type="none" w="sm" len="sm"/>
            <a:tailEnd type="none" w="sm" len="sm"/>
          </a:ln>
        </p:spPr>
      </p:cxnSp>
      <p:sp>
        <p:nvSpPr>
          <p:cNvPr id="806" name="Google Shape;806;p96"/>
          <p:cNvSpPr/>
          <p:nvPr/>
        </p:nvSpPr>
        <p:spPr>
          <a:xfrm>
            <a:off x="5270553" y="3465898"/>
            <a:ext cx="286445" cy="296214"/>
          </a:xfrm>
          <a:prstGeom prst="ellipse">
            <a:avLst/>
          </a:prstGeom>
          <a:no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807" name="Google Shape;807;p96"/>
          <p:cNvCxnSpPr/>
          <p:nvPr/>
        </p:nvCxnSpPr>
        <p:spPr>
          <a:xfrm rot="10800000">
            <a:off x="5697886" y="3621707"/>
            <a:ext cx="169451" cy="0"/>
          </a:xfrm>
          <a:prstGeom prst="straightConnector1">
            <a:avLst/>
          </a:prstGeom>
          <a:noFill/>
          <a:ln w="12700" cap="flat" cmpd="sng">
            <a:solidFill>
              <a:schemeClr val="accent1"/>
            </a:solidFill>
            <a:prstDash val="solid"/>
            <a:miter lim="800000"/>
            <a:headEnd type="none" w="sm" len="sm"/>
            <a:tailEnd type="none" w="sm" len="sm"/>
          </a:ln>
        </p:spPr>
      </p:cxnSp>
      <p:cxnSp>
        <p:nvCxnSpPr>
          <p:cNvPr id="808" name="Google Shape;808;p96"/>
          <p:cNvCxnSpPr/>
          <p:nvPr/>
        </p:nvCxnSpPr>
        <p:spPr>
          <a:xfrm rot="10800000">
            <a:off x="5111456" y="3616103"/>
            <a:ext cx="171864" cy="3611"/>
          </a:xfrm>
          <a:prstGeom prst="straightConnector1">
            <a:avLst/>
          </a:prstGeom>
          <a:noFill/>
          <a:ln w="12700" cap="flat" cmpd="sng">
            <a:solidFill>
              <a:schemeClr val="accent1"/>
            </a:solidFill>
            <a:prstDash val="solid"/>
            <a:miter lim="800000"/>
            <a:headEnd type="none" w="sm" len="sm"/>
            <a:tailEnd type="none" w="sm" len="sm"/>
          </a:ln>
        </p:spPr>
      </p:cxnSp>
      <p:cxnSp>
        <p:nvCxnSpPr>
          <p:cNvPr id="809" name="Google Shape;809;p96"/>
          <p:cNvCxnSpPr/>
          <p:nvPr/>
        </p:nvCxnSpPr>
        <p:spPr>
          <a:xfrm rot="10800000">
            <a:off x="4912345" y="3616103"/>
            <a:ext cx="235041" cy="0"/>
          </a:xfrm>
          <a:prstGeom prst="straightConnector1">
            <a:avLst/>
          </a:prstGeom>
          <a:noFill/>
          <a:ln w="12700" cap="flat" cmpd="sng">
            <a:solidFill>
              <a:schemeClr val="accent1"/>
            </a:solidFill>
            <a:prstDash val="solid"/>
            <a:miter lim="800000"/>
            <a:headEnd type="none" w="sm" len="sm"/>
            <a:tailEnd type="none" w="sm" len="sm"/>
          </a:ln>
        </p:spPr>
      </p:cxnSp>
      <p:sp>
        <p:nvSpPr>
          <p:cNvPr id="810" name="Google Shape;810;p96"/>
          <p:cNvSpPr/>
          <p:nvPr/>
        </p:nvSpPr>
        <p:spPr>
          <a:xfrm>
            <a:off x="5411441" y="3471607"/>
            <a:ext cx="286445" cy="296214"/>
          </a:xfrm>
          <a:prstGeom prst="ellipse">
            <a:avLst/>
          </a:prstGeom>
          <a:no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11" name="Google Shape;811;p96"/>
          <p:cNvSpPr/>
          <p:nvPr/>
        </p:nvSpPr>
        <p:spPr>
          <a:xfrm>
            <a:off x="4364722" y="3376382"/>
            <a:ext cx="566089" cy="463728"/>
          </a:xfrm>
          <a:prstGeom prst="rect">
            <a:avLst/>
          </a:prstGeom>
          <a:solidFill>
            <a:schemeClr val="accent4"/>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Arial"/>
                <a:ea typeface="Arial"/>
                <a:cs typeface="Arial"/>
                <a:sym typeface="Arial"/>
              </a:rPr>
              <a:t>~/~</a:t>
            </a:r>
            <a:endParaRPr sz="1100"/>
          </a:p>
        </p:txBody>
      </p:sp>
      <p:cxnSp>
        <p:nvCxnSpPr>
          <p:cNvPr id="812" name="Google Shape;812;p96"/>
          <p:cNvCxnSpPr/>
          <p:nvPr/>
        </p:nvCxnSpPr>
        <p:spPr>
          <a:xfrm>
            <a:off x="5815960" y="2358714"/>
            <a:ext cx="0" cy="295408"/>
          </a:xfrm>
          <a:prstGeom prst="straightConnector1">
            <a:avLst/>
          </a:prstGeom>
          <a:noFill/>
          <a:ln w="28575" cap="flat" cmpd="sng">
            <a:solidFill>
              <a:schemeClr val="accent1"/>
            </a:solidFill>
            <a:prstDash val="solid"/>
            <a:miter lim="800000"/>
            <a:headEnd type="none" w="sm" len="sm"/>
            <a:tailEnd type="none" w="sm" len="sm"/>
          </a:ln>
        </p:spPr>
      </p:cxnSp>
      <p:cxnSp>
        <p:nvCxnSpPr>
          <p:cNvPr id="813" name="Google Shape;813;p96"/>
          <p:cNvCxnSpPr/>
          <p:nvPr/>
        </p:nvCxnSpPr>
        <p:spPr>
          <a:xfrm>
            <a:off x="6504533" y="2325396"/>
            <a:ext cx="0" cy="317656"/>
          </a:xfrm>
          <a:prstGeom prst="straightConnector1">
            <a:avLst/>
          </a:prstGeom>
          <a:noFill/>
          <a:ln w="28575" cap="flat" cmpd="sng">
            <a:solidFill>
              <a:schemeClr val="accent1"/>
            </a:solidFill>
            <a:prstDash val="solid"/>
            <a:miter lim="800000"/>
            <a:headEnd type="none" w="sm" len="sm"/>
            <a:tailEnd type="none" w="sm" len="sm"/>
          </a:ln>
        </p:spPr>
      </p:cxnSp>
      <p:sp>
        <p:nvSpPr>
          <p:cNvPr id="814" name="Google Shape;814;p96"/>
          <p:cNvSpPr/>
          <p:nvPr/>
        </p:nvSpPr>
        <p:spPr>
          <a:xfrm flipH="1">
            <a:off x="5990505" y="2357909"/>
            <a:ext cx="210403" cy="249367"/>
          </a:xfrm>
          <a:prstGeom prst="ellipse">
            <a:avLst/>
          </a:prstGeom>
          <a:no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815" name="Google Shape;815;p96"/>
          <p:cNvCxnSpPr/>
          <p:nvPr/>
        </p:nvCxnSpPr>
        <p:spPr>
          <a:xfrm>
            <a:off x="6516079" y="2498445"/>
            <a:ext cx="212105" cy="2885"/>
          </a:xfrm>
          <a:prstGeom prst="straightConnector1">
            <a:avLst/>
          </a:prstGeom>
          <a:noFill/>
          <a:ln w="12700" cap="flat" cmpd="sng">
            <a:solidFill>
              <a:schemeClr val="accent1"/>
            </a:solidFill>
            <a:prstDash val="solid"/>
            <a:miter lim="800000"/>
            <a:headEnd type="none" w="sm" len="sm"/>
            <a:tailEnd type="none" w="sm" len="sm"/>
          </a:ln>
        </p:spPr>
      </p:cxnSp>
      <p:cxnSp>
        <p:nvCxnSpPr>
          <p:cNvPr id="816" name="Google Shape;816;p96"/>
          <p:cNvCxnSpPr/>
          <p:nvPr/>
        </p:nvCxnSpPr>
        <p:spPr>
          <a:xfrm>
            <a:off x="6335082" y="2502002"/>
            <a:ext cx="169451" cy="0"/>
          </a:xfrm>
          <a:prstGeom prst="straightConnector1">
            <a:avLst/>
          </a:prstGeom>
          <a:noFill/>
          <a:ln w="12700" cap="flat" cmpd="sng">
            <a:solidFill>
              <a:schemeClr val="accent1"/>
            </a:solidFill>
            <a:prstDash val="solid"/>
            <a:miter lim="800000"/>
            <a:headEnd type="none" w="sm" len="sm"/>
            <a:tailEnd type="none" w="sm" len="sm"/>
          </a:ln>
        </p:spPr>
      </p:cxnSp>
      <p:cxnSp>
        <p:nvCxnSpPr>
          <p:cNvPr id="817" name="Google Shape;817;p96"/>
          <p:cNvCxnSpPr/>
          <p:nvPr/>
        </p:nvCxnSpPr>
        <p:spPr>
          <a:xfrm rot="10800000" flipH="1">
            <a:off x="5831407" y="2508114"/>
            <a:ext cx="171864" cy="3610"/>
          </a:xfrm>
          <a:prstGeom prst="straightConnector1">
            <a:avLst/>
          </a:prstGeom>
          <a:noFill/>
          <a:ln w="12700" cap="flat" cmpd="sng">
            <a:solidFill>
              <a:schemeClr val="accent1"/>
            </a:solidFill>
            <a:prstDash val="solid"/>
            <a:miter lim="800000"/>
            <a:headEnd type="none" w="sm" len="sm"/>
            <a:tailEnd type="none" w="sm" len="sm"/>
          </a:ln>
        </p:spPr>
      </p:cxnSp>
      <p:cxnSp>
        <p:nvCxnSpPr>
          <p:cNvPr id="818" name="Google Shape;818;p96"/>
          <p:cNvCxnSpPr/>
          <p:nvPr/>
        </p:nvCxnSpPr>
        <p:spPr>
          <a:xfrm>
            <a:off x="5632296" y="2508114"/>
            <a:ext cx="235041" cy="0"/>
          </a:xfrm>
          <a:prstGeom prst="straightConnector1">
            <a:avLst/>
          </a:prstGeom>
          <a:noFill/>
          <a:ln w="12700" cap="flat" cmpd="sng">
            <a:solidFill>
              <a:schemeClr val="accent1"/>
            </a:solidFill>
            <a:prstDash val="solid"/>
            <a:miter lim="800000"/>
            <a:headEnd type="none" w="sm" len="sm"/>
            <a:tailEnd type="none" w="sm" len="sm"/>
          </a:ln>
        </p:spPr>
      </p:cxnSp>
      <p:sp>
        <p:nvSpPr>
          <p:cNvPr id="819" name="Google Shape;819;p96"/>
          <p:cNvSpPr/>
          <p:nvPr/>
        </p:nvSpPr>
        <p:spPr>
          <a:xfrm flipH="1">
            <a:off x="6123107" y="2363631"/>
            <a:ext cx="211975" cy="249367"/>
          </a:xfrm>
          <a:prstGeom prst="ellipse">
            <a:avLst/>
          </a:prstGeom>
          <a:no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20" name="Google Shape;820;p96"/>
          <p:cNvSpPr/>
          <p:nvPr/>
        </p:nvSpPr>
        <p:spPr>
          <a:xfrm flipH="1">
            <a:off x="6739730" y="2357909"/>
            <a:ext cx="403399" cy="265178"/>
          </a:xfrm>
          <a:prstGeom prst="rect">
            <a:avLst/>
          </a:prstGeom>
          <a:solidFill>
            <a:srgbClr val="3A7D22"/>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Arial"/>
                <a:ea typeface="Arial"/>
                <a:cs typeface="Arial"/>
                <a:sym typeface="Arial"/>
              </a:rPr>
              <a:t>~/~</a:t>
            </a:r>
            <a:endParaRPr sz="1100"/>
          </a:p>
        </p:txBody>
      </p:sp>
      <p:cxnSp>
        <p:nvCxnSpPr>
          <p:cNvPr id="821" name="Google Shape;821;p96"/>
          <p:cNvCxnSpPr/>
          <p:nvPr/>
        </p:nvCxnSpPr>
        <p:spPr>
          <a:xfrm>
            <a:off x="6081491" y="2772344"/>
            <a:ext cx="0" cy="441356"/>
          </a:xfrm>
          <a:prstGeom prst="straightConnector1">
            <a:avLst/>
          </a:prstGeom>
          <a:noFill/>
          <a:ln w="28575" cap="flat" cmpd="sng">
            <a:solidFill>
              <a:schemeClr val="accent1"/>
            </a:solidFill>
            <a:prstDash val="solid"/>
            <a:miter lim="800000"/>
            <a:headEnd type="none" w="sm" len="sm"/>
            <a:tailEnd type="none" w="sm" len="sm"/>
          </a:ln>
        </p:spPr>
      </p:cxnSp>
      <p:cxnSp>
        <p:nvCxnSpPr>
          <p:cNvPr id="822" name="Google Shape;822;p96"/>
          <p:cNvCxnSpPr/>
          <p:nvPr/>
        </p:nvCxnSpPr>
        <p:spPr>
          <a:xfrm rot="5400000">
            <a:off x="5792366" y="3218945"/>
            <a:ext cx="404775" cy="173475"/>
          </a:xfrm>
          <a:prstGeom prst="bentConnector3">
            <a:avLst>
              <a:gd name="adj1" fmla="val 54743"/>
            </a:avLst>
          </a:prstGeom>
          <a:noFill/>
          <a:ln w="12700" cap="flat" cmpd="sng">
            <a:solidFill>
              <a:schemeClr val="accent1"/>
            </a:solidFill>
            <a:prstDash val="solid"/>
            <a:miter lim="800000"/>
            <a:headEnd type="none" w="sm" len="sm"/>
            <a:tailEnd type="none" w="sm" len="sm"/>
          </a:ln>
        </p:spPr>
      </p:cxnSp>
      <p:cxnSp>
        <p:nvCxnSpPr>
          <p:cNvPr id="823" name="Google Shape;823;p96"/>
          <p:cNvCxnSpPr/>
          <p:nvPr/>
        </p:nvCxnSpPr>
        <p:spPr>
          <a:xfrm rot="10800000">
            <a:off x="5895064" y="3591701"/>
            <a:ext cx="621413" cy="13351"/>
          </a:xfrm>
          <a:prstGeom prst="straightConnector1">
            <a:avLst/>
          </a:prstGeom>
          <a:noFill/>
          <a:ln w="12700" cap="flat" cmpd="sng">
            <a:solidFill>
              <a:schemeClr val="accent1"/>
            </a:solidFill>
            <a:prstDash val="solid"/>
            <a:miter lim="800000"/>
            <a:headEnd type="none" w="sm" len="sm"/>
            <a:tailEnd type="none" w="sm" len="sm"/>
          </a:ln>
        </p:spPr>
      </p:cxnSp>
      <p:cxnSp>
        <p:nvCxnSpPr>
          <p:cNvPr id="824" name="Google Shape;824;p96"/>
          <p:cNvCxnSpPr/>
          <p:nvPr/>
        </p:nvCxnSpPr>
        <p:spPr>
          <a:xfrm rot="-5400000" flipH="1">
            <a:off x="5864619" y="3788004"/>
            <a:ext cx="341325" cy="254475"/>
          </a:xfrm>
          <a:prstGeom prst="bentConnector3">
            <a:avLst>
              <a:gd name="adj1" fmla="val -4448"/>
            </a:avLst>
          </a:prstGeom>
          <a:noFill/>
          <a:ln w="12700" cap="flat" cmpd="sng">
            <a:solidFill>
              <a:schemeClr val="accent1"/>
            </a:solidFill>
            <a:prstDash val="solid"/>
            <a:miter lim="800000"/>
            <a:headEnd type="none" w="sm" len="sm"/>
            <a:tailEnd type="triangle" w="med" len="med"/>
          </a:ln>
        </p:spPr>
      </p:cxnSp>
      <p:cxnSp>
        <p:nvCxnSpPr>
          <p:cNvPr id="825" name="Google Shape;825;p96"/>
          <p:cNvCxnSpPr/>
          <p:nvPr/>
        </p:nvCxnSpPr>
        <p:spPr>
          <a:xfrm rot="10800000" flipH="1">
            <a:off x="5484855" y="2852177"/>
            <a:ext cx="161779" cy="4835"/>
          </a:xfrm>
          <a:prstGeom prst="straightConnector1">
            <a:avLst/>
          </a:prstGeom>
          <a:noFill/>
          <a:ln w="12700" cap="flat" cmpd="sng">
            <a:solidFill>
              <a:schemeClr val="accent1"/>
            </a:solidFill>
            <a:prstDash val="solid"/>
            <a:miter lim="800000"/>
            <a:headEnd type="none" w="sm" len="sm"/>
            <a:tailEnd type="none" w="sm" len="sm"/>
          </a:ln>
        </p:spPr>
      </p:cxnSp>
      <p:cxnSp>
        <p:nvCxnSpPr>
          <p:cNvPr id="826" name="Google Shape;826;p96"/>
          <p:cNvCxnSpPr/>
          <p:nvPr/>
        </p:nvCxnSpPr>
        <p:spPr>
          <a:xfrm rot="10800000">
            <a:off x="5644154" y="2505157"/>
            <a:ext cx="0" cy="356787"/>
          </a:xfrm>
          <a:prstGeom prst="straightConnector1">
            <a:avLst/>
          </a:prstGeom>
          <a:noFill/>
          <a:ln w="12700" cap="flat" cmpd="sng">
            <a:solidFill>
              <a:schemeClr val="accent1"/>
            </a:solidFill>
            <a:prstDash val="solid"/>
            <a:miter lim="800000"/>
            <a:headEnd type="none" w="sm" len="sm"/>
            <a:tailEnd type="none" w="sm" len="sm"/>
          </a:ln>
        </p:spPr>
      </p:cxnSp>
      <p:cxnSp>
        <p:nvCxnSpPr>
          <p:cNvPr id="827" name="Google Shape;827;p96"/>
          <p:cNvCxnSpPr/>
          <p:nvPr/>
        </p:nvCxnSpPr>
        <p:spPr>
          <a:xfrm rot="10800000">
            <a:off x="4867877" y="2429142"/>
            <a:ext cx="948082" cy="0"/>
          </a:xfrm>
          <a:prstGeom prst="straightConnector1">
            <a:avLst/>
          </a:prstGeom>
          <a:noFill/>
          <a:ln w="12700" cap="flat" cmpd="sng">
            <a:solidFill>
              <a:schemeClr val="accent1"/>
            </a:solidFill>
            <a:prstDash val="solid"/>
            <a:miter lim="800000"/>
            <a:headEnd type="none" w="sm" len="sm"/>
            <a:tailEnd type="triangle" w="med" len="med"/>
          </a:ln>
        </p:spPr>
      </p:cxnSp>
      <p:sp>
        <p:nvSpPr>
          <p:cNvPr id="828" name="Google Shape;828;p96"/>
          <p:cNvSpPr/>
          <p:nvPr/>
        </p:nvSpPr>
        <p:spPr>
          <a:xfrm rot="10800000">
            <a:off x="5597705" y="3210671"/>
            <a:ext cx="218253" cy="189693"/>
          </a:xfrm>
          <a:prstGeom prst="triangle">
            <a:avLst>
              <a:gd name="adj"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829" name="Google Shape;829;p96"/>
          <p:cNvCxnSpPr/>
          <p:nvPr/>
        </p:nvCxnSpPr>
        <p:spPr>
          <a:xfrm rot="10800000" flipH="1">
            <a:off x="5489976" y="3090550"/>
            <a:ext cx="220483" cy="4933"/>
          </a:xfrm>
          <a:prstGeom prst="straightConnector1">
            <a:avLst/>
          </a:prstGeom>
          <a:noFill/>
          <a:ln w="12700" cap="flat" cmpd="sng">
            <a:solidFill>
              <a:schemeClr val="accent1"/>
            </a:solidFill>
            <a:prstDash val="solid"/>
            <a:miter lim="800000"/>
            <a:headEnd type="none" w="sm" len="sm"/>
            <a:tailEnd type="none" w="sm" len="sm"/>
          </a:ln>
        </p:spPr>
      </p:cxnSp>
      <p:cxnSp>
        <p:nvCxnSpPr>
          <p:cNvPr id="830" name="Google Shape;830;p96"/>
          <p:cNvCxnSpPr>
            <a:endCxn id="828" idx="3"/>
          </p:cNvCxnSpPr>
          <p:nvPr/>
        </p:nvCxnSpPr>
        <p:spPr>
          <a:xfrm>
            <a:off x="5706831" y="3090371"/>
            <a:ext cx="0" cy="120300"/>
          </a:xfrm>
          <a:prstGeom prst="straightConnector1">
            <a:avLst/>
          </a:prstGeom>
          <a:noFill/>
          <a:ln w="12700" cap="flat" cmpd="sng">
            <a:solidFill>
              <a:schemeClr val="accent1"/>
            </a:solidFill>
            <a:prstDash val="solid"/>
            <a:miter lim="800000"/>
            <a:headEnd type="none" w="sm" len="sm"/>
            <a:tailEnd type="none" w="sm" len="sm"/>
          </a:ln>
        </p:spPr>
      </p:cxnSp>
      <p:cxnSp>
        <p:nvCxnSpPr>
          <p:cNvPr id="831" name="Google Shape;831;p96"/>
          <p:cNvCxnSpPr/>
          <p:nvPr/>
        </p:nvCxnSpPr>
        <p:spPr>
          <a:xfrm rot="10800000">
            <a:off x="6076697" y="3065110"/>
            <a:ext cx="999404" cy="12677"/>
          </a:xfrm>
          <a:prstGeom prst="straightConnector1">
            <a:avLst/>
          </a:prstGeom>
          <a:noFill/>
          <a:ln w="12700" cap="flat" cmpd="sng">
            <a:solidFill>
              <a:schemeClr val="accent1"/>
            </a:solidFill>
            <a:prstDash val="solid"/>
            <a:miter lim="800000"/>
            <a:headEnd type="none" w="sm" len="sm"/>
            <a:tailEnd type="none" w="sm" len="sm"/>
          </a:ln>
        </p:spPr>
      </p:cxnSp>
      <p:sp>
        <p:nvSpPr>
          <p:cNvPr id="832" name="Google Shape;832;p96"/>
          <p:cNvSpPr/>
          <p:nvPr/>
        </p:nvSpPr>
        <p:spPr>
          <a:xfrm flipH="1">
            <a:off x="6539458" y="3485697"/>
            <a:ext cx="210404" cy="249367"/>
          </a:xfrm>
          <a:prstGeom prst="ellipse">
            <a:avLst/>
          </a:prstGeom>
          <a:no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33" name="Google Shape;833;p96"/>
          <p:cNvSpPr/>
          <p:nvPr/>
        </p:nvSpPr>
        <p:spPr>
          <a:xfrm flipH="1">
            <a:off x="6672060" y="3491419"/>
            <a:ext cx="211975" cy="249367"/>
          </a:xfrm>
          <a:prstGeom prst="ellipse">
            <a:avLst/>
          </a:prstGeom>
          <a:no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34" name="Google Shape;834;p96"/>
          <p:cNvSpPr/>
          <p:nvPr/>
        </p:nvSpPr>
        <p:spPr>
          <a:xfrm flipH="1">
            <a:off x="7090816" y="2951948"/>
            <a:ext cx="210404" cy="249367"/>
          </a:xfrm>
          <a:prstGeom prst="ellipse">
            <a:avLst/>
          </a:prstGeom>
          <a:no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35" name="Google Shape;835;p96"/>
          <p:cNvSpPr/>
          <p:nvPr/>
        </p:nvSpPr>
        <p:spPr>
          <a:xfrm flipH="1">
            <a:off x="7223418" y="2957671"/>
            <a:ext cx="211975" cy="249367"/>
          </a:xfrm>
          <a:prstGeom prst="ellipse">
            <a:avLst/>
          </a:prstGeom>
          <a:no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836" name="Google Shape;836;p96"/>
          <p:cNvCxnSpPr/>
          <p:nvPr/>
        </p:nvCxnSpPr>
        <p:spPr>
          <a:xfrm rot="10800000">
            <a:off x="6905966" y="3615110"/>
            <a:ext cx="317452" cy="6596"/>
          </a:xfrm>
          <a:prstGeom prst="straightConnector1">
            <a:avLst/>
          </a:prstGeom>
          <a:noFill/>
          <a:ln w="12700" cap="flat" cmpd="sng">
            <a:solidFill>
              <a:schemeClr val="accent1"/>
            </a:solidFill>
            <a:prstDash val="solid"/>
            <a:miter lim="800000"/>
            <a:headEnd type="none" w="sm" len="sm"/>
            <a:tailEnd type="none" w="sm" len="sm"/>
          </a:ln>
        </p:spPr>
      </p:cxnSp>
      <p:cxnSp>
        <p:nvCxnSpPr>
          <p:cNvPr id="837" name="Google Shape;837;p96"/>
          <p:cNvCxnSpPr/>
          <p:nvPr/>
        </p:nvCxnSpPr>
        <p:spPr>
          <a:xfrm>
            <a:off x="7660571" y="2861675"/>
            <a:ext cx="0" cy="441356"/>
          </a:xfrm>
          <a:prstGeom prst="straightConnector1">
            <a:avLst/>
          </a:prstGeom>
          <a:noFill/>
          <a:ln w="28575" cap="flat" cmpd="sng">
            <a:solidFill>
              <a:schemeClr val="accent1"/>
            </a:solidFill>
            <a:prstDash val="solid"/>
            <a:miter lim="800000"/>
            <a:headEnd type="none" w="sm" len="sm"/>
            <a:tailEnd type="none" w="sm" len="sm"/>
          </a:ln>
        </p:spPr>
      </p:cxnSp>
      <p:cxnSp>
        <p:nvCxnSpPr>
          <p:cNvPr id="838" name="Google Shape;838;p96"/>
          <p:cNvCxnSpPr/>
          <p:nvPr/>
        </p:nvCxnSpPr>
        <p:spPr>
          <a:xfrm rot="10800000">
            <a:off x="7433822" y="3090550"/>
            <a:ext cx="226749" cy="4933"/>
          </a:xfrm>
          <a:prstGeom prst="straightConnector1">
            <a:avLst/>
          </a:prstGeom>
          <a:noFill/>
          <a:ln w="12700" cap="flat" cmpd="sng">
            <a:solidFill>
              <a:schemeClr val="accent1"/>
            </a:solidFill>
            <a:prstDash val="solid"/>
            <a:miter lim="800000"/>
            <a:headEnd type="none" w="sm" len="sm"/>
            <a:tailEnd type="none" w="sm" len="sm"/>
          </a:ln>
        </p:spPr>
      </p:cxnSp>
      <p:cxnSp>
        <p:nvCxnSpPr>
          <p:cNvPr id="839" name="Google Shape;839;p96"/>
          <p:cNvCxnSpPr/>
          <p:nvPr/>
        </p:nvCxnSpPr>
        <p:spPr>
          <a:xfrm>
            <a:off x="7236571" y="3384374"/>
            <a:ext cx="0" cy="441356"/>
          </a:xfrm>
          <a:prstGeom prst="straightConnector1">
            <a:avLst/>
          </a:prstGeom>
          <a:noFill/>
          <a:ln w="28575" cap="flat" cmpd="sng">
            <a:solidFill>
              <a:schemeClr val="accent1"/>
            </a:solidFill>
            <a:prstDash val="solid"/>
            <a:miter lim="800000"/>
            <a:headEnd type="none" w="sm" len="sm"/>
            <a:tailEnd type="none" w="sm" len="sm"/>
          </a:ln>
        </p:spPr>
      </p:cxnSp>
      <p:sp>
        <p:nvSpPr>
          <p:cNvPr id="840" name="Google Shape;840;p96"/>
          <p:cNvSpPr/>
          <p:nvPr/>
        </p:nvSpPr>
        <p:spPr>
          <a:xfrm rot="10800000">
            <a:off x="7356089" y="3855903"/>
            <a:ext cx="218253" cy="189693"/>
          </a:xfrm>
          <a:prstGeom prst="triangle">
            <a:avLst>
              <a:gd name="adj" fmla="val 50000"/>
            </a:avLst>
          </a:prstGeom>
          <a:solidFill>
            <a:srgbClr val="12501B"/>
          </a:solidFill>
          <a:ln w="19050" cap="flat" cmpd="sng">
            <a:solidFill>
              <a:srgbClr val="0F46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841" name="Google Shape;841;p96"/>
          <p:cNvCxnSpPr/>
          <p:nvPr/>
        </p:nvCxnSpPr>
        <p:spPr>
          <a:xfrm rot="10800000" flipH="1">
            <a:off x="7248361" y="3735783"/>
            <a:ext cx="220483" cy="4933"/>
          </a:xfrm>
          <a:prstGeom prst="straightConnector1">
            <a:avLst/>
          </a:prstGeom>
          <a:noFill/>
          <a:ln w="12700" cap="flat" cmpd="sng">
            <a:solidFill>
              <a:schemeClr val="accent1"/>
            </a:solidFill>
            <a:prstDash val="solid"/>
            <a:miter lim="800000"/>
            <a:headEnd type="none" w="sm" len="sm"/>
            <a:tailEnd type="none" w="sm" len="sm"/>
          </a:ln>
        </p:spPr>
      </p:cxnSp>
      <p:cxnSp>
        <p:nvCxnSpPr>
          <p:cNvPr id="842" name="Google Shape;842;p96"/>
          <p:cNvCxnSpPr>
            <a:endCxn id="840" idx="3"/>
          </p:cNvCxnSpPr>
          <p:nvPr/>
        </p:nvCxnSpPr>
        <p:spPr>
          <a:xfrm>
            <a:off x="7465216" y="3735603"/>
            <a:ext cx="0" cy="120300"/>
          </a:xfrm>
          <a:prstGeom prst="straightConnector1">
            <a:avLst/>
          </a:prstGeom>
          <a:noFill/>
          <a:ln w="12700" cap="flat" cmpd="sng">
            <a:solidFill>
              <a:schemeClr val="accent1"/>
            </a:solidFill>
            <a:prstDash val="solid"/>
            <a:miter lim="800000"/>
            <a:headEnd type="none" w="sm" len="sm"/>
            <a:tailEnd type="none" w="sm" len="sm"/>
          </a:ln>
        </p:spPr>
      </p:cxnSp>
      <p:cxnSp>
        <p:nvCxnSpPr>
          <p:cNvPr id="843" name="Google Shape;843;p96"/>
          <p:cNvCxnSpPr/>
          <p:nvPr/>
        </p:nvCxnSpPr>
        <p:spPr>
          <a:xfrm>
            <a:off x="7660571" y="3065110"/>
            <a:ext cx="556210" cy="0"/>
          </a:xfrm>
          <a:prstGeom prst="straightConnector1">
            <a:avLst/>
          </a:prstGeom>
          <a:noFill/>
          <a:ln w="12700" cap="flat" cmpd="sng">
            <a:solidFill>
              <a:schemeClr val="accent1"/>
            </a:solidFill>
            <a:prstDash val="solid"/>
            <a:miter lim="800000"/>
            <a:headEnd type="none" w="sm" len="sm"/>
            <a:tailEnd type="triangle" w="med" len="med"/>
          </a:ln>
        </p:spPr>
      </p:cxnSp>
      <p:cxnSp>
        <p:nvCxnSpPr>
          <p:cNvPr id="844" name="Google Shape;844;p96"/>
          <p:cNvCxnSpPr/>
          <p:nvPr/>
        </p:nvCxnSpPr>
        <p:spPr>
          <a:xfrm>
            <a:off x="7236571" y="3508011"/>
            <a:ext cx="928936" cy="0"/>
          </a:xfrm>
          <a:prstGeom prst="straightConnector1">
            <a:avLst/>
          </a:prstGeom>
          <a:noFill/>
          <a:ln w="12700" cap="flat" cmpd="sng">
            <a:solidFill>
              <a:schemeClr val="accent1"/>
            </a:solidFill>
            <a:prstDash val="solid"/>
            <a:miter lim="800000"/>
            <a:headEnd type="none" w="sm" len="sm"/>
            <a:tailEnd type="triangle" w="med" len="med"/>
          </a:ln>
        </p:spPr>
      </p:cxnSp>
      <p:cxnSp>
        <p:nvCxnSpPr>
          <p:cNvPr id="845" name="Google Shape;845;p96"/>
          <p:cNvCxnSpPr/>
          <p:nvPr/>
        </p:nvCxnSpPr>
        <p:spPr>
          <a:xfrm>
            <a:off x="1198548" y="2102266"/>
            <a:ext cx="6531123" cy="0"/>
          </a:xfrm>
          <a:prstGeom prst="straightConnector1">
            <a:avLst/>
          </a:prstGeom>
          <a:noFill/>
          <a:ln w="19050" cap="flat" cmpd="sng">
            <a:solidFill>
              <a:srgbClr val="7F7F7F"/>
            </a:solidFill>
            <a:prstDash val="solid"/>
            <a:miter lim="800000"/>
            <a:headEnd type="none" w="sm" len="sm"/>
            <a:tailEnd type="none" w="sm" len="sm"/>
          </a:ln>
        </p:spPr>
      </p:cxnSp>
      <p:sp>
        <p:nvSpPr>
          <p:cNvPr id="846" name="Google Shape;846;p96"/>
          <p:cNvSpPr txBox="1"/>
          <p:nvPr/>
        </p:nvSpPr>
        <p:spPr>
          <a:xfrm>
            <a:off x="7794181" y="1159117"/>
            <a:ext cx="1290754" cy="62324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a:solidFill>
                  <a:schemeClr val="dk1"/>
                </a:solidFill>
                <a:latin typeface="Arial"/>
                <a:ea typeface="Arial"/>
                <a:cs typeface="Arial"/>
                <a:sym typeface="Arial"/>
              </a:rPr>
              <a:t>Many variants:</a:t>
            </a:r>
            <a:endParaRPr sz="1100"/>
          </a:p>
          <a:p>
            <a:pPr marL="0" marR="0" lvl="0" indent="0" algn="ctr" rtl="0">
              <a:spcBef>
                <a:spcPts val="0"/>
              </a:spcBef>
              <a:spcAft>
                <a:spcPts val="0"/>
              </a:spcAft>
              <a:buNone/>
            </a:pPr>
            <a:r>
              <a:rPr lang="en" sz="1200">
                <a:solidFill>
                  <a:schemeClr val="dk1"/>
                </a:solidFill>
                <a:latin typeface="Arial"/>
                <a:ea typeface="Arial"/>
                <a:cs typeface="Arial"/>
                <a:sym typeface="Arial"/>
              </a:rPr>
              <a:t>WSCR, CSCR, ESCR, etc</a:t>
            </a:r>
            <a:endParaRPr sz="1200">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871"/>
        <p:cNvGrpSpPr/>
        <p:nvPr/>
      </p:nvGrpSpPr>
      <p:grpSpPr>
        <a:xfrm>
          <a:off x="0" y="0"/>
          <a:ext cx="0" cy="0"/>
          <a:chOff x="0" y="0"/>
          <a:chExt cx="0" cy="0"/>
        </a:xfrm>
      </p:grpSpPr>
      <p:sp>
        <p:nvSpPr>
          <p:cNvPr id="872" name="Google Shape;872;p99"/>
          <p:cNvSpPr txBox="1"/>
          <p:nvPr/>
        </p:nvSpPr>
        <p:spPr>
          <a:xfrm>
            <a:off x="259725" y="51350"/>
            <a:ext cx="1684200" cy="6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Methods</a:t>
            </a:r>
            <a:endParaRPr sz="1800" b="1">
              <a:solidFill>
                <a:schemeClr val="dk2"/>
              </a:solidFill>
            </a:endParaRPr>
          </a:p>
        </p:txBody>
      </p:sp>
      <p:sp>
        <p:nvSpPr>
          <p:cNvPr id="873" name="Google Shape;873;p99"/>
          <p:cNvSpPr txBox="1"/>
          <p:nvPr/>
        </p:nvSpPr>
        <p:spPr>
          <a:xfrm>
            <a:off x="1472888" y="503125"/>
            <a:ext cx="19863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Case Selection </a:t>
            </a:r>
            <a:endParaRPr sz="1800">
              <a:solidFill>
                <a:schemeClr val="dk2"/>
              </a:solidFill>
            </a:endParaRPr>
          </a:p>
        </p:txBody>
      </p:sp>
      <p:sp>
        <p:nvSpPr>
          <p:cNvPr id="874" name="Google Shape;874;p99"/>
          <p:cNvSpPr txBox="1"/>
          <p:nvPr/>
        </p:nvSpPr>
        <p:spPr>
          <a:xfrm>
            <a:off x="5645188" y="503125"/>
            <a:ext cx="25764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Disturbance Selection </a:t>
            </a:r>
            <a:endParaRPr sz="1800">
              <a:solidFill>
                <a:schemeClr val="dk2"/>
              </a:solidFill>
            </a:endParaRPr>
          </a:p>
        </p:txBody>
      </p:sp>
      <p:sp>
        <p:nvSpPr>
          <p:cNvPr id="875" name="Google Shape;875;p99"/>
          <p:cNvSpPr txBox="1"/>
          <p:nvPr/>
        </p:nvSpPr>
        <p:spPr>
          <a:xfrm>
            <a:off x="4907938" y="944425"/>
            <a:ext cx="40509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Critical elements were selected for simulating select “high stability risk” contingencies:</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Loss of Kenai Intertie: fault at line from Dave’s Creek to Quartz</a:t>
            </a:r>
            <a:endParaRPr/>
          </a:p>
          <a:p>
            <a:pPr marL="457200" lvl="0" indent="-317500" algn="l" rtl="0">
              <a:spcBef>
                <a:spcPts val="0"/>
              </a:spcBef>
              <a:spcAft>
                <a:spcPts val="0"/>
              </a:spcAft>
              <a:buSzPts val="1400"/>
              <a:buChar char="●"/>
            </a:pPr>
            <a:r>
              <a:rPr lang="en"/>
              <a:t>Loss of Alaska Intertie: fault on the single-circuit line from Teeland to Douglas </a:t>
            </a:r>
            <a:endParaRPr/>
          </a:p>
          <a:p>
            <a:pPr marL="457200" lvl="0" indent="-317500" algn="l" rtl="0">
              <a:spcBef>
                <a:spcPts val="0"/>
              </a:spcBef>
              <a:spcAft>
                <a:spcPts val="0"/>
              </a:spcAft>
              <a:buSzPts val="1400"/>
              <a:buChar char="●"/>
            </a:pPr>
            <a:r>
              <a:rPr lang="en"/>
              <a:t>Largest loss of generation in the Southern region </a:t>
            </a:r>
            <a:endParaRPr/>
          </a:p>
          <a:p>
            <a:pPr marL="457200" lvl="0" indent="-317500" algn="l" rtl="0">
              <a:spcBef>
                <a:spcPts val="0"/>
              </a:spcBef>
              <a:spcAft>
                <a:spcPts val="0"/>
              </a:spcAft>
              <a:buSzPts val="1400"/>
              <a:buChar char="●"/>
            </a:pPr>
            <a:r>
              <a:rPr lang="en"/>
              <a:t>Largest loss of generation in the Central region </a:t>
            </a:r>
            <a:endParaRPr/>
          </a:p>
          <a:p>
            <a:pPr marL="457200" lvl="0" indent="-317500" algn="l" rtl="0">
              <a:spcBef>
                <a:spcPts val="0"/>
              </a:spcBef>
              <a:spcAft>
                <a:spcPts val="0"/>
              </a:spcAft>
              <a:buSzPts val="1400"/>
              <a:buChar char="●"/>
            </a:pPr>
            <a:r>
              <a:rPr lang="en"/>
              <a:t>Largest loss of generation in the Northern region</a:t>
            </a:r>
            <a:endParaRPr/>
          </a:p>
          <a:p>
            <a:pPr marL="0" lvl="0" indent="0" algn="l" rtl="0">
              <a:spcBef>
                <a:spcPts val="0"/>
              </a:spcBef>
              <a:spcAft>
                <a:spcPts val="0"/>
              </a:spcAft>
              <a:buNone/>
            </a:pPr>
            <a:endParaRPr/>
          </a:p>
        </p:txBody>
      </p:sp>
      <p:sp>
        <p:nvSpPr>
          <p:cNvPr id="876" name="Google Shape;876;p99"/>
          <p:cNvSpPr txBox="1"/>
          <p:nvPr/>
        </p:nvSpPr>
        <p:spPr>
          <a:xfrm>
            <a:off x="185163" y="944425"/>
            <a:ext cx="43623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Cases (models) are made for select “high stability risk” hours of the year: </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Low and High Load: </a:t>
            </a:r>
            <a:endParaRPr/>
          </a:p>
          <a:p>
            <a:pPr marL="914400" lvl="1" indent="-317500" algn="l" rtl="0">
              <a:spcBef>
                <a:spcPts val="0"/>
              </a:spcBef>
              <a:spcAft>
                <a:spcPts val="0"/>
              </a:spcAft>
              <a:buSzPts val="1400"/>
              <a:buChar char="○"/>
            </a:pPr>
            <a:r>
              <a:rPr lang="en"/>
              <a:t>Summer Valley (SV) - lowest load of year (this is in summer)</a:t>
            </a:r>
            <a:endParaRPr/>
          </a:p>
          <a:p>
            <a:pPr marL="914400" lvl="1" indent="-317500" algn="l" rtl="0">
              <a:spcBef>
                <a:spcPts val="0"/>
              </a:spcBef>
              <a:spcAft>
                <a:spcPts val="0"/>
              </a:spcAft>
              <a:buSzPts val="1400"/>
              <a:buChar char="○"/>
            </a:pPr>
            <a:r>
              <a:rPr lang="en"/>
              <a:t>Winter Peak (WP) - highest load of year (this is in winter)</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Synchronous Ratio: The total MVA rating of committed synchronous machines online relative to the total MW output of IBR generation. The minimum synchronous ratio (MSR).</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Minimum Synchronous Ratio with Highest Flows (MSRHF) over the Interties.</a:t>
            </a:r>
            <a:endParaRPr/>
          </a:p>
          <a:p>
            <a:pPr marL="0" lvl="0" indent="0" algn="l" rtl="0">
              <a:spcBef>
                <a:spcPts val="0"/>
              </a:spcBef>
              <a:spcAft>
                <a:spcPts val="0"/>
              </a:spcAft>
              <a:buNone/>
            </a:pPr>
            <a:endParaRPr/>
          </a:p>
        </p:txBody>
      </p:sp>
      <p:grpSp>
        <p:nvGrpSpPr>
          <p:cNvPr id="877" name="Google Shape;877;p99"/>
          <p:cNvGrpSpPr/>
          <p:nvPr/>
        </p:nvGrpSpPr>
        <p:grpSpPr>
          <a:xfrm>
            <a:off x="1183650" y="4695873"/>
            <a:ext cx="6972300" cy="447616"/>
            <a:chOff x="1088400" y="4185998"/>
            <a:chExt cx="6972300" cy="447616"/>
          </a:xfrm>
        </p:grpSpPr>
        <p:sp>
          <p:nvSpPr>
            <p:cNvPr id="878" name="Google Shape;878;p99"/>
            <p:cNvSpPr/>
            <p:nvPr/>
          </p:nvSpPr>
          <p:spPr>
            <a:xfrm>
              <a:off x="1088400" y="4185998"/>
              <a:ext cx="1171500" cy="447600"/>
            </a:xfrm>
            <a:prstGeom prst="rightArrow">
              <a:avLst>
                <a:gd name="adj1" fmla="val 50000"/>
                <a:gd name="adj2" fmla="val 50000"/>
              </a:avLst>
            </a:prstGeom>
            <a:solidFill>
              <a:srgbClr val="1C458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rPr>
                <a:t>Scenario Development</a:t>
              </a:r>
              <a:endParaRPr sz="700">
                <a:solidFill>
                  <a:schemeClr val="lt1"/>
                </a:solidFill>
              </a:endParaRPr>
            </a:p>
          </p:txBody>
        </p:sp>
        <p:sp>
          <p:nvSpPr>
            <p:cNvPr id="879" name="Google Shape;879;p99"/>
            <p:cNvSpPr/>
            <p:nvPr/>
          </p:nvSpPr>
          <p:spPr>
            <a:xfrm>
              <a:off x="2259910" y="4185999"/>
              <a:ext cx="1171500" cy="447600"/>
            </a:xfrm>
            <a:prstGeom prst="rightArrow">
              <a:avLst>
                <a:gd name="adj1" fmla="val 50000"/>
                <a:gd name="adj2" fmla="val 50000"/>
              </a:avLst>
            </a:prstGeom>
            <a:solidFill>
              <a:srgbClr val="1155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rPr>
                <a:t>Resource Assessment</a:t>
              </a:r>
              <a:endParaRPr sz="700">
                <a:solidFill>
                  <a:schemeClr val="lt1"/>
                </a:solidFill>
              </a:endParaRPr>
            </a:p>
          </p:txBody>
        </p:sp>
        <p:sp>
          <p:nvSpPr>
            <p:cNvPr id="880" name="Google Shape;880;p99"/>
            <p:cNvSpPr/>
            <p:nvPr/>
          </p:nvSpPr>
          <p:spPr>
            <a:xfrm>
              <a:off x="3431395" y="4186003"/>
              <a:ext cx="1171500" cy="447600"/>
            </a:xfrm>
            <a:prstGeom prst="rightArrow">
              <a:avLst>
                <a:gd name="adj1" fmla="val 50000"/>
                <a:gd name="adj2" fmla="val 50000"/>
              </a:avLst>
            </a:prstGeom>
            <a:solidFill>
              <a:srgbClr val="3C78D8"/>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lt1"/>
                  </a:solidFill>
                </a:rPr>
                <a:t>Load Forecast</a:t>
              </a:r>
              <a:endParaRPr sz="700">
                <a:solidFill>
                  <a:schemeClr val="lt1"/>
                </a:solidFill>
              </a:endParaRPr>
            </a:p>
          </p:txBody>
        </p:sp>
        <p:sp>
          <p:nvSpPr>
            <p:cNvPr id="881" name="Google Shape;881;p99"/>
            <p:cNvSpPr/>
            <p:nvPr/>
          </p:nvSpPr>
          <p:spPr>
            <a:xfrm>
              <a:off x="4602905" y="4186002"/>
              <a:ext cx="1171500" cy="447600"/>
            </a:xfrm>
            <a:prstGeom prst="rightArrow">
              <a:avLst>
                <a:gd name="adj1" fmla="val 50000"/>
                <a:gd name="adj2" fmla="val 50000"/>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t>Generation Analysis</a:t>
              </a:r>
              <a:endParaRPr sz="700"/>
            </a:p>
          </p:txBody>
        </p:sp>
        <p:sp>
          <p:nvSpPr>
            <p:cNvPr id="882" name="Google Shape;882;p99"/>
            <p:cNvSpPr/>
            <p:nvPr/>
          </p:nvSpPr>
          <p:spPr>
            <a:xfrm>
              <a:off x="5774390" y="4186013"/>
              <a:ext cx="1171500" cy="447600"/>
            </a:xfrm>
            <a:prstGeom prst="rightArrow">
              <a:avLst>
                <a:gd name="adj1" fmla="val 50000"/>
                <a:gd name="adj2" fmla="val 50000"/>
              </a:avLst>
            </a:prstGeom>
            <a:solidFill>
              <a:srgbClr val="FFE59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dk1"/>
                  </a:solidFill>
                </a:rPr>
                <a:t>Transmission Analysis</a:t>
              </a:r>
              <a:endParaRPr sz="700" b="1">
                <a:solidFill>
                  <a:schemeClr val="dk1"/>
                </a:solidFill>
              </a:endParaRPr>
            </a:p>
          </p:txBody>
        </p:sp>
        <p:sp>
          <p:nvSpPr>
            <p:cNvPr id="883" name="Google Shape;883;p99"/>
            <p:cNvSpPr/>
            <p:nvPr/>
          </p:nvSpPr>
          <p:spPr>
            <a:xfrm>
              <a:off x="6945900" y="4186005"/>
              <a:ext cx="1114800" cy="447600"/>
            </a:xfrm>
            <a:prstGeom prst="rightArrow">
              <a:avLst>
                <a:gd name="adj1" fmla="val 50000"/>
                <a:gd name="adj2" fmla="val 50000"/>
              </a:avLst>
            </a:prstGeom>
            <a:solidFill>
              <a:srgbClr val="C9DAF8"/>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chemeClr val="dk1"/>
                  </a:solidFill>
                </a:rPr>
                <a:t>Economic Analysis</a:t>
              </a:r>
              <a:endParaRPr sz="700">
                <a:solidFill>
                  <a:schemeClr val="dk1"/>
                </a:solidFil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2" name="Google Shape;222;p42"/>
          <p:cNvSpPr txBox="1">
            <a:spLocks noGrp="1"/>
          </p:cNvSpPr>
          <p:nvPr>
            <p:ph type="subTitle" idx="1"/>
          </p:nvPr>
        </p:nvSpPr>
        <p:spPr>
          <a:xfrm>
            <a:off x="329925" y="129375"/>
            <a:ext cx="4148100" cy="792600"/>
          </a:xfrm>
          <a:prstGeom prst="rect">
            <a:avLst/>
          </a:prstGeom>
        </p:spPr>
        <p:txBody>
          <a:bodyPr spcFirstLastPara="1" wrap="square" lIns="91425" tIns="91425" rIns="91425" bIns="91425" anchor="ctr" anchorCtr="0">
            <a:normAutofit fontScale="92500" lnSpcReduction="20000"/>
          </a:bodyPr>
          <a:lstStyle/>
          <a:p>
            <a:pPr marL="0" lvl="0" indent="0" algn="ctr" rtl="0">
              <a:spcBef>
                <a:spcPts val="0"/>
              </a:spcBef>
              <a:spcAft>
                <a:spcPts val="0"/>
              </a:spcAft>
              <a:buNone/>
            </a:pPr>
            <a:r>
              <a:rPr lang="en" b="1"/>
              <a:t>Technical Advisory Group</a:t>
            </a:r>
            <a:endParaRPr sz="2240" b="1"/>
          </a:p>
        </p:txBody>
      </p:sp>
      <p:sp>
        <p:nvSpPr>
          <p:cNvPr id="223" name="Google Shape;223;p42"/>
          <p:cNvSpPr txBox="1"/>
          <p:nvPr/>
        </p:nvSpPr>
        <p:spPr>
          <a:xfrm>
            <a:off x="575625" y="821850"/>
            <a:ext cx="3656700" cy="22779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600"/>
              <a:t>Golden Valley Electric Association</a:t>
            </a:r>
            <a:endParaRPr sz="1600"/>
          </a:p>
          <a:p>
            <a:pPr marL="0" lvl="0" indent="0" algn="ctr" rtl="0">
              <a:lnSpc>
                <a:spcPct val="150000"/>
              </a:lnSpc>
              <a:spcBef>
                <a:spcPts val="0"/>
              </a:spcBef>
              <a:spcAft>
                <a:spcPts val="0"/>
              </a:spcAft>
              <a:buClr>
                <a:schemeClr val="dk1"/>
              </a:buClr>
              <a:buSzPts val="1100"/>
              <a:buFont typeface="Arial"/>
              <a:buNone/>
            </a:pPr>
            <a:r>
              <a:rPr lang="en" sz="1600">
                <a:solidFill>
                  <a:schemeClr val="dk1"/>
                </a:solidFill>
              </a:rPr>
              <a:t>Chugach Electric Association</a:t>
            </a:r>
            <a:endParaRPr sz="1600">
              <a:solidFill>
                <a:schemeClr val="dk1"/>
              </a:solidFill>
            </a:endParaRPr>
          </a:p>
          <a:p>
            <a:pPr marL="0" lvl="0" indent="0" algn="ctr" rtl="0">
              <a:lnSpc>
                <a:spcPct val="150000"/>
              </a:lnSpc>
              <a:spcBef>
                <a:spcPts val="0"/>
              </a:spcBef>
              <a:spcAft>
                <a:spcPts val="0"/>
              </a:spcAft>
              <a:buClr>
                <a:schemeClr val="dk1"/>
              </a:buClr>
              <a:buSzPts val="1100"/>
              <a:buFont typeface="Arial"/>
              <a:buNone/>
            </a:pPr>
            <a:r>
              <a:rPr lang="en" sz="1600">
                <a:solidFill>
                  <a:schemeClr val="dk1"/>
                </a:solidFill>
              </a:rPr>
              <a:t>Matanuska Electric Association</a:t>
            </a:r>
            <a:endParaRPr sz="1600"/>
          </a:p>
          <a:p>
            <a:pPr marL="0" lvl="0" indent="0" algn="ctr" rtl="0">
              <a:lnSpc>
                <a:spcPct val="150000"/>
              </a:lnSpc>
              <a:spcBef>
                <a:spcPts val="0"/>
              </a:spcBef>
              <a:spcAft>
                <a:spcPts val="0"/>
              </a:spcAft>
              <a:buNone/>
            </a:pPr>
            <a:r>
              <a:rPr lang="en" sz="1600"/>
              <a:t>Homer Electric Association</a:t>
            </a:r>
            <a:endParaRPr sz="1600"/>
          </a:p>
          <a:p>
            <a:pPr marL="0" lvl="0" indent="0" algn="ctr" rtl="0">
              <a:lnSpc>
                <a:spcPct val="150000"/>
              </a:lnSpc>
              <a:spcBef>
                <a:spcPts val="0"/>
              </a:spcBef>
              <a:spcAft>
                <a:spcPts val="0"/>
              </a:spcAft>
              <a:buNone/>
            </a:pPr>
            <a:r>
              <a:rPr lang="en" sz="1600"/>
              <a:t>Alaska Energy Authority</a:t>
            </a:r>
            <a:endParaRPr sz="1600"/>
          </a:p>
          <a:p>
            <a:pPr marL="0" lvl="0" indent="0" algn="ctr" rtl="0">
              <a:lnSpc>
                <a:spcPct val="150000"/>
              </a:lnSpc>
              <a:spcBef>
                <a:spcPts val="0"/>
              </a:spcBef>
              <a:spcAft>
                <a:spcPts val="0"/>
              </a:spcAft>
              <a:buNone/>
            </a:pPr>
            <a:r>
              <a:rPr lang="en" sz="1600"/>
              <a:t>Railbelt Regional Coordination</a:t>
            </a:r>
            <a:endParaRPr sz="1600"/>
          </a:p>
        </p:txBody>
      </p:sp>
      <p:sp>
        <p:nvSpPr>
          <p:cNvPr id="224" name="Google Shape;224;p42"/>
          <p:cNvSpPr txBox="1"/>
          <p:nvPr/>
        </p:nvSpPr>
        <p:spPr>
          <a:xfrm>
            <a:off x="4587000" y="821850"/>
            <a:ext cx="3893700" cy="22779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a:solidFill>
                  <a:schemeClr val="dk1"/>
                </a:solidFill>
              </a:rPr>
              <a:t>Office of Naval Research</a:t>
            </a:r>
            <a:endParaRPr sz="1600">
              <a:solidFill>
                <a:schemeClr val="dk1"/>
              </a:solidFill>
            </a:endParaRPr>
          </a:p>
          <a:p>
            <a:pPr marL="0" lvl="0" indent="0" algn="ctr" rtl="0">
              <a:spcBef>
                <a:spcPts val="0"/>
              </a:spcBef>
              <a:spcAft>
                <a:spcPts val="0"/>
              </a:spcAft>
              <a:buClr>
                <a:schemeClr val="dk1"/>
              </a:buClr>
              <a:buSzPts val="1100"/>
              <a:buFont typeface="Arial"/>
              <a:buNone/>
            </a:pPr>
            <a:endParaRPr sz="1600">
              <a:solidFill>
                <a:schemeClr val="dk1"/>
              </a:solidFill>
            </a:endParaRPr>
          </a:p>
          <a:p>
            <a:pPr marL="0" lvl="0" indent="0" algn="ctr" rtl="0">
              <a:spcBef>
                <a:spcPts val="0"/>
              </a:spcBef>
              <a:spcAft>
                <a:spcPts val="0"/>
              </a:spcAft>
              <a:buClr>
                <a:schemeClr val="dk1"/>
              </a:buClr>
              <a:buSzPts val="1100"/>
              <a:buFont typeface="Arial"/>
              <a:buNone/>
            </a:pPr>
            <a:r>
              <a:rPr lang="en" sz="1600">
                <a:solidFill>
                  <a:schemeClr val="dk1"/>
                </a:solidFill>
              </a:rPr>
              <a:t>State of Alaska FY23 Economic Development Capital Funding </a:t>
            </a:r>
            <a:endParaRPr sz="1600"/>
          </a:p>
        </p:txBody>
      </p:sp>
      <p:sp>
        <p:nvSpPr>
          <p:cNvPr id="225" name="Google Shape;225;p42"/>
          <p:cNvSpPr txBox="1">
            <a:spLocks noGrp="1"/>
          </p:cNvSpPr>
          <p:nvPr>
            <p:ph type="subTitle" idx="1"/>
          </p:nvPr>
        </p:nvSpPr>
        <p:spPr>
          <a:xfrm>
            <a:off x="4459800" y="129375"/>
            <a:ext cx="4148100" cy="792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350" b="1"/>
              <a:t>Funding and Support</a:t>
            </a:r>
            <a:endParaRPr sz="2350" b="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887"/>
        <p:cNvGrpSpPr/>
        <p:nvPr/>
      </p:nvGrpSpPr>
      <p:grpSpPr>
        <a:xfrm>
          <a:off x="0" y="0"/>
          <a:ext cx="0" cy="0"/>
          <a:chOff x="0" y="0"/>
          <a:chExt cx="0" cy="0"/>
        </a:xfrm>
      </p:grpSpPr>
      <p:graphicFrame>
        <p:nvGraphicFramePr>
          <p:cNvPr id="888" name="Google Shape;888;p100"/>
          <p:cNvGraphicFramePr/>
          <p:nvPr/>
        </p:nvGraphicFramePr>
        <p:xfrm>
          <a:off x="675125" y="1011975"/>
          <a:ext cx="7246175" cy="1689104"/>
        </p:xfrm>
        <a:graphic>
          <a:graphicData uri="http://schemas.openxmlformats.org/drawingml/2006/table">
            <a:tbl>
              <a:tblPr>
                <a:noFill/>
                <a:tableStyleId>{7B1902DD-9823-4799-86DC-FA033D030D44}</a:tableStyleId>
              </a:tblPr>
              <a:tblGrid>
                <a:gridCol w="4099275">
                  <a:extLst>
                    <a:ext uri="{9D8B030D-6E8A-4147-A177-3AD203B41FA5}">
                      <a16:colId xmlns:a16="http://schemas.microsoft.com/office/drawing/2014/main" val="20000"/>
                    </a:ext>
                  </a:extLst>
                </a:gridCol>
                <a:gridCol w="786725">
                  <a:extLst>
                    <a:ext uri="{9D8B030D-6E8A-4147-A177-3AD203B41FA5}">
                      <a16:colId xmlns:a16="http://schemas.microsoft.com/office/drawing/2014/main" val="20001"/>
                    </a:ext>
                  </a:extLst>
                </a:gridCol>
                <a:gridCol w="786725">
                  <a:extLst>
                    <a:ext uri="{9D8B030D-6E8A-4147-A177-3AD203B41FA5}">
                      <a16:colId xmlns:a16="http://schemas.microsoft.com/office/drawing/2014/main" val="20002"/>
                    </a:ext>
                  </a:extLst>
                </a:gridCol>
                <a:gridCol w="786725">
                  <a:extLst>
                    <a:ext uri="{9D8B030D-6E8A-4147-A177-3AD203B41FA5}">
                      <a16:colId xmlns:a16="http://schemas.microsoft.com/office/drawing/2014/main" val="20003"/>
                    </a:ext>
                  </a:extLst>
                </a:gridCol>
                <a:gridCol w="786725">
                  <a:extLst>
                    <a:ext uri="{9D8B030D-6E8A-4147-A177-3AD203B41FA5}">
                      <a16:colId xmlns:a16="http://schemas.microsoft.com/office/drawing/2014/main" val="20004"/>
                    </a:ext>
                  </a:extLst>
                </a:gridCol>
              </a:tblGrid>
              <a:tr h="200025">
                <a:tc>
                  <a:txBody>
                    <a:bodyPr/>
                    <a:lstStyle/>
                    <a:p>
                      <a:pPr marL="0" lvl="0" indent="0" algn="l" rtl="0">
                        <a:lnSpc>
                          <a:spcPct val="115000"/>
                        </a:lnSpc>
                        <a:spcBef>
                          <a:spcPts val="0"/>
                        </a:spcBef>
                        <a:spcAft>
                          <a:spcPts val="0"/>
                        </a:spcAft>
                        <a:buNone/>
                      </a:pPr>
                      <a:r>
                        <a:rPr lang="en" sz="1000" b="1"/>
                        <a:t>Type</a:t>
                      </a:r>
                      <a:endParaRPr sz="1000" b="1"/>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BAU</a:t>
                      </a:r>
                      <a:endParaRPr sz="1000" b="1"/>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Hydro</a:t>
                      </a:r>
                      <a:endParaRPr sz="1000" b="1"/>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Nuclear</a:t>
                      </a:r>
                      <a:endParaRPr sz="1000" b="1"/>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Tidal</a:t>
                      </a:r>
                      <a:endParaRPr sz="1000" b="1"/>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 sz="1000" b="1"/>
                        <a:t>BATTERIES (MVA) for Steady State Voltage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365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788</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140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b="1"/>
                        <a:t>Capacitors (MVar) for Steady State Voltage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91</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185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75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b="1"/>
                        <a:t>Reconductored Lines (miles) Steady State Thermal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1.9</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121.5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231</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224.2</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b="1"/>
                        <a:t>Transformers (MVA) Steady State Thermal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22</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 sz="1000" b="1"/>
                        <a:t>Transformers (MVA) Steady State Voltage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n" sz="1000" b="1"/>
                        <a:t>Batteries (MVA) for Dynamic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442.6</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328.69</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250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l" rtl="0">
                        <a:lnSpc>
                          <a:spcPct val="115000"/>
                        </a:lnSpc>
                        <a:spcBef>
                          <a:spcPts val="0"/>
                        </a:spcBef>
                        <a:spcAft>
                          <a:spcPts val="0"/>
                        </a:spcAft>
                        <a:buNone/>
                      </a:pPr>
                      <a:r>
                        <a:rPr lang="en" sz="1000" b="1"/>
                        <a:t>Synchronous Condensers (MVAr) for Dynamic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90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358.42</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889" name="Google Shape;889;p100"/>
          <p:cNvSpPr txBox="1"/>
          <p:nvPr/>
        </p:nvSpPr>
        <p:spPr>
          <a:xfrm>
            <a:off x="278775" y="232325"/>
            <a:ext cx="3952500" cy="6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Summary of Stability Mitigations</a:t>
            </a:r>
            <a:endParaRPr sz="1800" b="1">
              <a:solidFill>
                <a:schemeClr val="dk2"/>
              </a:solidFill>
            </a:endParaRPr>
          </a:p>
        </p:txBody>
      </p:sp>
      <p:sp>
        <p:nvSpPr>
          <p:cNvPr id="890" name="Google Shape;890;p100"/>
          <p:cNvSpPr txBox="1"/>
          <p:nvPr/>
        </p:nvSpPr>
        <p:spPr>
          <a:xfrm>
            <a:off x="1536450" y="3858575"/>
            <a:ext cx="1742400" cy="2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Consider putting this into a plot</a:t>
            </a:r>
            <a:endParaRPr sz="1800">
              <a:solidFill>
                <a:schemeClr val="dk2"/>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894"/>
        <p:cNvGrpSpPr/>
        <p:nvPr/>
      </p:nvGrpSpPr>
      <p:grpSpPr>
        <a:xfrm>
          <a:off x="0" y="0"/>
          <a:ext cx="0" cy="0"/>
          <a:chOff x="0" y="0"/>
          <a:chExt cx="0" cy="0"/>
        </a:xfrm>
      </p:grpSpPr>
      <p:graphicFrame>
        <p:nvGraphicFramePr>
          <p:cNvPr id="895" name="Google Shape;895;p101"/>
          <p:cNvGraphicFramePr/>
          <p:nvPr/>
        </p:nvGraphicFramePr>
        <p:xfrm>
          <a:off x="164025" y="41275"/>
          <a:ext cx="8612600" cy="4825630"/>
        </p:xfrm>
        <a:graphic>
          <a:graphicData uri="http://schemas.openxmlformats.org/drawingml/2006/table">
            <a:tbl>
              <a:tblPr>
                <a:noFill/>
                <a:tableStyleId>{7B1902DD-9823-4799-86DC-FA033D030D44}</a:tableStyleId>
              </a:tblPr>
              <a:tblGrid>
                <a:gridCol w="4099275">
                  <a:extLst>
                    <a:ext uri="{9D8B030D-6E8A-4147-A177-3AD203B41FA5}">
                      <a16:colId xmlns:a16="http://schemas.microsoft.com/office/drawing/2014/main" val="20000"/>
                    </a:ext>
                  </a:extLst>
                </a:gridCol>
                <a:gridCol w="1366425">
                  <a:extLst>
                    <a:ext uri="{9D8B030D-6E8A-4147-A177-3AD203B41FA5}">
                      <a16:colId xmlns:a16="http://schemas.microsoft.com/office/drawing/2014/main" val="20001"/>
                    </a:ext>
                  </a:extLst>
                </a:gridCol>
                <a:gridCol w="786725">
                  <a:extLst>
                    <a:ext uri="{9D8B030D-6E8A-4147-A177-3AD203B41FA5}">
                      <a16:colId xmlns:a16="http://schemas.microsoft.com/office/drawing/2014/main" val="20002"/>
                    </a:ext>
                  </a:extLst>
                </a:gridCol>
                <a:gridCol w="786725">
                  <a:extLst>
                    <a:ext uri="{9D8B030D-6E8A-4147-A177-3AD203B41FA5}">
                      <a16:colId xmlns:a16="http://schemas.microsoft.com/office/drawing/2014/main" val="20003"/>
                    </a:ext>
                  </a:extLst>
                </a:gridCol>
                <a:gridCol w="786725">
                  <a:extLst>
                    <a:ext uri="{9D8B030D-6E8A-4147-A177-3AD203B41FA5}">
                      <a16:colId xmlns:a16="http://schemas.microsoft.com/office/drawing/2014/main" val="20004"/>
                    </a:ext>
                  </a:extLst>
                </a:gridCol>
                <a:gridCol w="786725">
                  <a:extLst>
                    <a:ext uri="{9D8B030D-6E8A-4147-A177-3AD203B41FA5}">
                      <a16:colId xmlns:a16="http://schemas.microsoft.com/office/drawing/2014/main" val="20005"/>
                    </a:ext>
                  </a:extLst>
                </a:gridCol>
              </a:tblGrid>
              <a:tr h="200025">
                <a:tc>
                  <a:txBody>
                    <a:bodyPr/>
                    <a:lstStyle/>
                    <a:p>
                      <a:pPr marL="0" lvl="0" indent="0" algn="l" rtl="0">
                        <a:lnSpc>
                          <a:spcPct val="115000"/>
                        </a:lnSpc>
                        <a:spcBef>
                          <a:spcPts val="0"/>
                        </a:spcBef>
                        <a:spcAft>
                          <a:spcPts val="0"/>
                        </a:spcAft>
                        <a:buNone/>
                      </a:pPr>
                      <a:r>
                        <a:rPr lang="en" sz="1000" b="1"/>
                        <a:t>Type</a:t>
                      </a:r>
                      <a:endParaRPr sz="1000" b="1"/>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Area</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BAU</a:t>
                      </a:r>
                      <a:endParaRPr sz="1000" b="1"/>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Hydro</a:t>
                      </a:r>
                      <a:endParaRPr sz="1000" b="1"/>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Nuclear</a:t>
                      </a:r>
                      <a:endParaRPr sz="1000" b="1"/>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Tidal</a:t>
                      </a:r>
                      <a:endParaRPr sz="1000" b="1"/>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09550">
                <a:tc rowSpan="3">
                  <a:txBody>
                    <a:bodyPr/>
                    <a:lstStyle/>
                    <a:p>
                      <a:pPr marL="0" lvl="0" indent="0" algn="l" rtl="0">
                        <a:lnSpc>
                          <a:spcPct val="115000"/>
                        </a:lnSpc>
                        <a:spcBef>
                          <a:spcPts val="0"/>
                        </a:spcBef>
                        <a:spcAft>
                          <a:spcPts val="0"/>
                        </a:spcAft>
                        <a:buNone/>
                      </a:pPr>
                      <a:r>
                        <a:rPr lang="en" sz="1000" b="1"/>
                        <a:t>BATTERIES (MVA) for Steady State Voltage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Northern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30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80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224</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40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9550">
                <a:tc vMerge="1">
                  <a:txBody>
                    <a:bodyPr/>
                    <a:lstStyle/>
                    <a:p>
                      <a:endParaRPr lang="en-US"/>
                    </a:p>
                  </a:txBody>
                  <a:tcPr/>
                </a:tc>
                <a:tc>
                  <a:txBody>
                    <a:bodyPr/>
                    <a:lstStyle/>
                    <a:p>
                      <a:pPr marL="0" lvl="0" indent="0" algn="l" rtl="0">
                        <a:lnSpc>
                          <a:spcPct val="115000"/>
                        </a:lnSpc>
                        <a:spcBef>
                          <a:spcPts val="0"/>
                        </a:spcBef>
                        <a:spcAft>
                          <a:spcPts val="0"/>
                        </a:spcAft>
                        <a:buNone/>
                      </a:pPr>
                      <a:r>
                        <a:rPr lang="en" sz="1000"/>
                        <a:t>Central</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15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548</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50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9550">
                <a:tc vMerge="1">
                  <a:txBody>
                    <a:bodyPr/>
                    <a:lstStyle/>
                    <a:p>
                      <a:endParaRPr lang="en-US"/>
                    </a:p>
                  </a:txBody>
                  <a:tcPr/>
                </a:tc>
                <a:tc>
                  <a:txBody>
                    <a:bodyPr/>
                    <a:lstStyle/>
                    <a:p>
                      <a:pPr marL="0" lvl="0" indent="0" algn="l" rtl="0">
                        <a:lnSpc>
                          <a:spcPct val="115000"/>
                        </a:lnSpc>
                        <a:spcBef>
                          <a:spcPts val="0"/>
                        </a:spcBef>
                        <a:spcAft>
                          <a:spcPts val="0"/>
                        </a:spcAft>
                        <a:buNone/>
                      </a:pPr>
                      <a:r>
                        <a:rPr lang="en" sz="1000"/>
                        <a:t>Southern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180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16</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50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9550">
                <a:tc rowSpan="3">
                  <a:txBody>
                    <a:bodyPr/>
                    <a:lstStyle/>
                    <a:p>
                      <a:pPr marL="0" lvl="0" indent="0" algn="l" rtl="0">
                        <a:lnSpc>
                          <a:spcPct val="115000"/>
                        </a:lnSpc>
                        <a:spcBef>
                          <a:spcPts val="0"/>
                        </a:spcBef>
                        <a:spcAft>
                          <a:spcPts val="0"/>
                        </a:spcAft>
                        <a:buNone/>
                      </a:pPr>
                      <a:r>
                        <a:rPr lang="en" sz="1000" b="1"/>
                        <a:t>Capacitors (MVar) for Steady State Voltage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Northern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22</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10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9550">
                <a:tc vMerge="1">
                  <a:txBody>
                    <a:bodyPr/>
                    <a:lstStyle/>
                    <a:p>
                      <a:endParaRPr lang="en-US"/>
                    </a:p>
                  </a:txBody>
                  <a:tcPr/>
                </a:tc>
                <a:tc>
                  <a:txBody>
                    <a:bodyPr/>
                    <a:lstStyle/>
                    <a:p>
                      <a:pPr marL="0" lvl="0" indent="0" algn="l" rtl="0">
                        <a:lnSpc>
                          <a:spcPct val="115000"/>
                        </a:lnSpc>
                        <a:spcBef>
                          <a:spcPts val="0"/>
                        </a:spcBef>
                        <a:spcAft>
                          <a:spcPts val="0"/>
                        </a:spcAft>
                        <a:buNone/>
                      </a:pPr>
                      <a:r>
                        <a:rPr lang="en" sz="1000"/>
                        <a:t>Central</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145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60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9550">
                <a:tc vMerge="1">
                  <a:txBody>
                    <a:bodyPr/>
                    <a:lstStyle/>
                    <a:p>
                      <a:endParaRPr lang="en-US"/>
                    </a:p>
                  </a:txBody>
                  <a:tcPr/>
                </a:tc>
                <a:tc>
                  <a:txBody>
                    <a:bodyPr/>
                    <a:lstStyle/>
                    <a:p>
                      <a:pPr marL="0" lvl="0" indent="0" algn="l" rtl="0">
                        <a:lnSpc>
                          <a:spcPct val="115000"/>
                        </a:lnSpc>
                        <a:spcBef>
                          <a:spcPts val="0"/>
                        </a:spcBef>
                        <a:spcAft>
                          <a:spcPts val="0"/>
                        </a:spcAft>
                        <a:buNone/>
                      </a:pPr>
                      <a:r>
                        <a:rPr lang="en" sz="1000"/>
                        <a:t>Southern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54</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rowSpan="3">
                  <a:txBody>
                    <a:bodyPr/>
                    <a:lstStyle/>
                    <a:p>
                      <a:pPr marL="0" lvl="0" indent="0" algn="l" rtl="0">
                        <a:lnSpc>
                          <a:spcPct val="115000"/>
                        </a:lnSpc>
                        <a:spcBef>
                          <a:spcPts val="0"/>
                        </a:spcBef>
                        <a:spcAft>
                          <a:spcPts val="0"/>
                        </a:spcAft>
                        <a:buNone/>
                      </a:pPr>
                      <a:r>
                        <a:rPr lang="en" sz="1000" b="1"/>
                        <a:t>Reconductored Lines (miles) Steady State Thermal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Northern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12.4</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6.8</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20.8</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 sz="1000"/>
                        <a:t>Central</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1.9</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33.3</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105.2</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30.9</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 sz="1000"/>
                        <a:t>Southern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75.8</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119</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172.5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09550">
                <a:tc rowSpan="3">
                  <a:txBody>
                    <a:bodyPr/>
                    <a:lstStyle/>
                    <a:p>
                      <a:pPr marL="0" lvl="0" indent="0" algn="l" rtl="0">
                        <a:lnSpc>
                          <a:spcPct val="115000"/>
                        </a:lnSpc>
                        <a:spcBef>
                          <a:spcPts val="0"/>
                        </a:spcBef>
                        <a:spcAft>
                          <a:spcPts val="0"/>
                        </a:spcAft>
                        <a:buNone/>
                      </a:pPr>
                      <a:r>
                        <a:rPr lang="en" sz="1000" b="1"/>
                        <a:t>Transformers (MVA) Steady State Thermal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Northern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9</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13</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11</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09550">
                <a:tc vMerge="1">
                  <a:txBody>
                    <a:bodyPr/>
                    <a:lstStyle/>
                    <a:p>
                      <a:endParaRPr lang="en-US"/>
                    </a:p>
                  </a:txBody>
                  <a:tcPr/>
                </a:tc>
                <a:tc>
                  <a:txBody>
                    <a:bodyPr/>
                    <a:lstStyle/>
                    <a:p>
                      <a:pPr marL="0" lvl="0" indent="0" algn="l" rtl="0">
                        <a:lnSpc>
                          <a:spcPct val="115000"/>
                        </a:lnSpc>
                        <a:spcBef>
                          <a:spcPts val="0"/>
                        </a:spcBef>
                        <a:spcAft>
                          <a:spcPts val="0"/>
                        </a:spcAft>
                        <a:buNone/>
                      </a:pPr>
                      <a:r>
                        <a:rPr lang="en" sz="1000"/>
                        <a:t>Central</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15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12</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17</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209550">
                <a:tc vMerge="1">
                  <a:txBody>
                    <a:bodyPr/>
                    <a:lstStyle/>
                    <a:p>
                      <a:endParaRPr lang="en-US"/>
                    </a:p>
                  </a:txBody>
                  <a:tcPr/>
                </a:tc>
                <a:tc>
                  <a:txBody>
                    <a:bodyPr/>
                    <a:lstStyle/>
                    <a:p>
                      <a:pPr marL="0" lvl="0" indent="0" algn="l" rtl="0">
                        <a:lnSpc>
                          <a:spcPct val="115000"/>
                        </a:lnSpc>
                        <a:spcBef>
                          <a:spcPts val="0"/>
                        </a:spcBef>
                        <a:spcAft>
                          <a:spcPts val="0"/>
                        </a:spcAft>
                        <a:buNone/>
                      </a:pPr>
                      <a:r>
                        <a:rPr lang="en" sz="1000"/>
                        <a:t>Southern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Calibri"/>
                          <a:ea typeface="Calibri"/>
                          <a:cs typeface="Calibri"/>
                          <a:sym typeface="Calibri"/>
                        </a:rPr>
                        <a:t>2</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200025">
                <a:tc rowSpan="3">
                  <a:txBody>
                    <a:bodyPr/>
                    <a:lstStyle/>
                    <a:p>
                      <a:pPr marL="0" lvl="0" indent="0" algn="l" rtl="0">
                        <a:lnSpc>
                          <a:spcPct val="115000"/>
                        </a:lnSpc>
                        <a:spcBef>
                          <a:spcPts val="0"/>
                        </a:spcBef>
                        <a:spcAft>
                          <a:spcPts val="0"/>
                        </a:spcAft>
                        <a:buNone/>
                      </a:pPr>
                      <a:r>
                        <a:rPr lang="en" sz="1000" b="1"/>
                        <a:t>Transformers (MVA) Steady State Voltage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Northern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 sz="1000"/>
                        <a:t>Central</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 sz="1000"/>
                        <a:t>Southern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15"/>
                  </a:ext>
                </a:extLst>
              </a:tr>
              <a:tr h="200025">
                <a:tc rowSpan="3">
                  <a:txBody>
                    <a:bodyPr/>
                    <a:lstStyle/>
                    <a:p>
                      <a:pPr marL="0" lvl="0" indent="0" algn="l" rtl="0">
                        <a:lnSpc>
                          <a:spcPct val="115000"/>
                        </a:lnSpc>
                        <a:spcBef>
                          <a:spcPts val="0"/>
                        </a:spcBef>
                        <a:spcAft>
                          <a:spcPts val="0"/>
                        </a:spcAft>
                        <a:buNone/>
                      </a:pPr>
                      <a:r>
                        <a:rPr lang="en" sz="1000" b="1"/>
                        <a:t>Batteries (MVA) for Dynamic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Northern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224</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107.24</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16"/>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 sz="1000"/>
                        <a:t>Central</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47.6</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21.45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17"/>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 sz="1000"/>
                        <a:t>Southern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171</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200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250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18"/>
                  </a:ext>
                </a:extLst>
              </a:tr>
              <a:tr h="200025">
                <a:tc rowSpan="3">
                  <a:txBody>
                    <a:bodyPr/>
                    <a:lstStyle/>
                    <a:p>
                      <a:pPr marL="0" lvl="0" indent="0" algn="l" rtl="0">
                        <a:lnSpc>
                          <a:spcPct val="115000"/>
                        </a:lnSpc>
                        <a:spcBef>
                          <a:spcPts val="0"/>
                        </a:spcBef>
                        <a:spcAft>
                          <a:spcPts val="0"/>
                        </a:spcAft>
                        <a:buNone/>
                      </a:pPr>
                      <a:r>
                        <a:rPr lang="en" sz="1000" b="1"/>
                        <a:t>Synchronous Condensers (MVAr) for Dynamic Stability</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Northern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19"/>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 sz="1000"/>
                        <a:t>Central</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263.42</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20"/>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 sz="1000"/>
                        <a:t>Southern</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90</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95</a:t>
                      </a:r>
                      <a:endParaRPr sz="1000"/>
                    </a:p>
                  </a:txBody>
                  <a:tcPr marL="25400" marR="25400" marT="25400" marB="25400" anchor="b">
                    <a:lnL w="6925" cap="flat" cmpd="sng">
                      <a:solidFill>
                        <a:srgbClr val="CCCCCC"/>
                      </a:solidFill>
                      <a:prstDash val="solid"/>
                      <a:round/>
                      <a:headEnd type="none" w="sm" len="sm"/>
                      <a:tailEnd type="none" w="sm" len="sm"/>
                    </a:lnL>
                    <a:lnR w="6925" cap="flat" cmpd="sng">
                      <a:solidFill>
                        <a:srgbClr val="CCCCCC"/>
                      </a:solidFill>
                      <a:prstDash val="solid"/>
                      <a:round/>
                      <a:headEnd type="none" w="sm" len="sm"/>
                      <a:tailEnd type="none" w="sm" len="sm"/>
                    </a:lnR>
                    <a:lnT w="6925" cap="flat" cmpd="sng">
                      <a:solidFill>
                        <a:srgbClr val="CCCCCC"/>
                      </a:solidFill>
                      <a:prstDash val="solid"/>
                      <a:round/>
                      <a:headEnd type="none" w="sm" len="sm"/>
                      <a:tailEnd type="none" w="sm" len="sm"/>
                    </a:lnT>
                    <a:lnB w="6925" cap="flat" cmpd="sng">
                      <a:solidFill>
                        <a:srgbClr val="CCCCCC"/>
                      </a:solidFill>
                      <a:prstDash val="solid"/>
                      <a:round/>
                      <a:headEnd type="none" w="sm" len="sm"/>
                      <a:tailEnd type="none" w="sm" len="sm"/>
                    </a:lnB>
                  </a:tcPr>
                </a:tc>
                <a:extLst>
                  <a:ext uri="{0D108BD9-81ED-4DB2-BD59-A6C34878D82A}">
                    <a16:rowId xmlns:a16="http://schemas.microsoft.com/office/drawing/2014/main" val="1002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p43"/>
          <p:cNvSpPr/>
          <p:nvPr/>
        </p:nvSpPr>
        <p:spPr>
          <a:xfrm>
            <a:off x="7270850" y="2691125"/>
            <a:ext cx="1448100" cy="2376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 name="Google Shape;231;p43"/>
          <p:cNvSpPr/>
          <p:nvPr/>
        </p:nvSpPr>
        <p:spPr>
          <a:xfrm>
            <a:off x="5822750" y="2199495"/>
            <a:ext cx="1448100" cy="2570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43"/>
          <p:cNvSpPr/>
          <p:nvPr/>
        </p:nvSpPr>
        <p:spPr>
          <a:xfrm>
            <a:off x="4374650" y="1716991"/>
            <a:ext cx="1448100" cy="2570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3" name="Google Shape;233;p43"/>
          <p:cNvSpPr/>
          <p:nvPr/>
        </p:nvSpPr>
        <p:spPr>
          <a:xfrm>
            <a:off x="2926550" y="1278515"/>
            <a:ext cx="1448100" cy="2570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4" name="Google Shape;234;p43"/>
          <p:cNvSpPr/>
          <p:nvPr/>
        </p:nvSpPr>
        <p:spPr>
          <a:xfrm>
            <a:off x="1478450" y="904479"/>
            <a:ext cx="1448100" cy="2570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5" name="Google Shape;235;p43"/>
          <p:cNvSpPr/>
          <p:nvPr/>
        </p:nvSpPr>
        <p:spPr>
          <a:xfrm>
            <a:off x="30350" y="421975"/>
            <a:ext cx="1448100" cy="2570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6" name="Google Shape;236;p43"/>
          <p:cNvSpPr/>
          <p:nvPr/>
        </p:nvSpPr>
        <p:spPr>
          <a:xfrm>
            <a:off x="30350" y="0"/>
            <a:ext cx="1968300" cy="1011900"/>
          </a:xfrm>
          <a:prstGeom prst="rightArrow">
            <a:avLst>
              <a:gd name="adj1" fmla="val 50000"/>
              <a:gd name="adj2" fmla="val 50000"/>
            </a:avLst>
          </a:prstGeom>
          <a:solidFill>
            <a:srgbClr val="1C458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Scenario Development</a:t>
            </a:r>
            <a:endParaRPr b="1">
              <a:solidFill>
                <a:schemeClr val="lt1"/>
              </a:solidFill>
            </a:endParaRPr>
          </a:p>
        </p:txBody>
      </p:sp>
      <p:sp>
        <p:nvSpPr>
          <p:cNvPr id="237" name="Google Shape;237;p43"/>
          <p:cNvSpPr txBox="1"/>
          <p:nvPr/>
        </p:nvSpPr>
        <p:spPr>
          <a:xfrm>
            <a:off x="4374650" y="3062400"/>
            <a:ext cx="1448100" cy="10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t>Quantifying generation mix, emissions, costs, curtailment, etc.</a:t>
            </a:r>
            <a:endParaRPr sz="1300"/>
          </a:p>
        </p:txBody>
      </p:sp>
      <p:sp>
        <p:nvSpPr>
          <p:cNvPr id="238" name="Google Shape;238;p43"/>
          <p:cNvSpPr/>
          <p:nvPr/>
        </p:nvSpPr>
        <p:spPr>
          <a:xfrm>
            <a:off x="1478450" y="596025"/>
            <a:ext cx="1968300" cy="1011900"/>
          </a:xfrm>
          <a:prstGeom prst="rightArrow">
            <a:avLst>
              <a:gd name="adj1" fmla="val 50000"/>
              <a:gd name="adj2" fmla="val 50000"/>
            </a:avLst>
          </a:prstGeom>
          <a:solidFill>
            <a:srgbClr val="1155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Load Forecast</a:t>
            </a:r>
            <a:endParaRPr b="1">
              <a:solidFill>
                <a:schemeClr val="lt1"/>
              </a:solidFill>
            </a:endParaRPr>
          </a:p>
        </p:txBody>
      </p:sp>
      <p:sp>
        <p:nvSpPr>
          <p:cNvPr id="239" name="Google Shape;239;p43"/>
          <p:cNvSpPr/>
          <p:nvPr/>
        </p:nvSpPr>
        <p:spPr>
          <a:xfrm>
            <a:off x="2926550" y="1011900"/>
            <a:ext cx="2142000" cy="1011900"/>
          </a:xfrm>
          <a:prstGeom prst="rightArrow">
            <a:avLst>
              <a:gd name="adj1" fmla="val 50000"/>
              <a:gd name="adj2" fmla="val 50000"/>
            </a:avLst>
          </a:prstGeom>
          <a:solidFill>
            <a:srgbClr val="3C78D8"/>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Resource Selection </a:t>
            </a:r>
            <a:endParaRPr b="1">
              <a:solidFill>
                <a:schemeClr val="lt1"/>
              </a:solidFill>
            </a:endParaRPr>
          </a:p>
          <a:p>
            <a:pPr marL="0" lvl="0" indent="0" algn="ctr" rtl="0">
              <a:spcBef>
                <a:spcPts val="0"/>
              </a:spcBef>
              <a:spcAft>
                <a:spcPts val="0"/>
              </a:spcAft>
              <a:buNone/>
            </a:pPr>
            <a:r>
              <a:rPr lang="en" b="1">
                <a:solidFill>
                  <a:schemeClr val="lt1"/>
                </a:solidFill>
              </a:rPr>
              <a:t>and Sizing</a:t>
            </a:r>
            <a:endParaRPr b="1">
              <a:solidFill>
                <a:schemeClr val="lt1"/>
              </a:solidFill>
            </a:endParaRPr>
          </a:p>
        </p:txBody>
      </p:sp>
      <p:sp>
        <p:nvSpPr>
          <p:cNvPr id="240" name="Google Shape;240;p43"/>
          <p:cNvSpPr/>
          <p:nvPr/>
        </p:nvSpPr>
        <p:spPr>
          <a:xfrm>
            <a:off x="4374650" y="1460050"/>
            <a:ext cx="1968300" cy="1011900"/>
          </a:xfrm>
          <a:prstGeom prst="rightArrow">
            <a:avLst>
              <a:gd name="adj1" fmla="val 50000"/>
              <a:gd name="adj2" fmla="val 50000"/>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Generation Analysis</a:t>
            </a:r>
            <a:endParaRPr b="1"/>
          </a:p>
        </p:txBody>
      </p:sp>
      <p:sp>
        <p:nvSpPr>
          <p:cNvPr id="241" name="Google Shape;241;p43"/>
          <p:cNvSpPr/>
          <p:nvPr/>
        </p:nvSpPr>
        <p:spPr>
          <a:xfrm>
            <a:off x="5822750" y="1856950"/>
            <a:ext cx="1968300" cy="1011900"/>
          </a:xfrm>
          <a:prstGeom prst="rightArrow">
            <a:avLst>
              <a:gd name="adj1" fmla="val 50000"/>
              <a:gd name="adj2" fmla="val 50000"/>
            </a:avLst>
          </a:prstGeom>
          <a:solidFill>
            <a:srgbClr val="A4C2F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rPr>
              <a:t>Transmission Analysis</a:t>
            </a:r>
            <a:endParaRPr b="1">
              <a:solidFill>
                <a:schemeClr val="dk1"/>
              </a:solidFill>
            </a:endParaRPr>
          </a:p>
        </p:txBody>
      </p:sp>
      <p:sp>
        <p:nvSpPr>
          <p:cNvPr id="242" name="Google Shape;242;p43"/>
          <p:cNvSpPr/>
          <p:nvPr/>
        </p:nvSpPr>
        <p:spPr>
          <a:xfrm>
            <a:off x="7270850" y="2329775"/>
            <a:ext cx="1873200" cy="1011900"/>
          </a:xfrm>
          <a:prstGeom prst="rightArrow">
            <a:avLst>
              <a:gd name="adj1" fmla="val 50000"/>
              <a:gd name="adj2" fmla="val 50000"/>
            </a:avLst>
          </a:prstGeom>
          <a:solidFill>
            <a:srgbClr val="C9DAF8"/>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rPr>
              <a:t>Economic Analysis</a:t>
            </a:r>
            <a:endParaRPr b="1">
              <a:solidFill>
                <a:schemeClr val="dk1"/>
              </a:solidFill>
            </a:endParaRPr>
          </a:p>
        </p:txBody>
      </p:sp>
      <p:pic>
        <p:nvPicPr>
          <p:cNvPr id="243" name="Google Shape;243;p43"/>
          <p:cNvPicPr preferRelativeResize="0"/>
          <p:nvPr/>
        </p:nvPicPr>
        <p:blipFill>
          <a:blip r:embed="rId3">
            <a:alphaModFix/>
          </a:blip>
          <a:stretch>
            <a:fillRect/>
          </a:stretch>
        </p:blipFill>
        <p:spPr>
          <a:xfrm>
            <a:off x="4374650" y="2199500"/>
            <a:ext cx="1448100" cy="783443"/>
          </a:xfrm>
          <a:prstGeom prst="rect">
            <a:avLst/>
          </a:prstGeom>
          <a:noFill/>
          <a:ln>
            <a:noFill/>
          </a:ln>
        </p:spPr>
      </p:pic>
      <p:pic>
        <p:nvPicPr>
          <p:cNvPr id="244" name="Google Shape;244;p43"/>
          <p:cNvPicPr preferRelativeResize="0"/>
          <p:nvPr/>
        </p:nvPicPr>
        <p:blipFill>
          <a:blip r:embed="rId4">
            <a:alphaModFix/>
          </a:blip>
          <a:stretch>
            <a:fillRect/>
          </a:stretch>
        </p:blipFill>
        <p:spPr>
          <a:xfrm>
            <a:off x="5959221" y="2691125"/>
            <a:ext cx="1175175" cy="783450"/>
          </a:xfrm>
          <a:prstGeom prst="rect">
            <a:avLst/>
          </a:prstGeom>
          <a:noFill/>
          <a:ln>
            <a:noFill/>
          </a:ln>
        </p:spPr>
      </p:pic>
      <p:sp>
        <p:nvSpPr>
          <p:cNvPr id="245" name="Google Shape;245;p43"/>
          <p:cNvSpPr txBox="1"/>
          <p:nvPr/>
        </p:nvSpPr>
        <p:spPr>
          <a:xfrm>
            <a:off x="5855750" y="3474575"/>
            <a:ext cx="1415100" cy="11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t>Evaluating power flow across network, losses, frequency and voltage stability</a:t>
            </a:r>
            <a:endParaRPr sz="1300"/>
          </a:p>
        </p:txBody>
      </p:sp>
      <p:sp>
        <p:nvSpPr>
          <p:cNvPr id="246" name="Google Shape;246;p43"/>
          <p:cNvSpPr txBox="1"/>
          <p:nvPr/>
        </p:nvSpPr>
        <p:spPr>
          <a:xfrm>
            <a:off x="30350" y="805200"/>
            <a:ext cx="1448100" cy="14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Determining what components to consider for 2050.</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i.e. resources, electrification and grid integration strategies.</a:t>
            </a:r>
            <a:endParaRPr sz="1200"/>
          </a:p>
        </p:txBody>
      </p:sp>
      <p:sp>
        <p:nvSpPr>
          <p:cNvPr id="247" name="Google Shape;247;p43"/>
          <p:cNvSpPr txBox="1"/>
          <p:nvPr/>
        </p:nvSpPr>
        <p:spPr>
          <a:xfrm>
            <a:off x="1521950" y="1410150"/>
            <a:ext cx="1361100" cy="10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Quantifying how much will the load grow by 2050 and electrification impacts.</a:t>
            </a:r>
            <a:endParaRPr sz="1200">
              <a:solidFill>
                <a:schemeClr val="dk1"/>
              </a:solidFill>
            </a:endParaRPr>
          </a:p>
          <a:p>
            <a:pPr marL="0" lvl="0" indent="0" algn="l" rtl="0">
              <a:spcBef>
                <a:spcPts val="0"/>
              </a:spcBef>
              <a:spcAft>
                <a:spcPts val="0"/>
              </a:spcAft>
              <a:buNone/>
            </a:pPr>
            <a:endParaRPr sz="1200"/>
          </a:p>
          <a:p>
            <a:pPr marL="0" lvl="0" indent="0" algn="l" rtl="0">
              <a:spcBef>
                <a:spcPts val="0"/>
              </a:spcBef>
              <a:spcAft>
                <a:spcPts val="0"/>
              </a:spcAft>
              <a:buNone/>
            </a:pPr>
            <a:endParaRPr sz="1300"/>
          </a:p>
        </p:txBody>
      </p:sp>
      <p:sp>
        <p:nvSpPr>
          <p:cNvPr id="248" name="Google Shape;248;p43"/>
          <p:cNvSpPr txBox="1"/>
          <p:nvPr/>
        </p:nvSpPr>
        <p:spPr>
          <a:xfrm>
            <a:off x="2970050" y="1821300"/>
            <a:ext cx="1361100" cy="12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p>
        </p:txBody>
      </p:sp>
      <p:sp>
        <p:nvSpPr>
          <p:cNvPr id="249" name="Google Shape;249;p43"/>
          <p:cNvSpPr txBox="1"/>
          <p:nvPr/>
        </p:nvSpPr>
        <p:spPr>
          <a:xfrm>
            <a:off x="7270875" y="3128175"/>
            <a:ext cx="1361100" cy="17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t>Required investment and changes in cost of service, considering the new equipment in each scenario. </a:t>
            </a:r>
            <a:endParaRPr sz="1300"/>
          </a:p>
        </p:txBody>
      </p:sp>
      <p:pic>
        <p:nvPicPr>
          <p:cNvPr id="250" name="Google Shape;250;p43"/>
          <p:cNvPicPr preferRelativeResize="0"/>
          <p:nvPr/>
        </p:nvPicPr>
        <p:blipFill>
          <a:blip r:embed="rId5">
            <a:alphaModFix/>
          </a:blip>
          <a:stretch>
            <a:fillRect/>
          </a:stretch>
        </p:blipFill>
        <p:spPr>
          <a:xfrm>
            <a:off x="3047412" y="3128175"/>
            <a:ext cx="531325" cy="531325"/>
          </a:xfrm>
          <a:prstGeom prst="rect">
            <a:avLst/>
          </a:prstGeom>
          <a:noFill/>
          <a:ln>
            <a:noFill/>
          </a:ln>
        </p:spPr>
      </p:pic>
      <p:pic>
        <p:nvPicPr>
          <p:cNvPr id="251" name="Google Shape;251;p43"/>
          <p:cNvPicPr preferRelativeResize="0"/>
          <p:nvPr/>
        </p:nvPicPr>
        <p:blipFill rotWithShape="1">
          <a:blip r:embed="rId6">
            <a:alphaModFix/>
          </a:blip>
          <a:srcRect b="25980"/>
          <a:stretch/>
        </p:blipFill>
        <p:spPr>
          <a:xfrm>
            <a:off x="3699600" y="3189938"/>
            <a:ext cx="642050" cy="531315"/>
          </a:xfrm>
          <a:prstGeom prst="rect">
            <a:avLst/>
          </a:prstGeom>
          <a:noFill/>
          <a:ln>
            <a:noFill/>
          </a:ln>
        </p:spPr>
      </p:pic>
      <p:pic>
        <p:nvPicPr>
          <p:cNvPr id="252" name="Google Shape;252;p43"/>
          <p:cNvPicPr preferRelativeResize="0"/>
          <p:nvPr/>
        </p:nvPicPr>
        <p:blipFill>
          <a:blip r:embed="rId7">
            <a:alphaModFix/>
          </a:blip>
          <a:stretch>
            <a:fillRect/>
          </a:stretch>
        </p:blipFill>
        <p:spPr>
          <a:xfrm>
            <a:off x="3719231" y="2618401"/>
            <a:ext cx="596444" cy="596400"/>
          </a:xfrm>
          <a:prstGeom prst="rect">
            <a:avLst/>
          </a:prstGeom>
          <a:noFill/>
          <a:ln>
            <a:noFill/>
          </a:ln>
        </p:spPr>
      </p:pic>
      <p:pic>
        <p:nvPicPr>
          <p:cNvPr id="253" name="Google Shape;253;p43"/>
          <p:cNvPicPr preferRelativeResize="0"/>
          <p:nvPr/>
        </p:nvPicPr>
        <p:blipFill>
          <a:blip r:embed="rId8">
            <a:alphaModFix/>
          </a:blip>
          <a:stretch>
            <a:fillRect/>
          </a:stretch>
        </p:blipFill>
        <p:spPr>
          <a:xfrm>
            <a:off x="1630850" y="2784625"/>
            <a:ext cx="596450" cy="596450"/>
          </a:xfrm>
          <a:prstGeom prst="rect">
            <a:avLst/>
          </a:prstGeom>
          <a:noFill/>
          <a:ln>
            <a:noFill/>
          </a:ln>
        </p:spPr>
      </p:pic>
      <p:pic>
        <p:nvPicPr>
          <p:cNvPr id="254" name="Google Shape;254;p43"/>
          <p:cNvPicPr preferRelativeResize="0"/>
          <p:nvPr/>
        </p:nvPicPr>
        <p:blipFill>
          <a:blip r:embed="rId9">
            <a:alphaModFix/>
          </a:blip>
          <a:stretch>
            <a:fillRect/>
          </a:stretch>
        </p:blipFill>
        <p:spPr>
          <a:xfrm>
            <a:off x="2278701" y="2448038"/>
            <a:ext cx="596450" cy="596450"/>
          </a:xfrm>
          <a:prstGeom prst="rect">
            <a:avLst/>
          </a:prstGeom>
          <a:noFill/>
          <a:ln>
            <a:noFill/>
          </a:ln>
        </p:spPr>
      </p:pic>
      <p:pic>
        <p:nvPicPr>
          <p:cNvPr id="255" name="Google Shape;255;p43"/>
          <p:cNvPicPr preferRelativeResize="0"/>
          <p:nvPr/>
        </p:nvPicPr>
        <p:blipFill>
          <a:blip r:embed="rId10">
            <a:alphaModFix/>
          </a:blip>
          <a:stretch>
            <a:fillRect/>
          </a:stretch>
        </p:blipFill>
        <p:spPr>
          <a:xfrm>
            <a:off x="8140150" y="4640900"/>
            <a:ext cx="403875" cy="403875"/>
          </a:xfrm>
          <a:prstGeom prst="rect">
            <a:avLst/>
          </a:prstGeom>
          <a:noFill/>
          <a:ln>
            <a:noFill/>
          </a:ln>
        </p:spPr>
      </p:pic>
      <p:pic>
        <p:nvPicPr>
          <p:cNvPr id="256" name="Google Shape;256;p43"/>
          <p:cNvPicPr preferRelativeResize="0"/>
          <p:nvPr/>
        </p:nvPicPr>
        <p:blipFill>
          <a:blip r:embed="rId11">
            <a:alphaModFix/>
          </a:blip>
          <a:stretch>
            <a:fillRect/>
          </a:stretch>
        </p:blipFill>
        <p:spPr>
          <a:xfrm>
            <a:off x="456175" y="1519225"/>
            <a:ext cx="596450" cy="596450"/>
          </a:xfrm>
          <a:prstGeom prst="rect">
            <a:avLst/>
          </a:prstGeom>
          <a:noFill/>
          <a:ln>
            <a:noFill/>
          </a:ln>
        </p:spPr>
      </p:pic>
      <p:cxnSp>
        <p:nvCxnSpPr>
          <p:cNvPr id="257" name="Google Shape;257;p43"/>
          <p:cNvCxnSpPr>
            <a:stCxn id="234" idx="2"/>
            <a:endCxn id="232" idx="2"/>
          </p:cNvCxnSpPr>
          <p:nvPr/>
        </p:nvCxnSpPr>
        <p:spPr>
          <a:xfrm rot="-5400000" flipH="1">
            <a:off x="3244400" y="2432679"/>
            <a:ext cx="812400" cy="2896200"/>
          </a:xfrm>
          <a:prstGeom prst="curvedConnector3">
            <a:avLst>
              <a:gd name="adj1" fmla="val 186275"/>
            </a:avLst>
          </a:prstGeom>
          <a:noFill/>
          <a:ln w="19050" cap="flat" cmpd="sng">
            <a:solidFill>
              <a:schemeClr val="accent5"/>
            </a:solidFill>
            <a:prstDash val="solid"/>
            <a:round/>
            <a:headEnd type="none" w="med" len="med"/>
            <a:tailEnd type="stealth" w="med" len="med"/>
          </a:ln>
        </p:spPr>
      </p:cxnSp>
      <p:cxnSp>
        <p:nvCxnSpPr>
          <p:cNvPr id="258" name="Google Shape;258;p43"/>
          <p:cNvCxnSpPr>
            <a:endCxn id="232" idx="2"/>
          </p:cNvCxnSpPr>
          <p:nvPr/>
        </p:nvCxnSpPr>
        <p:spPr>
          <a:xfrm>
            <a:off x="3692300" y="3848791"/>
            <a:ext cx="1406400" cy="438300"/>
          </a:xfrm>
          <a:prstGeom prst="curvedConnector4">
            <a:avLst>
              <a:gd name="adj1" fmla="val 24259"/>
              <a:gd name="adj2" fmla="val 154329"/>
            </a:avLst>
          </a:prstGeom>
          <a:noFill/>
          <a:ln w="19050" cap="flat" cmpd="sng">
            <a:solidFill>
              <a:schemeClr val="accent5"/>
            </a:solidFill>
            <a:prstDash val="solid"/>
            <a:round/>
            <a:headEnd type="none" w="med" len="med"/>
            <a:tailEnd type="stealth" w="med" len="med"/>
          </a:ln>
        </p:spPr>
      </p:cxnSp>
      <p:cxnSp>
        <p:nvCxnSpPr>
          <p:cNvPr id="259" name="Google Shape;259;p43"/>
          <p:cNvCxnSpPr>
            <a:stCxn id="232" idx="2"/>
            <a:endCxn id="231" idx="2"/>
          </p:cNvCxnSpPr>
          <p:nvPr/>
        </p:nvCxnSpPr>
        <p:spPr>
          <a:xfrm rot="-5400000" flipH="1">
            <a:off x="5581550" y="3804241"/>
            <a:ext cx="482400" cy="1448100"/>
          </a:xfrm>
          <a:prstGeom prst="curvedConnector3">
            <a:avLst>
              <a:gd name="adj1" fmla="val 149384"/>
            </a:avLst>
          </a:prstGeom>
          <a:noFill/>
          <a:ln w="19050" cap="flat" cmpd="sng">
            <a:solidFill>
              <a:schemeClr val="accent5"/>
            </a:solidFill>
            <a:prstDash val="solid"/>
            <a:round/>
            <a:headEnd type="none" w="med" len="med"/>
            <a:tailEnd type="stealth" w="med" len="med"/>
          </a:ln>
        </p:spPr>
      </p:cxnSp>
      <p:sp>
        <p:nvSpPr>
          <p:cNvPr id="260" name="Google Shape;260;p43"/>
          <p:cNvSpPr txBox="1"/>
          <p:nvPr/>
        </p:nvSpPr>
        <p:spPr>
          <a:xfrm>
            <a:off x="2062675" y="3997050"/>
            <a:ext cx="690300" cy="596400"/>
          </a:xfrm>
          <a:prstGeom prst="rect">
            <a:avLst/>
          </a:prstGeom>
          <a:solidFill>
            <a:srgbClr val="5E5E5E">
              <a:alpha val="668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rPr>
              <a:t>Hourly Load</a:t>
            </a:r>
            <a:endParaRPr sz="1000">
              <a:solidFill>
                <a:schemeClr val="lt1"/>
              </a:solidFill>
            </a:endParaRPr>
          </a:p>
        </p:txBody>
      </p:sp>
      <p:sp>
        <p:nvSpPr>
          <p:cNvPr id="261" name="Google Shape;261;p43"/>
          <p:cNvSpPr txBox="1"/>
          <p:nvPr/>
        </p:nvSpPr>
        <p:spPr>
          <a:xfrm>
            <a:off x="3383850" y="3969475"/>
            <a:ext cx="921600" cy="596400"/>
          </a:xfrm>
          <a:prstGeom prst="rect">
            <a:avLst/>
          </a:prstGeom>
          <a:solidFill>
            <a:srgbClr val="5E5E5E">
              <a:alpha val="668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rPr>
              <a:t>Hourly Resource Generation</a:t>
            </a:r>
            <a:endParaRPr sz="1000">
              <a:solidFill>
                <a:schemeClr val="lt1"/>
              </a:solidFill>
            </a:endParaRPr>
          </a:p>
        </p:txBody>
      </p:sp>
      <p:sp>
        <p:nvSpPr>
          <p:cNvPr id="262" name="Google Shape;262;p43"/>
          <p:cNvSpPr txBox="1"/>
          <p:nvPr/>
        </p:nvSpPr>
        <p:spPr>
          <a:xfrm>
            <a:off x="5068425" y="4544625"/>
            <a:ext cx="690300" cy="596400"/>
          </a:xfrm>
          <a:prstGeom prst="rect">
            <a:avLst/>
          </a:prstGeom>
          <a:solidFill>
            <a:srgbClr val="5E5E5E">
              <a:alpha val="668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lt1"/>
                </a:solidFill>
              </a:rPr>
              <a:t>Hourly Dispatch</a:t>
            </a:r>
            <a:endParaRPr sz="1000">
              <a:solidFill>
                <a:schemeClr val="lt1"/>
              </a:solidFill>
            </a:endParaRPr>
          </a:p>
        </p:txBody>
      </p:sp>
      <p:sp>
        <p:nvSpPr>
          <p:cNvPr id="263" name="Google Shape;263;p43"/>
          <p:cNvSpPr txBox="1"/>
          <p:nvPr/>
        </p:nvSpPr>
        <p:spPr>
          <a:xfrm>
            <a:off x="2944350" y="1765500"/>
            <a:ext cx="1361100" cy="10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Identifying where resources are available and hourly generation profiles. </a:t>
            </a:r>
            <a:endParaRPr sz="1200"/>
          </a:p>
          <a:p>
            <a:pPr marL="0" lvl="0" indent="0" algn="l" rtl="0">
              <a:spcBef>
                <a:spcPts val="0"/>
              </a:spcBef>
              <a:spcAft>
                <a:spcPts val="0"/>
              </a:spcAft>
              <a:buNone/>
            </a:pPr>
            <a:endParaRPr sz="13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4"/>
          <p:cNvPicPr preferRelativeResize="0"/>
          <p:nvPr/>
        </p:nvPicPr>
        <p:blipFill>
          <a:blip r:embed="rId3">
            <a:alphaModFix/>
          </a:blip>
          <a:stretch>
            <a:fillRect/>
          </a:stretch>
        </p:blipFill>
        <p:spPr>
          <a:xfrm>
            <a:off x="0" y="-3817"/>
            <a:ext cx="9144000" cy="5151129"/>
          </a:xfrm>
          <a:prstGeom prst="rect">
            <a:avLst/>
          </a:prstGeom>
          <a:noFill/>
          <a:ln>
            <a:noFill/>
          </a:ln>
        </p:spPr>
      </p:pic>
      <p:sp>
        <p:nvSpPr>
          <p:cNvPr id="269" name="Google Shape;269;p44"/>
          <p:cNvSpPr txBox="1">
            <a:spLocks noGrp="1"/>
          </p:cNvSpPr>
          <p:nvPr>
            <p:ph type="subTitle" idx="1"/>
          </p:nvPr>
        </p:nvSpPr>
        <p:spPr>
          <a:xfrm>
            <a:off x="2338275" y="398648"/>
            <a:ext cx="5138400" cy="3677400"/>
          </a:xfrm>
          <a:prstGeom prst="rect">
            <a:avLst/>
          </a:prstGeom>
          <a:noFill/>
        </p:spPr>
        <p:txBody>
          <a:bodyPr spcFirstLastPara="1" wrap="square" lIns="91425" tIns="91425" rIns="91425" bIns="91425" anchor="ctr" anchorCtr="0">
            <a:noAutofit/>
          </a:bodyPr>
          <a:lstStyle/>
          <a:p>
            <a:pPr marL="457200" lvl="0" indent="-438150" algn="l" rtl="0">
              <a:spcBef>
                <a:spcPts val="0"/>
              </a:spcBef>
              <a:spcAft>
                <a:spcPts val="0"/>
              </a:spcAft>
              <a:buClr>
                <a:schemeClr val="lt1"/>
              </a:buClr>
              <a:buSzPts val="3300"/>
              <a:buChar char="●"/>
            </a:pPr>
            <a:r>
              <a:rPr lang="en" sz="3300">
                <a:solidFill>
                  <a:schemeClr val="lt1"/>
                </a:solidFill>
              </a:rPr>
              <a:t>Scenario Development</a:t>
            </a:r>
            <a:endParaRPr sz="3300">
              <a:solidFill>
                <a:schemeClr val="lt1"/>
              </a:solidFill>
            </a:endParaRPr>
          </a:p>
          <a:p>
            <a:pPr marL="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Load Forecast</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Resource Selection and Sizing</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Generation Analysis</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Transmission Analysis</a:t>
            </a:r>
            <a:endParaRPr sz="2000">
              <a:solidFill>
                <a:srgbClr val="FFD966"/>
              </a:solidFill>
            </a:endParaRPr>
          </a:p>
          <a:p>
            <a:pPr marL="457200" lvl="0" indent="0" algn="l" rtl="0">
              <a:spcBef>
                <a:spcPts val="0"/>
              </a:spcBef>
              <a:spcAft>
                <a:spcPts val="0"/>
              </a:spcAft>
              <a:buNone/>
            </a:pPr>
            <a:endParaRPr sz="2000">
              <a:solidFill>
                <a:srgbClr val="FFD966"/>
              </a:solidFill>
            </a:endParaRPr>
          </a:p>
          <a:p>
            <a:pPr marL="457200" lvl="0" indent="-355600" algn="l" rtl="0">
              <a:spcBef>
                <a:spcPts val="0"/>
              </a:spcBef>
              <a:spcAft>
                <a:spcPts val="0"/>
              </a:spcAft>
              <a:buClr>
                <a:srgbClr val="FFD966"/>
              </a:buClr>
              <a:buSzPts val="2000"/>
              <a:buChar char="●"/>
            </a:pPr>
            <a:r>
              <a:rPr lang="en" sz="2000">
                <a:solidFill>
                  <a:srgbClr val="FFD966"/>
                </a:solidFill>
              </a:rPr>
              <a:t>Economic Analysis</a:t>
            </a:r>
            <a:endParaRPr sz="2000">
              <a:solidFill>
                <a:srgbClr val="FFD96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5"/>
          <p:cNvSpPr txBox="1"/>
          <p:nvPr/>
        </p:nvSpPr>
        <p:spPr>
          <a:xfrm>
            <a:off x="152400" y="154200"/>
            <a:ext cx="3043500" cy="5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2"/>
                </a:solidFill>
              </a:rPr>
              <a:t>Scenarios</a:t>
            </a:r>
            <a:endParaRPr sz="2000" b="1">
              <a:solidFill>
                <a:schemeClr val="dk2"/>
              </a:solidFill>
            </a:endParaRPr>
          </a:p>
        </p:txBody>
      </p:sp>
      <p:pic>
        <p:nvPicPr>
          <p:cNvPr id="275" name="Google Shape;275;p45"/>
          <p:cNvPicPr preferRelativeResize="0"/>
          <p:nvPr/>
        </p:nvPicPr>
        <p:blipFill>
          <a:blip r:embed="rId3">
            <a:alphaModFix/>
          </a:blip>
          <a:stretch>
            <a:fillRect/>
          </a:stretch>
        </p:blipFill>
        <p:spPr>
          <a:xfrm>
            <a:off x="152400" y="854900"/>
            <a:ext cx="8839200" cy="292798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7184</Words>
  <Application>Microsoft Office PowerPoint</Application>
  <PresentationFormat>On-screen Show (16:9)</PresentationFormat>
  <Paragraphs>905</Paragraphs>
  <Slides>61</Slides>
  <Notes>61</Notes>
  <HiddenSlides>4</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61</vt:i4>
      </vt:variant>
    </vt:vector>
  </HeadingPairs>
  <TitlesOfParts>
    <vt:vector size="70" baseType="lpstr">
      <vt:lpstr>Roboto</vt:lpstr>
      <vt:lpstr>Arial</vt:lpstr>
      <vt:lpstr>Barlow</vt:lpstr>
      <vt:lpstr>Oswald</vt:lpstr>
      <vt:lpstr>Play</vt:lpstr>
      <vt:lpstr>Calibri</vt:lpstr>
      <vt:lpstr>Simple Light</vt:lpstr>
      <vt:lpstr>Simple Light</vt:lpstr>
      <vt:lpstr>Office Theme</vt:lpstr>
      <vt:lpstr>ACEP Railbelt Decarbonization Project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 selection </vt:lpstr>
      <vt:lpstr>Resource sizing method</vt:lpstr>
      <vt:lpstr>Resource sizing results</vt:lpstr>
      <vt:lpstr>PowerPoint Presentation</vt:lpstr>
      <vt:lpstr>Generation Analysis</vt:lpstr>
      <vt:lpstr>Power system operations methods</vt:lpstr>
      <vt:lpstr>Resource Portfolios and Annual Generation</vt:lpstr>
      <vt:lpstr>Representative Daily Generation &amp; Operations</vt:lpstr>
      <vt:lpstr>Challenging Conditions are evaluated further for stability</vt:lpstr>
      <vt:lpstr>This process was repeated across the entire year  Highest  Renewable Week, December</vt:lpstr>
      <vt:lpstr>Timing of wind and solar generation will vary significantly across the year</vt:lpstr>
      <vt:lpstr>The location of generation will also change and transmission network utilization increases across all scenarios</vt:lpstr>
      <vt:lpstr>The location of generation will also change and transmission network utilization increases across all scenarios</vt:lpstr>
      <vt:lpstr>PowerPoint Presentation</vt:lpstr>
      <vt:lpstr>Transmission Analysis</vt:lpstr>
      <vt:lpstr>What is Analyzed?</vt:lpstr>
      <vt:lpstr>What are the Challenges?</vt:lpstr>
      <vt:lpstr>Resource Technologies</vt:lpstr>
      <vt:lpstr>Case Selection</vt:lpstr>
      <vt:lpstr>Steady-State Analysis</vt:lpstr>
      <vt:lpstr>Dynamics: Initial Results</vt:lpstr>
      <vt:lpstr>Potential Mitigation Approaches</vt:lpstr>
      <vt:lpstr>Impact of Mitigations</vt:lpstr>
      <vt:lpstr>Emerging Technology: Grid-Forming Inverters</vt:lpstr>
      <vt:lpstr>GFM – Industry Experience</vt:lpstr>
      <vt:lpstr>A Note on Analysis Methods &amp; Tools</vt:lpstr>
      <vt:lpstr>Compare installed capacity at each study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this mean?</vt:lpstr>
      <vt:lpstr>PowerPoint Presentation</vt:lpstr>
      <vt:lpstr>Next Steps Under Consideration</vt:lpstr>
      <vt:lpstr>Questions?</vt:lpstr>
      <vt:lpstr>Technical Backup Slides</vt:lpstr>
      <vt:lpstr>Dynamic IBR Model Overview</vt:lpstr>
      <vt:lpstr>Modeling &amp; Simulation Tools with IBR</vt:lpstr>
      <vt:lpstr>Weak Grids: Challenges &amp; Risks</vt:lpstr>
      <vt:lpstr>A Note on Risk Metrics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ACEP Railbelt Decarbonization Project Results</dc:title>
  <cp:lastModifiedBy>Emilia Hernandez</cp:lastModifiedBy>
  <cp:revision>2</cp:revision>
  <dcterms:modified xsi:type="dcterms:W3CDTF">2024-01-22T21:02:22Z</dcterms:modified>
</cp:coreProperties>
</file>