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305" r:id="rId3"/>
    <p:sldId id="300" r:id="rId4"/>
    <p:sldId id="286" r:id="rId5"/>
    <p:sldId id="287" r:id="rId6"/>
    <p:sldId id="288" r:id="rId7"/>
    <p:sldId id="289" r:id="rId8"/>
    <p:sldId id="290" r:id="rId9"/>
    <p:sldId id="291" r:id="rId10"/>
    <p:sldId id="315" r:id="rId11"/>
    <p:sldId id="292" r:id="rId12"/>
    <p:sldId id="293" r:id="rId13"/>
    <p:sldId id="294" r:id="rId14"/>
    <p:sldId id="295" r:id="rId15"/>
    <p:sldId id="296" r:id="rId16"/>
    <p:sldId id="298" r:id="rId17"/>
    <p:sldId id="299" r:id="rId18"/>
    <p:sldId id="316"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881D"/>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59" autoAdjust="0"/>
    <p:restoredTop sz="94660"/>
  </p:normalViewPr>
  <p:slideViewPr>
    <p:cSldViewPr>
      <p:cViewPr varScale="1">
        <p:scale>
          <a:sx n="75" d="100"/>
          <a:sy n="75" d="100"/>
        </p:scale>
        <p:origin x="123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sz="quarter" idx="1"/>
          </p:nvPr>
        </p:nvSpPr>
        <p:spPr>
          <a:xfrm>
            <a:off x="3978131" y="0"/>
            <a:ext cx="3043343" cy="465455"/>
          </a:xfrm>
          <a:prstGeom prst="rect">
            <a:avLst/>
          </a:prstGeom>
        </p:spPr>
        <p:txBody>
          <a:bodyPr vert="horz" lIns="93317" tIns="46659" rIns="93317" bIns="46659" rtlCol="0"/>
          <a:lstStyle>
            <a:lvl1pPr algn="r">
              <a:defRPr sz="1300"/>
            </a:lvl1pPr>
          </a:lstStyle>
          <a:p>
            <a:fld id="{B2083933-6628-4E68-8BAA-A0B8DE66E655}" type="datetimeFigureOut">
              <a:rPr lang="en-US" smtClean="0"/>
              <a:t>8/3/2022</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17" tIns="46659" rIns="93317" bIns="46659" rtlCol="0" anchor="b"/>
          <a:lstStyle>
            <a:lvl1pPr algn="r">
              <a:defRPr sz="1300"/>
            </a:lvl1pPr>
          </a:lstStyle>
          <a:p>
            <a:fld id="{58877466-6ED6-4A1D-B516-0BB2F94210F4}" type="slidenum">
              <a:rPr lang="en-US" smtClean="0"/>
              <a:t>‹#›</a:t>
            </a:fld>
            <a:endParaRPr lang="en-US"/>
          </a:p>
        </p:txBody>
      </p:sp>
    </p:spTree>
    <p:extLst>
      <p:ext uri="{BB962C8B-B14F-4D97-AF65-F5344CB8AC3E}">
        <p14:creationId xmlns:p14="http://schemas.microsoft.com/office/powerpoint/2010/main" val="1278901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idx="1"/>
          </p:nvPr>
        </p:nvSpPr>
        <p:spPr>
          <a:xfrm>
            <a:off x="3978131" y="0"/>
            <a:ext cx="3043343" cy="465455"/>
          </a:xfrm>
          <a:prstGeom prst="rect">
            <a:avLst/>
          </a:prstGeom>
        </p:spPr>
        <p:txBody>
          <a:bodyPr vert="horz" lIns="93317" tIns="46659" rIns="93317" bIns="46659" rtlCol="0"/>
          <a:lstStyle>
            <a:lvl1pPr algn="r">
              <a:defRPr sz="1300"/>
            </a:lvl1pPr>
          </a:lstStyle>
          <a:p>
            <a:fld id="{E7BC19BD-F4C3-47B0-B265-18C8C8DD1B85}" type="datetimeFigureOut">
              <a:rPr lang="en-US" smtClean="0"/>
              <a:t>8/3/2022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300"/>
            </a:lvl1pPr>
          </a:lstStyle>
          <a:p>
            <a:fld id="{D9189A9D-745B-4223-BC95-6617F187F052}" type="slidenum">
              <a:rPr lang="en-US" smtClean="0"/>
              <a:t>‹#›</a:t>
            </a:fld>
            <a:endParaRPr lang="en-US"/>
          </a:p>
        </p:txBody>
      </p:sp>
    </p:spTree>
    <p:extLst>
      <p:ext uri="{BB962C8B-B14F-4D97-AF65-F5344CB8AC3E}">
        <p14:creationId xmlns:p14="http://schemas.microsoft.com/office/powerpoint/2010/main" val="1921150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189A9D-745B-4223-BC95-6617F187F052}" type="slidenum">
              <a:rPr lang="en-US" smtClean="0"/>
              <a:t>1</a:t>
            </a:fld>
            <a:endParaRPr lang="en-US"/>
          </a:p>
        </p:txBody>
      </p:sp>
    </p:spTree>
    <p:extLst>
      <p:ext uri="{BB962C8B-B14F-4D97-AF65-F5344CB8AC3E}">
        <p14:creationId xmlns:p14="http://schemas.microsoft.com/office/powerpoint/2010/main" val="218989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8FFF5-9C38-4B8C-B5C2-1E3E1BC69D82}"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209055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8FFF5-9C38-4B8C-B5C2-1E3E1BC69D82}"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246593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8FFF5-9C38-4B8C-B5C2-1E3E1BC69D82}"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423543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8FFF5-9C38-4B8C-B5C2-1E3E1BC69D82}"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50065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C8FFF5-9C38-4B8C-B5C2-1E3E1BC69D82}"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37002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8FFF5-9C38-4B8C-B5C2-1E3E1BC69D82}"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180321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8FFF5-9C38-4B8C-B5C2-1E3E1BC69D82}" type="datetimeFigureOut">
              <a:rPr lang="en-US" smtClean="0"/>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417992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8FFF5-9C38-4B8C-B5C2-1E3E1BC69D82}" type="datetimeFigureOut">
              <a:rPr lang="en-US" smtClean="0"/>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426678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8FFF5-9C38-4B8C-B5C2-1E3E1BC69D82}" type="datetimeFigureOut">
              <a:rPr lang="en-US" smtClean="0"/>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187069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8C8FFF5-9C38-4B8C-B5C2-1E3E1BC69D82}"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1585353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8C8FFF5-9C38-4B8C-B5C2-1E3E1BC69D82}"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335997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C8FFF5-9C38-4B8C-B5C2-1E3E1BC69D82}" type="datetimeFigureOut">
              <a:rPr lang="en-US" smtClean="0"/>
              <a:t>8/3/2022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3EB577-E6F1-4008-A419-EB821C1ED045}" type="slidenum">
              <a:rPr lang="en-US" smtClean="0"/>
              <a:t>‹#›</a:t>
            </a:fld>
            <a:endParaRPr lang="en-US"/>
          </a:p>
        </p:txBody>
      </p:sp>
    </p:spTree>
    <p:extLst>
      <p:ext uri="{BB962C8B-B14F-4D97-AF65-F5344CB8AC3E}">
        <p14:creationId xmlns:p14="http://schemas.microsoft.com/office/powerpoint/2010/main" val="36721556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Brittany.madros@tananachiefs.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tjrc.org/juvenile-justice/"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urts.alaska.gov/trialcourts/rjp.htm#:~:text=Restorative%20Justice%20Programs%20are%20programs,and%20its%20implications%20for%20the"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public.courts.alaska.gov/web/forms/docs/tribal-court-toolbox.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2057400"/>
          </a:xfrm>
        </p:spPr>
        <p:txBody>
          <a:bodyPr>
            <a:noAutofit/>
          </a:bodyPr>
          <a:lstStyle/>
          <a:p>
            <a:r>
              <a:rPr lang="en-US" sz="3600" b="1" dirty="0" smtClean="0">
                <a:solidFill>
                  <a:srgbClr val="76881D"/>
                </a:solidFill>
                <a:latin typeface="Arial" panose="020B0604020202020204" pitchFamily="34" charset="0"/>
                <a:cs typeface="Arial" panose="020B0604020202020204" pitchFamily="34" charset="0"/>
              </a:rPr>
              <a:t>Tribal/State </a:t>
            </a:r>
            <a:br>
              <a:rPr lang="en-US" sz="3600" b="1" dirty="0" smtClean="0">
                <a:solidFill>
                  <a:srgbClr val="76881D"/>
                </a:solidFill>
                <a:latin typeface="Arial" panose="020B0604020202020204" pitchFamily="34" charset="0"/>
                <a:cs typeface="Arial" panose="020B0604020202020204" pitchFamily="34" charset="0"/>
              </a:rPr>
            </a:br>
            <a:r>
              <a:rPr lang="en-US" sz="3600" b="1" dirty="0" smtClean="0">
                <a:solidFill>
                  <a:srgbClr val="76881D"/>
                </a:solidFill>
                <a:latin typeface="Arial" panose="020B0604020202020204" pitchFamily="34" charset="0"/>
                <a:cs typeface="Arial" panose="020B0604020202020204" pitchFamily="34" charset="0"/>
              </a:rPr>
              <a:t>Restorative Justice </a:t>
            </a:r>
            <a:br>
              <a:rPr lang="en-US" sz="3600" b="1" dirty="0" smtClean="0">
                <a:solidFill>
                  <a:srgbClr val="76881D"/>
                </a:solidFill>
                <a:latin typeface="Arial" panose="020B0604020202020204" pitchFamily="34" charset="0"/>
                <a:cs typeface="Arial" panose="020B0604020202020204" pitchFamily="34" charset="0"/>
              </a:rPr>
            </a:br>
            <a:r>
              <a:rPr lang="en-US" sz="3600" b="1" dirty="0" smtClean="0">
                <a:solidFill>
                  <a:srgbClr val="76881D"/>
                </a:solidFill>
                <a:latin typeface="Arial" panose="020B0604020202020204" pitchFamily="34" charset="0"/>
                <a:cs typeface="Arial" panose="020B0604020202020204" pitchFamily="34" charset="0"/>
              </a:rPr>
              <a:t>Agreements </a:t>
            </a:r>
            <a:br>
              <a:rPr lang="en-US" sz="3600" b="1" dirty="0" smtClean="0">
                <a:solidFill>
                  <a:srgbClr val="76881D"/>
                </a:solidFill>
                <a:latin typeface="Arial" panose="020B0604020202020204" pitchFamily="34" charset="0"/>
                <a:cs typeface="Arial" panose="020B0604020202020204" pitchFamily="34" charset="0"/>
              </a:rPr>
            </a:br>
            <a:endParaRPr lang="en-US" sz="1600" b="1" dirty="0">
              <a:solidFill>
                <a:srgbClr val="76881D"/>
              </a:solidFill>
              <a:latin typeface="Arial" panose="020B0604020202020204" pitchFamily="34" charset="0"/>
              <a:cs typeface="Arial" panose="020B0604020202020204" pitchFamily="34" charset="0"/>
            </a:endParaRPr>
          </a:p>
        </p:txBody>
      </p:sp>
      <p:sp>
        <p:nvSpPr>
          <p:cNvPr id="3" name="TextBox 2"/>
          <p:cNvSpPr txBox="1"/>
          <p:nvPr/>
        </p:nvSpPr>
        <p:spPr>
          <a:xfrm>
            <a:off x="2057400" y="4114800"/>
            <a:ext cx="5029200" cy="163121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Presented by </a:t>
            </a:r>
            <a:r>
              <a:rPr lang="en-US" sz="2000" b="1" dirty="0" smtClean="0">
                <a:latin typeface="Arial" panose="020B0604020202020204" pitchFamily="34" charset="0"/>
                <a:cs typeface="Arial" panose="020B0604020202020204" pitchFamily="34" charset="0"/>
              </a:rPr>
              <a:t>Brittany Madros</a:t>
            </a:r>
            <a:endParaRPr lang="en-US" sz="2000" b="1" dirty="0" smtClean="0">
              <a:latin typeface="Arial" panose="020B0604020202020204" pitchFamily="34" charset="0"/>
              <a:cs typeface="Arial" panose="020B0604020202020204" pitchFamily="34" charset="0"/>
            </a:endParaRPr>
          </a:p>
          <a:p>
            <a:pPr algn="ctr"/>
            <a:r>
              <a:rPr lang="en-US" sz="2000" b="1" dirty="0" smtClean="0">
                <a:latin typeface="Arial" panose="020B0604020202020204" pitchFamily="34" charset="0"/>
                <a:cs typeface="Arial" panose="020B0604020202020204" pitchFamily="34" charset="0"/>
              </a:rPr>
              <a:t>Tribal </a:t>
            </a:r>
            <a:r>
              <a:rPr lang="en-US" sz="2000" b="1" dirty="0" smtClean="0">
                <a:latin typeface="Arial" panose="020B0604020202020204" pitchFamily="34" charset="0"/>
                <a:cs typeface="Arial" panose="020B0604020202020204" pitchFamily="34" charset="0"/>
              </a:rPr>
              <a:t>Gov’t &amp; Justice Division Director</a:t>
            </a:r>
            <a:endParaRPr lang="en-US" sz="2000" b="1" dirty="0" smtClean="0">
              <a:latin typeface="Arial" panose="020B0604020202020204" pitchFamily="34" charset="0"/>
              <a:cs typeface="Arial" panose="020B0604020202020204" pitchFamily="34" charset="0"/>
            </a:endParaRPr>
          </a:p>
          <a:p>
            <a:pPr algn="ctr"/>
            <a:r>
              <a:rPr lang="en-US" sz="2000" b="1" dirty="0" smtClean="0">
                <a:latin typeface="Arial" panose="020B0604020202020204" pitchFamily="34" charset="0"/>
                <a:cs typeface="Arial" panose="020B0604020202020204" pitchFamily="34" charset="0"/>
                <a:hlinkClick r:id="rId4"/>
              </a:rPr>
              <a:t>Brittany.madros@tananachiefs.org</a:t>
            </a:r>
            <a:r>
              <a:rPr lang="en-US" sz="2000" b="1" dirty="0" smtClean="0">
                <a:latin typeface="Arial" panose="020B0604020202020204" pitchFamily="34" charset="0"/>
                <a:cs typeface="Arial" panose="020B0604020202020204" pitchFamily="34" charset="0"/>
              </a:rPr>
              <a:t> </a:t>
            </a:r>
            <a:endParaRPr lang="en-US" sz="2000" b="1" dirty="0" smtClean="0">
              <a:latin typeface="Arial" panose="020B0604020202020204" pitchFamily="34" charset="0"/>
              <a:cs typeface="Arial" panose="020B0604020202020204" pitchFamily="34" charset="0"/>
            </a:endParaRPr>
          </a:p>
          <a:p>
            <a:pPr algn="ctr"/>
            <a:r>
              <a:rPr lang="en-US" sz="2000" b="1" dirty="0" smtClean="0">
                <a:latin typeface="Arial" panose="020B0604020202020204" pitchFamily="34" charset="0"/>
                <a:cs typeface="Arial" panose="020B0604020202020204" pitchFamily="34" charset="0"/>
              </a:rPr>
              <a:t>907-452-8251 Ext. </a:t>
            </a:r>
            <a:r>
              <a:rPr lang="en-US" sz="2000" b="1" dirty="0" smtClean="0">
                <a:latin typeface="Arial" panose="020B0604020202020204" pitchFamily="34" charset="0"/>
                <a:cs typeface="Arial" panose="020B0604020202020204" pitchFamily="34" charset="0"/>
              </a:rPr>
              <a:t>3132</a:t>
            </a:r>
            <a:endParaRPr lang="en-US" sz="2000" b="1" dirty="0" smtClean="0">
              <a:latin typeface="Arial" panose="020B0604020202020204" pitchFamily="34" charset="0"/>
              <a:cs typeface="Arial" panose="020B0604020202020204" pitchFamily="34" charset="0"/>
            </a:endParaRPr>
          </a:p>
          <a:p>
            <a:pPr algn="ctr"/>
            <a:r>
              <a:rPr lang="en-US" sz="2000" b="1" dirty="0" smtClean="0">
                <a:latin typeface="Arial" panose="020B0604020202020204" pitchFamily="34" charset="0"/>
                <a:cs typeface="Arial" panose="020B0604020202020204" pitchFamily="34" charset="0"/>
              </a:rPr>
              <a:t>August </a:t>
            </a:r>
            <a:r>
              <a:rPr lang="en-US" sz="2000" b="1" dirty="0" smtClean="0">
                <a:latin typeface="Arial" panose="020B0604020202020204" pitchFamily="34" charset="0"/>
                <a:cs typeface="Arial" panose="020B0604020202020204" pitchFamily="34" charset="0"/>
              </a:rPr>
              <a:t>2022</a:t>
            </a:r>
            <a:endParaRPr lang="en-US"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1574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57407" r="8333"/>
          <a:stretch/>
        </p:blipFill>
        <p:spPr>
          <a:xfrm>
            <a:off x="1219200" y="152400"/>
            <a:ext cx="6596970" cy="5415756"/>
          </a:xfrm>
          <a:prstGeom prst="rect">
            <a:avLst/>
          </a:prstGeom>
        </p:spPr>
      </p:pic>
    </p:spTree>
    <p:extLst>
      <p:ext uri="{BB962C8B-B14F-4D97-AF65-F5344CB8AC3E}">
        <p14:creationId xmlns:p14="http://schemas.microsoft.com/office/powerpoint/2010/main" val="2840374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685800" y="609600"/>
            <a:ext cx="7696200" cy="5334000"/>
          </a:xfrm>
        </p:spPr>
        <p:txBody>
          <a:bodyPr/>
          <a:lstStyle/>
          <a:p>
            <a:pPr marL="0" indent="0" algn="ctr">
              <a:buFont typeface="Monotype Sorts" pitchFamily="2" charset="2"/>
              <a:buNone/>
              <a:defRPr/>
            </a:pPr>
            <a:r>
              <a:rPr lang="en-US" sz="2800" b="1" dirty="0" smtClean="0">
                <a:latin typeface="Arial" panose="020B0604020202020204" pitchFamily="34" charset="0"/>
                <a:cs typeface="Arial" panose="020B0604020202020204" pitchFamily="34" charset="0"/>
              </a:rPr>
              <a:t>3. TRIBAL –STATE  AGREEMENT </a:t>
            </a:r>
          </a:p>
          <a:p>
            <a:pPr marL="0" indent="0" algn="ctr">
              <a:buFont typeface="Monotype Sorts" pitchFamily="2" charset="2"/>
              <a:buNone/>
              <a:defRPr/>
            </a:pPr>
            <a:r>
              <a:rPr lang="en-US" sz="2800" b="1" dirty="0" smtClean="0">
                <a:latin typeface="Arial" panose="020B0604020202020204" pitchFamily="34" charset="0"/>
                <a:cs typeface="Arial" panose="020B0604020202020204" pitchFamily="34" charset="0"/>
              </a:rPr>
              <a:t>TO DIVERT CERTAIN MISDEMEANORS</a:t>
            </a:r>
          </a:p>
          <a:p>
            <a:pPr>
              <a:defRPr/>
            </a:pPr>
            <a:endParaRPr lang="en-US" sz="1600" b="1" dirty="0" smtClean="0">
              <a:latin typeface="Arial" panose="020B0604020202020204" pitchFamily="34" charset="0"/>
              <a:cs typeface="Arial" panose="020B0604020202020204" pitchFamily="34" charset="0"/>
            </a:endParaRPr>
          </a:p>
          <a:p>
            <a:pPr>
              <a:defRPr/>
            </a:pPr>
            <a:r>
              <a:rPr lang="en-US" sz="2000" b="1" dirty="0" smtClean="0">
                <a:latin typeface="Arial" panose="020B0604020202020204" pitchFamily="34" charset="0"/>
                <a:cs typeface="Arial" panose="020B0604020202020204" pitchFamily="34" charset="0"/>
              </a:rPr>
              <a:t>A variety </a:t>
            </a:r>
            <a:r>
              <a:rPr lang="en-US" sz="2000" b="1" dirty="0" smtClean="0">
                <a:latin typeface="Arial" panose="020B0604020202020204" pitchFamily="34" charset="0"/>
                <a:cs typeface="Arial" panose="020B0604020202020204" pitchFamily="34" charset="0"/>
              </a:rPr>
              <a:t>of tribes </a:t>
            </a:r>
            <a:r>
              <a:rPr lang="en-US" sz="2000" b="1" dirty="0" smtClean="0">
                <a:latin typeface="Arial" panose="020B0604020202020204" pitchFamily="34" charset="0"/>
                <a:cs typeface="Arial" panose="020B0604020202020204" pitchFamily="34" charset="0"/>
              </a:rPr>
              <a:t>have </a:t>
            </a:r>
            <a:r>
              <a:rPr lang="en-US" sz="2000" b="1" dirty="0" smtClean="0">
                <a:latin typeface="Arial" panose="020B0604020202020204" pitchFamily="34" charset="0"/>
                <a:cs typeface="Arial" panose="020B0604020202020204" pitchFamily="34" charset="0"/>
              </a:rPr>
              <a:t>been negotiating with </a:t>
            </a:r>
            <a:r>
              <a:rPr lang="en-US" sz="2000" b="1" dirty="0">
                <a:latin typeface="Arial" panose="020B0604020202020204" pitchFamily="34" charset="0"/>
                <a:cs typeface="Arial" panose="020B0604020202020204" pitchFamily="34" charset="0"/>
              </a:rPr>
              <a:t>the Alaska Attorney General’s office </a:t>
            </a:r>
            <a:r>
              <a:rPr lang="en-US" sz="2000" b="1" dirty="0" smtClean="0">
                <a:latin typeface="Arial" panose="020B0604020202020204" pitchFamily="34" charset="0"/>
                <a:cs typeface="Arial" panose="020B0604020202020204" pitchFamily="34" charset="0"/>
              </a:rPr>
              <a:t>for nearly </a:t>
            </a:r>
            <a:r>
              <a:rPr lang="en-US" sz="2000" b="1" dirty="0" smtClean="0">
                <a:latin typeface="Arial" panose="020B0604020202020204" pitchFamily="34" charset="0"/>
                <a:cs typeface="Arial" panose="020B0604020202020204" pitchFamily="34" charset="0"/>
              </a:rPr>
              <a:t>4 </a:t>
            </a:r>
            <a:r>
              <a:rPr lang="en-US" sz="2000" b="1" dirty="0" smtClean="0">
                <a:latin typeface="Arial" panose="020B0604020202020204" pitchFamily="34" charset="0"/>
                <a:cs typeface="Arial" panose="020B0604020202020204" pitchFamily="34" charset="0"/>
              </a:rPr>
              <a:t>years in </a:t>
            </a:r>
            <a:r>
              <a:rPr lang="en-US" sz="2000" b="1" dirty="0">
                <a:latin typeface="Arial" panose="020B0604020202020204" pitchFamily="34" charset="0"/>
                <a:cs typeface="Arial" panose="020B0604020202020204" pitchFamily="34" charset="0"/>
              </a:rPr>
              <a:t>shaping a tribal-state agreement template for the purposes of referring certain misdemeanors </a:t>
            </a:r>
            <a:r>
              <a:rPr lang="en-US" sz="2000" b="1" dirty="0" smtClean="0">
                <a:latin typeface="Arial" panose="020B0604020202020204" pitchFamily="34" charset="0"/>
                <a:cs typeface="Arial" panose="020B0604020202020204" pitchFamily="34" charset="0"/>
              </a:rPr>
              <a:t>committed by anyone in the village, by </a:t>
            </a:r>
            <a:r>
              <a:rPr lang="en-US" sz="2000" b="1" dirty="0">
                <a:latin typeface="Arial" panose="020B0604020202020204" pitchFamily="34" charset="0"/>
                <a:cs typeface="Arial" panose="020B0604020202020204" pitchFamily="34" charset="0"/>
              </a:rPr>
              <a:t>any state or tribal law enforcement officer directly to tribal courts for sentencing. </a:t>
            </a:r>
            <a:endParaRPr lang="en-US" sz="2000" b="1" dirty="0" smtClean="0">
              <a:latin typeface="Arial" panose="020B0604020202020204" pitchFamily="34" charset="0"/>
              <a:cs typeface="Arial" panose="020B0604020202020204" pitchFamily="34" charset="0"/>
            </a:endParaRPr>
          </a:p>
          <a:p>
            <a:pPr>
              <a:defRPr/>
            </a:pPr>
            <a:r>
              <a:rPr lang="en-US" sz="2000" b="1" dirty="0" smtClean="0">
                <a:latin typeface="Arial" panose="020B0604020202020204" pitchFamily="34" charset="0"/>
                <a:cs typeface="Arial" panose="020B0604020202020204" pitchFamily="34" charset="0"/>
              </a:rPr>
              <a:t>The agreement would be between individual Alaska tribes and the State of Alaska. </a:t>
            </a:r>
            <a:r>
              <a:rPr lang="en-US" sz="2000" b="1" dirty="0" smtClean="0">
                <a:latin typeface="Arial" panose="020B0604020202020204" pitchFamily="34" charset="0"/>
                <a:cs typeface="Arial" panose="020B0604020202020204" pitchFamily="34" charset="0"/>
              </a:rPr>
              <a:t>There is roughly 15 active formal agreements in the State. </a:t>
            </a:r>
          </a:p>
          <a:p>
            <a:pPr>
              <a:defRPr/>
            </a:pPr>
            <a:r>
              <a:rPr lang="en-US" sz="2000" b="1" dirty="0" smtClean="0">
                <a:latin typeface="Arial" panose="020B0604020202020204" pitchFamily="34" charset="0"/>
                <a:cs typeface="Arial" panose="020B0604020202020204" pitchFamily="34" charset="0"/>
              </a:rPr>
              <a:t>The State of Alaska would like to enter into more agreements with more Tribal communities </a:t>
            </a:r>
            <a:endParaRPr lang="en-US" sz="2000" b="1" dirty="0">
              <a:latin typeface="Arial" panose="020B0604020202020204" pitchFamily="34" charset="0"/>
              <a:cs typeface="Arial" panose="020B0604020202020204" pitchFamily="34" charset="0"/>
            </a:endParaRPr>
          </a:p>
          <a:p>
            <a:pPr>
              <a:defRPr/>
            </a:pPr>
            <a:endParaRPr lang="en-US" sz="1600" b="1" dirty="0" smtClean="0">
              <a:latin typeface="Arial" panose="020B0604020202020204" pitchFamily="34" charset="0"/>
              <a:cs typeface="Arial" panose="020B0604020202020204" pitchFamily="34" charset="0"/>
            </a:endParaRPr>
          </a:p>
          <a:p>
            <a:pPr>
              <a:defRPr/>
            </a:pPr>
            <a:endParaRPr lang="en-US" sz="1600" b="1" dirty="0" smtClean="0">
              <a:latin typeface="Arial" panose="020B0604020202020204" pitchFamily="34" charset="0"/>
              <a:cs typeface="Arial" panose="020B0604020202020204" pitchFamily="34" charset="0"/>
            </a:endParaRPr>
          </a:p>
          <a:p>
            <a:pPr>
              <a:defRPr/>
            </a:pPr>
            <a:endParaRPr lang="en-US" sz="1600" b="1" dirty="0">
              <a:latin typeface="Arial" panose="020B0604020202020204" pitchFamily="34" charset="0"/>
              <a:cs typeface="Arial" panose="020B0604020202020204" pitchFamily="34" charset="0"/>
            </a:endParaRPr>
          </a:p>
          <a:p>
            <a:pPr>
              <a:defRPr/>
            </a:pPr>
            <a:endParaRPr lang="en-US" sz="1600" b="1" dirty="0" smtClean="0">
              <a:latin typeface="Arial" panose="020B0604020202020204" pitchFamily="34" charset="0"/>
              <a:cs typeface="Arial" panose="020B0604020202020204" pitchFamily="34" charset="0"/>
            </a:endParaRPr>
          </a:p>
        </p:txBody>
      </p:sp>
      <p:pic>
        <p:nvPicPr>
          <p:cNvPr id="2253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221" y="304800"/>
            <a:ext cx="34925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737999"/>
      </p:ext>
    </p:extLst>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609600"/>
            <a:ext cx="7772400" cy="533400"/>
          </a:xfrm>
        </p:spPr>
        <p:txBody>
          <a:bodyPr/>
          <a:lstStyle/>
          <a:p>
            <a:r>
              <a:rPr lang="en-US" altLang="en-US" sz="2800" b="1" smtClean="0">
                <a:latin typeface="Arial" charset="0"/>
                <a:cs typeface="Arial" charset="0"/>
              </a:rPr>
              <a:t>Types of Misdemeanors</a:t>
            </a:r>
          </a:p>
        </p:txBody>
      </p:sp>
      <p:sp>
        <p:nvSpPr>
          <p:cNvPr id="19459" name="Content Placeholder 2"/>
          <p:cNvSpPr>
            <a:spLocks noGrp="1"/>
          </p:cNvSpPr>
          <p:nvPr>
            <p:ph idx="1"/>
          </p:nvPr>
        </p:nvSpPr>
        <p:spPr>
          <a:xfrm>
            <a:off x="609600" y="1447800"/>
            <a:ext cx="7696200" cy="4197350"/>
          </a:xfrm>
        </p:spPr>
        <p:txBody>
          <a:bodyPr>
            <a:normAutofit/>
          </a:bodyPr>
          <a:lstStyle/>
          <a:p>
            <a:pPr marL="0" indent="0">
              <a:buNone/>
              <a:defRPr/>
            </a:pPr>
            <a:r>
              <a:rPr lang="en-US" altLang="en-US" sz="2400" b="1" dirty="0" smtClean="0">
                <a:latin typeface="Arial" charset="0"/>
                <a:cs typeface="Arial" charset="0"/>
              </a:rPr>
              <a:t>Alcohol offenses: </a:t>
            </a:r>
          </a:p>
          <a:p>
            <a:pPr marL="0" indent="0">
              <a:buNone/>
              <a:defRPr/>
            </a:pPr>
            <a:endParaRPr lang="en-US" altLang="en-US" sz="2400" b="1" dirty="0" smtClean="0">
              <a:latin typeface="Arial" charset="0"/>
              <a:cs typeface="Arial" charset="0"/>
            </a:endParaRPr>
          </a:p>
          <a:p>
            <a:pPr>
              <a:defRPr/>
            </a:pPr>
            <a:r>
              <a:rPr lang="en-US" altLang="en-US" sz="2400" b="1" dirty="0" smtClean="0">
                <a:latin typeface="Arial" charset="0"/>
                <a:cs typeface="Arial" charset="0"/>
              </a:rPr>
              <a:t>Possession, control, or consumption of alcohol by persons under 21</a:t>
            </a:r>
          </a:p>
          <a:p>
            <a:pPr>
              <a:defRPr/>
            </a:pPr>
            <a:endParaRPr lang="en-US" altLang="en-US" sz="1000" b="1" dirty="0" smtClean="0">
              <a:latin typeface="Arial" charset="0"/>
              <a:cs typeface="Arial" charset="0"/>
            </a:endParaRPr>
          </a:p>
          <a:p>
            <a:pPr>
              <a:defRPr/>
            </a:pPr>
            <a:endParaRPr lang="en-US" altLang="en-US" sz="2400" b="1" dirty="0" smtClean="0">
              <a:latin typeface="Arial" charset="0"/>
              <a:cs typeface="Arial" charset="0"/>
            </a:endParaRPr>
          </a:p>
          <a:p>
            <a:pPr>
              <a:defRPr/>
            </a:pPr>
            <a:r>
              <a:rPr lang="en-US" altLang="en-US" sz="2400" b="1" dirty="0" smtClean="0">
                <a:latin typeface="Arial" charset="0"/>
                <a:cs typeface="Arial" charset="0"/>
              </a:rPr>
              <a:t>Minor DUI</a:t>
            </a:r>
          </a:p>
          <a:p>
            <a:pPr>
              <a:defRPr/>
            </a:pPr>
            <a:endParaRPr lang="en-US" altLang="en-US" sz="1000" b="1" dirty="0" smtClean="0">
              <a:latin typeface="Arial" charset="0"/>
              <a:cs typeface="Arial" charset="0"/>
            </a:endParaRPr>
          </a:p>
          <a:p>
            <a:pPr>
              <a:defRPr/>
            </a:pPr>
            <a:endParaRPr lang="en-US" altLang="en-US" sz="2400" b="1" dirty="0" smtClean="0">
              <a:latin typeface="Arial" charset="0"/>
              <a:cs typeface="Arial" charset="0"/>
            </a:endParaRPr>
          </a:p>
          <a:p>
            <a:pPr>
              <a:defRPr/>
            </a:pPr>
            <a:r>
              <a:rPr lang="en-US" altLang="en-US" sz="2400" b="1" dirty="0" smtClean="0">
                <a:latin typeface="Arial" charset="0"/>
                <a:cs typeface="Arial" charset="0"/>
              </a:rPr>
              <a:t>Possession where local option law in place prohibiting it</a:t>
            </a:r>
          </a:p>
          <a:p>
            <a:pPr>
              <a:defRPr/>
            </a:pPr>
            <a:endParaRPr lang="en-US" altLang="en-US" sz="1000" b="1" dirty="0" smtClean="0">
              <a:latin typeface="Arial" charset="0"/>
              <a:cs typeface="Arial" charset="0"/>
            </a:endParaRPr>
          </a:p>
          <a:p>
            <a:pPr marL="0" indent="0">
              <a:buFont typeface="Monotype Sorts" pitchFamily="2" charset="2"/>
              <a:buNone/>
              <a:defRPr/>
            </a:pPr>
            <a:endParaRPr lang="en-US" altLang="en-US" sz="1000" b="1" dirty="0" smtClean="0">
              <a:latin typeface="Arial" charset="0"/>
              <a:cs typeface="Arial" charset="0"/>
            </a:endParaRPr>
          </a:p>
          <a:p>
            <a:pPr>
              <a:defRPr/>
            </a:pPr>
            <a:endParaRPr lang="en-US" altLang="en-US" sz="2400" b="1" dirty="0" smtClean="0">
              <a:latin typeface="Arial" charset="0"/>
              <a:cs typeface="Arial" charset="0"/>
            </a:endParaRPr>
          </a:p>
          <a:p>
            <a:pPr lvl="1">
              <a:defRPr/>
            </a:pPr>
            <a:endParaRPr lang="en-US" altLang="en-US" dirty="0" smtClean="0"/>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55050" y="152400"/>
            <a:ext cx="34925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671126"/>
      </p:ext>
    </p:extLst>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696200" cy="5334000"/>
          </a:xfrm>
        </p:spPr>
        <p:txBody>
          <a:bodyPr>
            <a:normAutofit lnSpcReduction="10000"/>
          </a:bodyPr>
          <a:lstStyle/>
          <a:p>
            <a:pPr marL="0" indent="0">
              <a:buFont typeface="Monotype Sorts" pitchFamily="2" charset="2"/>
              <a:buNone/>
              <a:defRPr/>
            </a:pPr>
            <a:r>
              <a:rPr lang="en-US" sz="2000" b="1" dirty="0" smtClean="0">
                <a:latin typeface="Arial" panose="020B0604020202020204" pitchFamily="34" charset="0"/>
                <a:cs typeface="Arial" panose="020B0604020202020204" pitchFamily="34" charset="0"/>
              </a:rPr>
              <a:t>Class A Misdemeanors</a:t>
            </a:r>
          </a:p>
          <a:p>
            <a:pPr marL="0" indent="0">
              <a:buFont typeface="Monotype Sorts" pitchFamily="2" charset="2"/>
              <a:buNone/>
              <a:defRPr/>
            </a:pPr>
            <a:r>
              <a:rPr lang="en-US" sz="2000" b="1" dirty="0" smtClean="0">
                <a:latin typeface="Arial" panose="020B0604020202020204" pitchFamily="34" charset="0"/>
                <a:cs typeface="Arial" panose="020B0604020202020204" pitchFamily="34" charset="0"/>
              </a:rPr>
              <a:t>Assault: </a:t>
            </a:r>
          </a:p>
          <a:p>
            <a:pPr marL="0" indent="0">
              <a:buFont typeface="Monotype Sorts" pitchFamily="2" charset="2"/>
              <a:buNone/>
              <a:defRPr/>
            </a:pPr>
            <a:endParaRPr lang="en-US" sz="2000" b="1" dirty="0">
              <a:latin typeface="Arial" panose="020B0604020202020204" pitchFamily="34" charset="0"/>
              <a:cs typeface="Arial" panose="020B0604020202020204" pitchFamily="34" charset="0"/>
            </a:endParaRPr>
          </a:p>
          <a:p>
            <a:pPr marL="0" indent="0">
              <a:buFont typeface="Monotype Sorts" pitchFamily="2" charset="2"/>
              <a:buNone/>
              <a:defRPr/>
            </a:pPr>
            <a:r>
              <a:rPr lang="en-US" sz="2000" b="1" dirty="0" smtClean="0">
                <a:latin typeface="Arial" panose="020B0604020202020204" pitchFamily="34" charset="0"/>
                <a:cs typeface="Arial" panose="020B0604020202020204" pitchFamily="34" charset="0"/>
              </a:rPr>
              <a:t>Assault </a:t>
            </a:r>
            <a:r>
              <a:rPr lang="en-US" sz="2000" b="1" dirty="0">
                <a:latin typeface="Arial" panose="020B0604020202020204" pitchFamily="34" charset="0"/>
                <a:cs typeface="Arial" panose="020B0604020202020204" pitchFamily="34" charset="0"/>
              </a:rPr>
              <a:t>in the 4</a:t>
            </a:r>
            <a:r>
              <a:rPr lang="en-US" sz="2000" b="1" baseline="30000" dirty="0">
                <a:latin typeface="Arial" panose="020B0604020202020204" pitchFamily="34" charset="0"/>
                <a:cs typeface="Arial" panose="020B0604020202020204" pitchFamily="34" charset="0"/>
              </a:rPr>
              <a:t>th</a:t>
            </a:r>
            <a:r>
              <a:rPr lang="en-US" sz="2000" b="1" dirty="0">
                <a:latin typeface="Arial" panose="020B0604020202020204" pitchFamily="34" charset="0"/>
                <a:cs typeface="Arial" panose="020B0604020202020204" pitchFamily="34" charset="0"/>
              </a:rPr>
              <a:t> degree (including those involving domestic violence) and reckless endangerment (including those involving domestic violence) if the offender has:</a:t>
            </a:r>
          </a:p>
          <a:p>
            <a:pPr marL="0" indent="0">
              <a:buFont typeface="Monotype Sorts" pitchFamily="2" charset="2"/>
              <a:buNone/>
              <a:defRPr/>
            </a:pPr>
            <a:endParaRPr lang="en-US" sz="2000" b="1" dirty="0" smtClean="0">
              <a:latin typeface="Arial" panose="020B0604020202020204" pitchFamily="34" charset="0"/>
              <a:cs typeface="Arial" panose="020B0604020202020204" pitchFamily="34" charset="0"/>
            </a:endParaRPr>
          </a:p>
          <a:p>
            <a:pPr marL="0" indent="0">
              <a:buFont typeface="Monotype Sorts" pitchFamily="2" charset="2"/>
              <a:buNone/>
              <a:defRPr/>
            </a:pPr>
            <a:r>
              <a:rPr lang="en-US" sz="2000" b="1" dirty="0" smtClean="0">
                <a:latin typeface="Arial" panose="020B0604020202020204" pitchFamily="34" charset="0"/>
                <a:cs typeface="Arial" panose="020B0604020202020204" pitchFamily="34" charset="0"/>
              </a:rPr>
              <a:t>No </a:t>
            </a:r>
            <a:r>
              <a:rPr lang="en-US" sz="2000" b="1" dirty="0">
                <a:latin typeface="Arial" panose="020B0604020202020204" pitchFamily="34" charset="0"/>
                <a:cs typeface="Arial" panose="020B0604020202020204" pitchFamily="34" charset="0"/>
              </a:rPr>
              <a:t>assault convictions in the past 10 years,</a:t>
            </a:r>
          </a:p>
          <a:p>
            <a:pPr marL="0" indent="0">
              <a:buFont typeface="Monotype Sorts" pitchFamily="2" charset="2"/>
              <a:buNone/>
              <a:defRPr/>
            </a:pPr>
            <a:r>
              <a:rPr lang="en-US" sz="2000" b="1" dirty="0">
                <a:latin typeface="Arial" panose="020B0604020202020204" pitchFamily="34" charset="0"/>
                <a:cs typeface="Arial" panose="020B0604020202020204" pitchFamily="34" charset="0"/>
              </a:rPr>
              <a:t>No prior felony convictions for crimes against a person, and</a:t>
            </a:r>
          </a:p>
          <a:p>
            <a:pPr marL="0" indent="0">
              <a:buFont typeface="Monotype Sorts" pitchFamily="2" charset="2"/>
              <a:buNone/>
              <a:defRPr/>
            </a:pPr>
            <a:r>
              <a:rPr lang="en-US" sz="2000" b="1" dirty="0">
                <a:latin typeface="Arial" panose="020B0604020202020204" pitchFamily="34" charset="0"/>
                <a:cs typeface="Arial" panose="020B0604020202020204" pitchFamily="34" charset="0"/>
              </a:rPr>
              <a:t>Had no prior referrals to a tribal court for any assault in the fourth degree.</a:t>
            </a:r>
          </a:p>
          <a:p>
            <a:pPr marL="0" indent="0">
              <a:buFont typeface="Monotype Sorts" pitchFamily="2" charset="2"/>
              <a:buNone/>
              <a:defRPr/>
            </a:pPr>
            <a:r>
              <a:rPr lang="en-US" sz="2000" b="1" dirty="0">
                <a:latin typeface="Arial" panose="020B0604020202020204" pitchFamily="34" charset="0"/>
                <a:cs typeface="Arial" panose="020B0604020202020204" pitchFamily="34" charset="0"/>
              </a:rPr>
              <a:t> </a:t>
            </a:r>
          </a:p>
          <a:p>
            <a:pPr marL="0" indent="0">
              <a:buFont typeface="Monotype Sorts" pitchFamily="2" charset="2"/>
              <a:buNone/>
              <a:defRPr/>
            </a:pPr>
            <a:r>
              <a:rPr lang="en-US" sz="2000" b="1" dirty="0">
                <a:latin typeface="Arial" panose="020B0604020202020204" pitchFamily="34" charset="0"/>
                <a:cs typeface="Arial" panose="020B0604020202020204" pitchFamily="34" charset="0"/>
              </a:rPr>
              <a:t>However, the District Attorney, in consultation with the tribe, can refer an offender to the tribal court if it is in the interest of justice. This is to catch those cases where an offender may not be eligible based on the above criteria but the DA and the tribe believe it is a good case for tribal court.  </a:t>
            </a:r>
          </a:p>
          <a:p>
            <a:pPr>
              <a:defRPr/>
            </a:pPr>
            <a:endParaRPr lang="en-US" dirty="0"/>
          </a:p>
        </p:txBody>
      </p:sp>
    </p:spTree>
    <p:extLst>
      <p:ext uri="{BB962C8B-B14F-4D97-AF65-F5344CB8AC3E}">
        <p14:creationId xmlns:p14="http://schemas.microsoft.com/office/powerpoint/2010/main" val="2838763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576943" y="152400"/>
            <a:ext cx="7696200" cy="5715000"/>
          </a:xfrm>
        </p:spPr>
        <p:txBody>
          <a:bodyPr>
            <a:normAutofit fontScale="77500" lnSpcReduction="20000"/>
          </a:bodyPr>
          <a:lstStyle/>
          <a:p>
            <a:endParaRPr lang="en-US" altLang="en-US" sz="1000" b="1" dirty="0" smtClean="0">
              <a:latin typeface="Arial" charset="0"/>
              <a:cs typeface="Arial" charset="0"/>
            </a:endParaRPr>
          </a:p>
          <a:p>
            <a:pPr marL="0" indent="0">
              <a:buNone/>
            </a:pPr>
            <a:r>
              <a:rPr lang="en-US" altLang="en-US" sz="2400" b="1" dirty="0" smtClean="0">
                <a:latin typeface="Arial" charset="0"/>
                <a:cs typeface="Arial" charset="0"/>
              </a:rPr>
              <a:t>Class B Misdemeanors</a:t>
            </a:r>
          </a:p>
          <a:p>
            <a:endParaRPr lang="en-US" altLang="en-US" sz="2400" b="1" dirty="0">
              <a:latin typeface="Arial" charset="0"/>
              <a:cs typeface="Arial" charset="0"/>
            </a:endParaRPr>
          </a:p>
          <a:p>
            <a:r>
              <a:rPr lang="en-US" altLang="en-US" sz="2400" b="1" dirty="0" smtClean="0">
                <a:latin typeface="Arial" charset="0"/>
                <a:cs typeface="Arial" charset="0"/>
              </a:rPr>
              <a:t>Attempt to commit a crime (if a Class A or B misdemeanor)</a:t>
            </a:r>
          </a:p>
          <a:p>
            <a:endParaRPr lang="en-US" altLang="en-US" sz="2400" b="1" dirty="0" smtClean="0">
              <a:latin typeface="Arial" charset="0"/>
              <a:cs typeface="Arial" charset="0"/>
            </a:endParaRPr>
          </a:p>
          <a:p>
            <a:r>
              <a:rPr lang="en-US" altLang="en-US" sz="2400" b="1" dirty="0" smtClean="0">
                <a:latin typeface="Arial" charset="0"/>
                <a:cs typeface="Arial" charset="0"/>
              </a:rPr>
              <a:t>Solicitation of another to engage in a crime (if a Class A or B misdemeanor)</a:t>
            </a:r>
          </a:p>
          <a:p>
            <a:endParaRPr lang="en-US" altLang="en-US" sz="2400" b="1" dirty="0" smtClean="0">
              <a:latin typeface="Arial" charset="0"/>
              <a:cs typeface="Arial" charset="0"/>
            </a:endParaRPr>
          </a:p>
          <a:p>
            <a:r>
              <a:rPr lang="en-US" altLang="en-US" sz="2400" b="1" dirty="0" smtClean="0">
                <a:latin typeface="Arial" charset="0"/>
                <a:cs typeface="Arial" charset="0"/>
              </a:rPr>
              <a:t>Indecent exposure in second degree</a:t>
            </a:r>
          </a:p>
          <a:p>
            <a:endParaRPr lang="en-US" altLang="en-US" sz="2400" b="1" dirty="0" smtClean="0">
              <a:latin typeface="Arial" charset="0"/>
              <a:cs typeface="Arial" charset="0"/>
            </a:endParaRPr>
          </a:p>
          <a:p>
            <a:r>
              <a:rPr lang="en-US" altLang="en-US" sz="2400" b="1" dirty="0" smtClean="0">
                <a:latin typeface="Arial" charset="0"/>
                <a:cs typeface="Arial" charset="0"/>
              </a:rPr>
              <a:t>Theft in the fourth, concealment of merchandise, removal of ID marks on property, issuing bad checks (value less than $50)</a:t>
            </a:r>
          </a:p>
          <a:p>
            <a:endParaRPr lang="en-US" altLang="en-US" sz="2400" b="1" dirty="0" smtClean="0">
              <a:latin typeface="Arial" charset="0"/>
              <a:cs typeface="Arial" charset="0"/>
            </a:endParaRPr>
          </a:p>
          <a:p>
            <a:r>
              <a:rPr lang="en-US" altLang="en-US" sz="2400" b="1" dirty="0" smtClean="0">
                <a:latin typeface="Arial" charset="0"/>
                <a:cs typeface="Arial" charset="0"/>
              </a:rPr>
              <a:t>Criminal trespass in the second degree</a:t>
            </a:r>
          </a:p>
          <a:p>
            <a:pPr>
              <a:defRPr/>
            </a:pPr>
            <a:endParaRPr lang="en-US" sz="2400" b="1" dirty="0" smtClean="0">
              <a:latin typeface="Arial" panose="020B0604020202020204" pitchFamily="34" charset="0"/>
              <a:cs typeface="Arial" panose="020B0604020202020204" pitchFamily="34" charset="0"/>
            </a:endParaRPr>
          </a:p>
          <a:p>
            <a:pPr>
              <a:defRPr/>
            </a:pPr>
            <a:r>
              <a:rPr lang="en-US" sz="2400" b="1" dirty="0" smtClean="0">
                <a:latin typeface="Arial" panose="020B0604020202020204" pitchFamily="34" charset="0"/>
                <a:cs typeface="Arial" panose="020B0604020202020204" pitchFamily="34" charset="0"/>
              </a:rPr>
              <a:t>Criminal </a:t>
            </a:r>
            <a:r>
              <a:rPr lang="en-US" sz="2400" b="1" dirty="0">
                <a:latin typeface="Arial" panose="020B0604020202020204" pitchFamily="34" charset="0"/>
                <a:cs typeface="Arial" panose="020B0604020202020204" pitchFamily="34" charset="0"/>
              </a:rPr>
              <a:t>mischief in the fifth degree</a:t>
            </a:r>
          </a:p>
          <a:p>
            <a:pPr>
              <a:defRPr/>
            </a:pPr>
            <a:endParaRPr lang="en-US" sz="2400" b="1" dirty="0" smtClean="0">
              <a:latin typeface="Arial" panose="020B0604020202020204" pitchFamily="34" charset="0"/>
              <a:cs typeface="Arial" panose="020B0604020202020204" pitchFamily="34" charset="0"/>
            </a:endParaRPr>
          </a:p>
          <a:p>
            <a:pPr>
              <a:defRPr/>
            </a:pPr>
            <a:r>
              <a:rPr lang="en-US" sz="2400" b="1" dirty="0" smtClean="0">
                <a:latin typeface="Arial" panose="020B0604020202020204" pitchFamily="34" charset="0"/>
                <a:cs typeface="Arial" panose="020B0604020202020204" pitchFamily="34" charset="0"/>
              </a:rPr>
              <a:t>Criminal </a:t>
            </a:r>
            <a:r>
              <a:rPr lang="en-US" sz="2400" b="1" dirty="0">
                <a:latin typeface="Arial" panose="020B0604020202020204" pitchFamily="34" charset="0"/>
                <a:cs typeface="Arial" panose="020B0604020202020204" pitchFamily="34" charset="0"/>
              </a:rPr>
              <a:t>simulation (altering something to make it appear more valuable, less than $50)</a:t>
            </a:r>
          </a:p>
          <a:p>
            <a:endParaRPr lang="en-US" altLang="en-US" sz="2400" b="1" dirty="0">
              <a:latin typeface="Arial" charset="0"/>
              <a:cs typeface="Arial" charset="0"/>
            </a:endParaRPr>
          </a:p>
          <a:p>
            <a:endParaRPr lang="en-US" altLang="en-US" sz="2400" b="1" dirty="0" smtClean="0">
              <a:latin typeface="Arial" charset="0"/>
              <a:cs typeface="Arial" charset="0"/>
            </a:endParaRPr>
          </a:p>
          <a:p>
            <a:endParaRPr lang="en-US" altLang="en-US" dirty="0" smtClean="0"/>
          </a:p>
          <a:p>
            <a:endParaRPr lang="en-US" altLang="en-US" dirty="0" smtClean="0"/>
          </a:p>
          <a:p>
            <a:endParaRPr lang="en-US" altLang="en-US" dirty="0" smtClean="0"/>
          </a:p>
        </p:txBody>
      </p:sp>
      <p:pic>
        <p:nvPicPr>
          <p:cNvPr id="2560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838200"/>
            <a:ext cx="34925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964338"/>
      </p:ext>
    </p:extLst>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486" y="152400"/>
            <a:ext cx="7696200" cy="5791200"/>
          </a:xfrm>
        </p:spPr>
        <p:txBody>
          <a:bodyPr>
            <a:normAutofit fontScale="55000" lnSpcReduction="20000"/>
          </a:bodyPr>
          <a:lstStyle/>
          <a:p>
            <a:pPr>
              <a:defRPr/>
            </a:pPr>
            <a:r>
              <a:rPr lang="en-US" sz="2400" b="1" dirty="0" smtClean="0">
                <a:latin typeface="Arial" panose="020B0604020202020204" pitchFamily="34" charset="0"/>
                <a:cs typeface="Arial" panose="020B0604020202020204" pitchFamily="34" charset="0"/>
              </a:rPr>
              <a:t>Unlawful contact</a:t>
            </a:r>
          </a:p>
          <a:p>
            <a:pPr>
              <a:defRPr/>
            </a:pPr>
            <a:endParaRPr lang="en-US" sz="2400" b="1" dirty="0" smtClean="0">
              <a:latin typeface="Arial" panose="020B0604020202020204" pitchFamily="34" charset="0"/>
              <a:cs typeface="Arial" panose="020B0604020202020204" pitchFamily="34" charset="0"/>
            </a:endParaRPr>
          </a:p>
          <a:p>
            <a:pPr>
              <a:defRPr/>
            </a:pPr>
            <a:r>
              <a:rPr lang="en-US" sz="2400" b="1" dirty="0" smtClean="0">
                <a:latin typeface="Arial" panose="020B0604020202020204" pitchFamily="34" charset="0"/>
                <a:cs typeface="Arial" panose="020B0604020202020204" pitchFamily="34" charset="0"/>
              </a:rPr>
              <a:t>Violation of condition of release</a:t>
            </a:r>
          </a:p>
          <a:p>
            <a:pPr>
              <a:defRPr/>
            </a:pPr>
            <a:endParaRPr lang="en-US" sz="2400" b="1" dirty="0" smtClean="0">
              <a:latin typeface="Arial" panose="020B0604020202020204" pitchFamily="34" charset="0"/>
              <a:cs typeface="Arial" panose="020B0604020202020204" pitchFamily="34" charset="0"/>
            </a:endParaRPr>
          </a:p>
          <a:p>
            <a:pPr>
              <a:defRPr/>
            </a:pPr>
            <a:r>
              <a:rPr lang="en-US" sz="2400" b="1" dirty="0" smtClean="0">
                <a:latin typeface="Arial" panose="020B0604020202020204" pitchFamily="34" charset="0"/>
                <a:cs typeface="Arial" panose="020B0604020202020204" pitchFamily="34" charset="0"/>
              </a:rPr>
              <a:t>Hindering prosecution</a:t>
            </a:r>
          </a:p>
          <a:p>
            <a:pPr>
              <a:defRPr/>
            </a:pPr>
            <a:endParaRPr lang="en-US" sz="2400" b="1" dirty="0" smtClean="0">
              <a:latin typeface="Arial" panose="020B0604020202020204" pitchFamily="34" charset="0"/>
              <a:cs typeface="Arial" panose="020B0604020202020204" pitchFamily="34" charset="0"/>
            </a:endParaRPr>
          </a:p>
          <a:p>
            <a:pPr>
              <a:defRPr/>
            </a:pPr>
            <a:r>
              <a:rPr lang="en-US" sz="2400" b="1" dirty="0" smtClean="0">
                <a:latin typeface="Arial" panose="020B0604020202020204" pitchFamily="34" charset="0"/>
                <a:cs typeface="Arial" panose="020B0604020202020204" pitchFamily="34" charset="0"/>
              </a:rPr>
              <a:t>Disorderly conduct</a:t>
            </a:r>
          </a:p>
          <a:p>
            <a:pPr>
              <a:defRPr/>
            </a:pPr>
            <a:endParaRPr lang="en-US" sz="2400" b="1" dirty="0" smtClean="0">
              <a:latin typeface="Arial" panose="020B0604020202020204" pitchFamily="34" charset="0"/>
              <a:cs typeface="Arial" panose="020B0604020202020204" pitchFamily="34" charset="0"/>
            </a:endParaRPr>
          </a:p>
          <a:p>
            <a:pPr>
              <a:defRPr/>
            </a:pPr>
            <a:r>
              <a:rPr lang="en-US" sz="2400" b="1" dirty="0" smtClean="0">
                <a:latin typeface="Arial" panose="020B0604020202020204" pitchFamily="34" charset="0"/>
                <a:cs typeface="Arial" panose="020B0604020202020204" pitchFamily="34" charset="0"/>
              </a:rPr>
              <a:t>Harassment</a:t>
            </a:r>
          </a:p>
          <a:p>
            <a:pPr>
              <a:defRPr/>
            </a:pPr>
            <a:endParaRPr lang="en-US" sz="2400" b="1" dirty="0" smtClean="0">
              <a:latin typeface="Arial" panose="020B0604020202020204" pitchFamily="34" charset="0"/>
              <a:cs typeface="Arial" panose="020B0604020202020204" pitchFamily="34" charset="0"/>
            </a:endParaRPr>
          </a:p>
          <a:p>
            <a:pPr>
              <a:defRPr/>
            </a:pPr>
            <a:r>
              <a:rPr lang="en-US" sz="2400" b="1" dirty="0" smtClean="0">
                <a:latin typeface="Arial" panose="020B0604020202020204" pitchFamily="34" charset="0"/>
                <a:cs typeface="Arial" panose="020B0604020202020204" pitchFamily="34" charset="0"/>
              </a:rPr>
              <a:t>Promoting an exhibition of fighting animals</a:t>
            </a:r>
          </a:p>
          <a:p>
            <a:pPr>
              <a:defRPr/>
            </a:pPr>
            <a:endParaRPr lang="en-US" sz="2400" b="1" dirty="0" smtClean="0">
              <a:latin typeface="Arial" panose="020B0604020202020204" pitchFamily="34" charset="0"/>
              <a:cs typeface="Arial" panose="020B0604020202020204" pitchFamily="34" charset="0"/>
            </a:endParaRPr>
          </a:p>
          <a:p>
            <a:pPr>
              <a:defRPr/>
            </a:pPr>
            <a:r>
              <a:rPr lang="en-US" sz="2400" b="1" dirty="0" smtClean="0">
                <a:latin typeface="Arial" panose="020B0604020202020204" pitchFamily="34" charset="0"/>
                <a:cs typeface="Arial" panose="020B0604020202020204" pitchFamily="34" charset="0"/>
              </a:rPr>
              <a:t>Obstruction of highways</a:t>
            </a:r>
          </a:p>
          <a:p>
            <a:pPr>
              <a:defRPr/>
            </a:pPr>
            <a:endParaRPr lang="en-US" sz="2400" b="1" dirty="0" smtClean="0">
              <a:latin typeface="Arial" panose="020B0604020202020204" pitchFamily="34" charset="0"/>
              <a:cs typeface="Arial" panose="020B0604020202020204" pitchFamily="34" charset="0"/>
            </a:endParaRPr>
          </a:p>
          <a:p>
            <a:pPr>
              <a:defRPr/>
            </a:pPr>
            <a:r>
              <a:rPr lang="en-US" sz="2400" b="1" dirty="0" smtClean="0">
                <a:latin typeface="Arial" panose="020B0604020202020204" pitchFamily="34" charset="0"/>
                <a:cs typeface="Arial" panose="020B0604020202020204" pitchFamily="34" charset="0"/>
              </a:rPr>
              <a:t>Misconduct involving weapons in the fifth</a:t>
            </a:r>
          </a:p>
          <a:p>
            <a:pPr>
              <a:defRPr/>
            </a:pPr>
            <a:endParaRPr lang="en-US" sz="2400" b="1" dirty="0" smtClean="0">
              <a:latin typeface="Arial" panose="020B0604020202020204" pitchFamily="34" charset="0"/>
              <a:cs typeface="Arial" panose="020B0604020202020204" pitchFamily="34" charset="0"/>
            </a:endParaRPr>
          </a:p>
          <a:p>
            <a:pPr>
              <a:defRPr/>
            </a:pPr>
            <a:r>
              <a:rPr lang="en-US" sz="2400" b="1" dirty="0" smtClean="0">
                <a:latin typeface="Arial" panose="020B0604020202020204" pitchFamily="34" charset="0"/>
                <a:cs typeface="Arial" panose="020B0604020202020204" pitchFamily="34" charset="0"/>
              </a:rPr>
              <a:t>Prostitution</a:t>
            </a:r>
          </a:p>
          <a:p>
            <a:pPr>
              <a:defRPr/>
            </a:pPr>
            <a:endParaRPr lang="en-US" sz="2400" b="1" dirty="0" smtClean="0">
              <a:latin typeface="Arial" panose="020B0604020202020204" pitchFamily="34" charset="0"/>
              <a:cs typeface="Arial" panose="020B0604020202020204" pitchFamily="34" charset="0"/>
            </a:endParaRPr>
          </a:p>
          <a:p>
            <a:pPr>
              <a:defRPr/>
            </a:pPr>
            <a:r>
              <a:rPr lang="en-US" sz="2400" b="1" dirty="0" smtClean="0">
                <a:latin typeface="Arial" panose="020B0604020202020204" pitchFamily="34" charset="0"/>
                <a:cs typeface="Arial" panose="020B0604020202020204" pitchFamily="34" charset="0"/>
              </a:rPr>
              <a:t>Gambling</a:t>
            </a:r>
          </a:p>
          <a:p>
            <a:r>
              <a:rPr lang="en-US" altLang="en-US" sz="2400" b="1" dirty="0">
                <a:latin typeface="Arial" charset="0"/>
                <a:cs typeface="Arial" charset="0"/>
              </a:rPr>
              <a:t>Controlled substance in the sixth degree</a:t>
            </a:r>
          </a:p>
          <a:p>
            <a:endParaRPr lang="en-US" altLang="en-US" sz="2400" b="1" dirty="0">
              <a:latin typeface="Arial" charset="0"/>
              <a:cs typeface="Arial" charset="0"/>
            </a:endParaRPr>
          </a:p>
          <a:p>
            <a:r>
              <a:rPr lang="en-US" altLang="en-US" sz="2400" b="1" dirty="0">
                <a:latin typeface="Arial" charset="0"/>
                <a:cs typeface="Arial" charset="0"/>
              </a:rPr>
              <a:t>Interference with rights of physically or mentally challenged person</a:t>
            </a:r>
          </a:p>
          <a:p>
            <a:endParaRPr lang="en-US" altLang="en-US" sz="2400" b="1" dirty="0">
              <a:latin typeface="Arial" charset="0"/>
              <a:cs typeface="Arial" charset="0"/>
            </a:endParaRPr>
          </a:p>
          <a:p>
            <a:r>
              <a:rPr lang="en-US" altLang="en-US" sz="2400" b="1" dirty="0">
                <a:latin typeface="Arial" charset="0"/>
                <a:cs typeface="Arial" charset="0"/>
              </a:rPr>
              <a:t>Avoidance of ignition interlock device</a:t>
            </a:r>
          </a:p>
          <a:p>
            <a:pPr>
              <a:defRPr/>
            </a:pPr>
            <a:endParaRPr lang="en-US" sz="2400" b="1" dirty="0" smtClean="0">
              <a:latin typeface="Arial" panose="020B0604020202020204" pitchFamily="34" charset="0"/>
              <a:cs typeface="Arial" panose="020B0604020202020204" pitchFamily="34" charset="0"/>
            </a:endParaRPr>
          </a:p>
          <a:p>
            <a:pPr marL="0" indent="0">
              <a:buFont typeface="Monotype Sorts" pitchFamily="2" charset="2"/>
              <a:buNone/>
              <a:defRPr/>
            </a:pPr>
            <a:endParaRPr lang="en-US" sz="2400" b="1" dirty="0" smtClean="0">
              <a:latin typeface="Arial" panose="020B0604020202020204" pitchFamily="34" charset="0"/>
              <a:cs typeface="Arial" panose="020B0604020202020204" pitchFamily="34" charset="0"/>
            </a:endParaRPr>
          </a:p>
          <a:p>
            <a:pPr>
              <a:defRPr/>
            </a:pPr>
            <a:endParaRPr lang="en-US" sz="2400" b="1" dirty="0">
              <a:latin typeface="Arial" panose="020B0604020202020204" pitchFamily="34" charset="0"/>
              <a:cs typeface="Arial" panose="020B0604020202020204" pitchFamily="34" charset="0"/>
            </a:endParaRPr>
          </a:p>
        </p:txBody>
      </p:sp>
      <p:pic>
        <p:nvPicPr>
          <p:cNvPr id="2662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228600"/>
            <a:ext cx="34925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56300"/>
      </p:ext>
    </p:extLst>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609600"/>
            <a:ext cx="7772400" cy="762000"/>
          </a:xfrm>
        </p:spPr>
        <p:txBody>
          <a:bodyPr/>
          <a:lstStyle/>
          <a:p>
            <a:r>
              <a:rPr lang="en-US" altLang="en-US" b="1" dirty="0" smtClean="0">
                <a:latin typeface="Arial" charset="0"/>
                <a:cs typeface="Arial" charset="0"/>
              </a:rPr>
              <a:t>Tribes Right to Choose</a:t>
            </a:r>
            <a:endParaRPr lang="en-US" altLang="en-US" b="1" dirty="0" smtClean="0">
              <a:latin typeface="Arial" charset="0"/>
              <a:cs typeface="Arial" charset="0"/>
            </a:endParaRPr>
          </a:p>
        </p:txBody>
      </p:sp>
      <p:sp>
        <p:nvSpPr>
          <p:cNvPr id="28675" name="Content Placeholder 2"/>
          <p:cNvSpPr>
            <a:spLocks noGrp="1"/>
          </p:cNvSpPr>
          <p:nvPr>
            <p:ph idx="1"/>
          </p:nvPr>
        </p:nvSpPr>
        <p:spPr>
          <a:xfrm>
            <a:off x="762000" y="1371600"/>
            <a:ext cx="7696200" cy="4267200"/>
          </a:xfrm>
        </p:spPr>
        <p:txBody>
          <a:bodyPr/>
          <a:lstStyle/>
          <a:p>
            <a:endParaRPr lang="en-US" altLang="en-US" sz="800" b="1" smtClean="0">
              <a:latin typeface="Arial" charset="0"/>
              <a:cs typeface="Arial" charset="0"/>
            </a:endParaRPr>
          </a:p>
          <a:p>
            <a:endParaRPr lang="en-US" altLang="en-US" sz="800" b="1" smtClean="0">
              <a:latin typeface="Arial" charset="0"/>
              <a:cs typeface="Arial" charset="0"/>
            </a:endParaRPr>
          </a:p>
          <a:p>
            <a:r>
              <a:rPr lang="en-US" altLang="en-US" sz="2400" b="1" smtClean="0">
                <a:latin typeface="Arial" charset="0"/>
                <a:cs typeface="Arial" charset="0"/>
              </a:rPr>
              <a:t>Offenders (tribal members, village residents, and anyone committing offenses in the village, including people who are not members of the tribe) would be given the choice of going to state court for criminal prosecution, or agree to go to tribal court for civil remedies (sentencing). </a:t>
            </a:r>
          </a:p>
          <a:p>
            <a:endParaRPr lang="en-US" altLang="en-US" sz="2400" b="1" smtClean="0">
              <a:latin typeface="Arial" charset="0"/>
              <a:cs typeface="Arial" charset="0"/>
            </a:endParaRPr>
          </a:p>
          <a:p>
            <a:r>
              <a:rPr lang="en-US" altLang="en-US" sz="2400" b="1" smtClean="0">
                <a:latin typeface="Arial" charset="0"/>
                <a:cs typeface="Arial" charset="0"/>
              </a:rPr>
              <a:t>Tribal courts would have the option to take or decline a case referred </a:t>
            </a:r>
          </a:p>
          <a:p>
            <a:endParaRPr lang="en-US" altLang="en-US" sz="2400" b="1" smtClean="0">
              <a:latin typeface="Arial" charset="0"/>
              <a:cs typeface="Arial" charset="0"/>
            </a:endParaRPr>
          </a:p>
          <a:p>
            <a:endParaRPr lang="en-US" altLang="en-US" sz="1800" b="1" smtClean="0">
              <a:latin typeface="Arial" charset="0"/>
              <a:cs typeface="Arial" charset="0"/>
            </a:endParaRPr>
          </a:p>
          <a:p>
            <a:endParaRPr lang="en-US" altLang="en-US" sz="1800" smtClean="0"/>
          </a:p>
        </p:txBody>
      </p:sp>
      <p:pic>
        <p:nvPicPr>
          <p:cNvPr id="286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838200"/>
            <a:ext cx="34925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691930"/>
      </p:ext>
    </p:extLst>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609600"/>
            <a:ext cx="7772400" cy="457200"/>
          </a:xfrm>
        </p:spPr>
        <p:txBody>
          <a:bodyPr>
            <a:normAutofit fontScale="90000"/>
          </a:bodyPr>
          <a:lstStyle/>
          <a:p>
            <a:r>
              <a:rPr lang="en-US" altLang="en-US" sz="3200" b="1" smtClean="0">
                <a:latin typeface="Arial" charset="0"/>
                <a:cs typeface="Arial" charset="0"/>
              </a:rPr>
              <a:t>Sentencing</a:t>
            </a:r>
          </a:p>
        </p:txBody>
      </p:sp>
      <p:sp>
        <p:nvSpPr>
          <p:cNvPr id="29699" name="Content Placeholder 2"/>
          <p:cNvSpPr>
            <a:spLocks noGrp="1"/>
          </p:cNvSpPr>
          <p:nvPr>
            <p:ph idx="1"/>
          </p:nvPr>
        </p:nvSpPr>
        <p:spPr>
          <a:xfrm>
            <a:off x="685800" y="1066800"/>
            <a:ext cx="7696200" cy="4876800"/>
          </a:xfrm>
        </p:spPr>
        <p:txBody>
          <a:bodyPr/>
          <a:lstStyle/>
          <a:p>
            <a:endParaRPr lang="en-US" altLang="en-US" sz="2400" b="1" smtClean="0">
              <a:latin typeface="Arial" charset="0"/>
              <a:cs typeface="Arial" charset="0"/>
            </a:endParaRPr>
          </a:p>
          <a:p>
            <a:r>
              <a:rPr lang="en-US" altLang="en-US" sz="2400" b="1" smtClean="0">
                <a:latin typeface="Arial" charset="0"/>
                <a:cs typeface="Arial" charset="0"/>
              </a:rPr>
              <a:t>The tribal courts may use culturally based procedures such as Elder panels and sentencing circles, and apply restorative justice sentencing designed to help and heal victims, offenders and the village as a whole.</a:t>
            </a:r>
          </a:p>
          <a:p>
            <a:endParaRPr lang="en-US" altLang="en-US" sz="2400" b="1" smtClean="0">
              <a:latin typeface="Arial" charset="0"/>
              <a:cs typeface="Arial" charset="0"/>
            </a:endParaRPr>
          </a:p>
          <a:p>
            <a:r>
              <a:rPr lang="en-US" altLang="en-US" sz="2400" b="1" smtClean="0">
                <a:latin typeface="Arial" charset="0"/>
                <a:cs typeface="Arial" charset="0"/>
              </a:rPr>
              <a:t>If an offender does not comply with the tribal sentencing orders, the case could be referred back to the troopers/District Attorney's office for possible prosecution. </a:t>
            </a:r>
          </a:p>
          <a:p>
            <a:endParaRPr lang="en-US" altLang="en-US" sz="2400" smtClean="0"/>
          </a:p>
        </p:txBody>
      </p:sp>
      <p:pic>
        <p:nvPicPr>
          <p:cNvPr id="297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76200"/>
            <a:ext cx="34925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064957"/>
      </p:ext>
    </p:extLst>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1905000"/>
            <a:ext cx="7772400" cy="457200"/>
          </a:xfrm>
        </p:spPr>
        <p:txBody>
          <a:bodyPr>
            <a:normAutofit fontScale="90000"/>
          </a:bodyPr>
          <a:lstStyle/>
          <a:p>
            <a:r>
              <a:rPr lang="en-US" altLang="en-US" sz="3200" b="1" dirty="0" smtClean="0">
                <a:latin typeface="Arial" charset="0"/>
                <a:cs typeface="Arial" charset="0"/>
              </a:rPr>
              <a:t>Final Thoughts</a:t>
            </a:r>
            <a:endParaRPr lang="en-US" altLang="en-US" sz="3200" b="1" dirty="0" smtClean="0">
              <a:latin typeface="Arial" charset="0"/>
              <a:cs typeface="Arial" charset="0"/>
            </a:endParaRPr>
          </a:p>
        </p:txBody>
      </p:sp>
      <p:pic>
        <p:nvPicPr>
          <p:cNvPr id="297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76200"/>
            <a:ext cx="34925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934938"/>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457200"/>
            <a:ext cx="6705600" cy="5509200"/>
          </a:xfrm>
          <a:prstGeom prst="rect">
            <a:avLst/>
          </a:prstGeom>
        </p:spPr>
        <p:txBody>
          <a:bodyPr wrap="square">
            <a:spAutoFit/>
          </a:bodyPr>
          <a:lstStyle/>
          <a:p>
            <a:pPr algn="ctr"/>
            <a:r>
              <a:rPr lang="en-US" sz="3200" b="1" i="1" dirty="0"/>
              <a:t>“We’re getting too far away by what our great great grandfather lived live by. It’s all disappeared all together, and the things that we try to understand today is that tribal court, where it come from….the truth is that our great great grandfather adopted that as to people to try to understand it’s not made for war only, it’s made for every individual that’s living today.”</a:t>
            </a:r>
          </a:p>
        </p:txBody>
      </p:sp>
      <p:sp>
        <p:nvSpPr>
          <p:cNvPr id="2" name="TextBox 1"/>
          <p:cNvSpPr txBox="1"/>
          <p:nvPr/>
        </p:nvSpPr>
        <p:spPr>
          <a:xfrm>
            <a:off x="5486400" y="5715000"/>
            <a:ext cx="3048000" cy="461665"/>
          </a:xfrm>
          <a:prstGeom prst="rect">
            <a:avLst/>
          </a:prstGeom>
          <a:noFill/>
        </p:spPr>
        <p:txBody>
          <a:bodyPr wrap="square" rtlCol="0">
            <a:spAutoFit/>
          </a:bodyPr>
          <a:lstStyle/>
          <a:p>
            <a:r>
              <a:rPr lang="en-US" sz="2400" b="1" dirty="0" smtClean="0"/>
              <a:t>Late Chief Peter John </a:t>
            </a:r>
            <a:endParaRPr lang="en-US" sz="2400" b="1" dirty="0"/>
          </a:p>
        </p:txBody>
      </p:sp>
    </p:spTree>
    <p:extLst>
      <p:ext uri="{BB962C8B-B14F-4D97-AF65-F5344CB8AC3E}">
        <p14:creationId xmlns:p14="http://schemas.microsoft.com/office/powerpoint/2010/main" val="2580526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381000"/>
            <a:ext cx="8686800" cy="1371600"/>
          </a:xfrm>
        </p:spPr>
        <p:txBody>
          <a:bodyPr>
            <a:normAutofit fontScale="90000"/>
          </a:bodyPr>
          <a:lstStyle/>
          <a:p>
            <a:pPr algn="ctr"/>
            <a:r>
              <a:rPr lang="en-US" altLang="en-US" sz="3200" b="1" dirty="0" smtClean="0">
                <a:latin typeface="Arial" charset="0"/>
                <a:cs typeface="Arial" charset="0"/>
              </a:rPr>
              <a:t>Restorative </a:t>
            </a:r>
            <a:r>
              <a:rPr lang="en-US" altLang="en-US" sz="3200" b="1" dirty="0" smtClean="0">
                <a:latin typeface="Arial" charset="0"/>
                <a:cs typeface="Arial" charset="0"/>
              </a:rPr>
              <a:t>Justice Applies Traditional Values to Promote &amp; Protect Tribal Sovereignty and Community </a:t>
            </a:r>
            <a:r>
              <a:rPr lang="en-US" altLang="en-US" sz="3200" b="1" dirty="0" smtClean="0">
                <a:latin typeface="Arial" charset="0"/>
                <a:cs typeface="Arial" charset="0"/>
              </a:rPr>
              <a:t/>
            </a:r>
            <a:br>
              <a:rPr lang="en-US" altLang="en-US" sz="3200" b="1" dirty="0" smtClean="0">
                <a:latin typeface="Arial" charset="0"/>
                <a:cs typeface="Arial" charset="0"/>
              </a:rPr>
            </a:br>
            <a:endParaRPr lang="en-US" altLang="en-US" sz="3200" b="1" dirty="0" smtClean="0">
              <a:latin typeface="Arial" charset="0"/>
              <a:cs typeface="Arial" charset="0"/>
            </a:endParaRPr>
          </a:p>
        </p:txBody>
      </p:sp>
      <p:sp>
        <p:nvSpPr>
          <p:cNvPr id="30723" name="Content Placeholder 2"/>
          <p:cNvSpPr>
            <a:spLocks noGrp="1"/>
          </p:cNvSpPr>
          <p:nvPr>
            <p:ph idx="1"/>
          </p:nvPr>
        </p:nvSpPr>
        <p:spPr>
          <a:xfrm>
            <a:off x="609600" y="1600200"/>
            <a:ext cx="7772400" cy="4724400"/>
          </a:xfrm>
        </p:spPr>
        <p:txBody>
          <a:bodyPr>
            <a:normAutofit fontScale="85000" lnSpcReduction="20000"/>
          </a:bodyPr>
          <a:lstStyle/>
          <a:p>
            <a:pPr marL="0" indent="0">
              <a:buFont typeface="Monotype Sorts" pitchFamily="2" charset="2"/>
              <a:buNone/>
            </a:pPr>
            <a:r>
              <a:rPr lang="en-US" altLang="en-US" sz="2400" b="1" dirty="0" smtClean="0">
                <a:latin typeface="Arial" charset="0"/>
                <a:cs typeface="Arial" charset="0"/>
              </a:rPr>
              <a:t>Tribal Sovereignty- Local Response, Local Accountability, Local Voice </a:t>
            </a:r>
            <a:endParaRPr lang="en-US" altLang="en-US" sz="2400" b="1" dirty="0" smtClean="0">
              <a:latin typeface="Arial" charset="0"/>
              <a:cs typeface="Arial" charset="0"/>
            </a:endParaRPr>
          </a:p>
          <a:p>
            <a:pPr marL="0" indent="0">
              <a:buFont typeface="Monotype Sorts" pitchFamily="2" charset="2"/>
              <a:buNone/>
            </a:pPr>
            <a:endParaRPr lang="en-US" altLang="en-US" sz="2400" b="1" dirty="0" smtClean="0">
              <a:latin typeface="Arial" charset="0"/>
              <a:cs typeface="Arial" charset="0"/>
            </a:endParaRPr>
          </a:p>
          <a:p>
            <a:pPr marL="0" indent="0">
              <a:buFont typeface="Monotype Sorts" pitchFamily="2" charset="2"/>
              <a:buNone/>
            </a:pPr>
            <a:r>
              <a:rPr lang="en-US" altLang="en-US" sz="2400" b="1" dirty="0" smtClean="0">
                <a:latin typeface="Arial" charset="0"/>
                <a:cs typeface="Arial" charset="0"/>
              </a:rPr>
              <a:t>Repairing </a:t>
            </a:r>
            <a:r>
              <a:rPr lang="en-US" altLang="en-US" sz="2400" b="1" dirty="0" smtClean="0">
                <a:latin typeface="Arial" charset="0"/>
                <a:cs typeface="Arial" charset="0"/>
              </a:rPr>
              <a:t>harm done to victims and communities</a:t>
            </a:r>
          </a:p>
          <a:p>
            <a:pPr marL="0" indent="0">
              <a:buFont typeface="Monotype Sorts" pitchFamily="2" charset="2"/>
              <a:buNone/>
            </a:pPr>
            <a:endParaRPr lang="en-US" altLang="en-US" sz="2400" b="1" dirty="0" smtClean="0">
              <a:latin typeface="Arial" charset="0"/>
              <a:cs typeface="Arial" charset="0"/>
            </a:endParaRPr>
          </a:p>
          <a:p>
            <a:pPr marL="0" indent="0">
              <a:buFont typeface="Monotype Sorts" pitchFamily="2" charset="2"/>
              <a:buNone/>
            </a:pPr>
            <a:r>
              <a:rPr lang="en-US" altLang="en-US" sz="2400" b="1" dirty="0" smtClean="0">
                <a:latin typeface="Arial" charset="0"/>
                <a:cs typeface="Arial" charset="0"/>
              </a:rPr>
              <a:t>Restoring individual and community wellness</a:t>
            </a:r>
          </a:p>
          <a:p>
            <a:pPr marL="0" indent="0">
              <a:buFont typeface="Monotype Sorts" pitchFamily="2" charset="2"/>
              <a:buNone/>
            </a:pPr>
            <a:endParaRPr lang="en-US" altLang="en-US" sz="2400" b="1" dirty="0" smtClean="0">
              <a:latin typeface="Arial" charset="0"/>
              <a:cs typeface="Arial" charset="0"/>
            </a:endParaRPr>
          </a:p>
          <a:p>
            <a:pPr marL="0" indent="0">
              <a:buFont typeface="Monotype Sorts" pitchFamily="2" charset="2"/>
              <a:buNone/>
            </a:pPr>
            <a:r>
              <a:rPr lang="en-US" altLang="en-US" sz="2400" b="1" dirty="0" smtClean="0">
                <a:latin typeface="Arial" charset="0"/>
                <a:cs typeface="Arial" charset="0"/>
              </a:rPr>
              <a:t>Healing of offenders, victims, and </a:t>
            </a:r>
            <a:r>
              <a:rPr lang="en-US" altLang="en-US" sz="2400" b="1" dirty="0" smtClean="0">
                <a:latin typeface="Arial" charset="0"/>
                <a:cs typeface="Arial" charset="0"/>
              </a:rPr>
              <a:t>community</a:t>
            </a:r>
            <a:endParaRPr lang="en-US" altLang="en-US" sz="2400" b="1" dirty="0" smtClean="0">
              <a:latin typeface="Arial" charset="0"/>
              <a:cs typeface="Arial" charset="0"/>
            </a:endParaRPr>
          </a:p>
          <a:p>
            <a:pPr marL="0" indent="0">
              <a:buFont typeface="Monotype Sorts" pitchFamily="2" charset="2"/>
              <a:buNone/>
            </a:pPr>
            <a:endParaRPr lang="en-US" altLang="en-US" sz="2400" b="1" dirty="0" smtClean="0">
              <a:latin typeface="Arial" charset="0"/>
              <a:cs typeface="Arial" charset="0"/>
            </a:endParaRPr>
          </a:p>
          <a:p>
            <a:pPr marL="0" indent="0">
              <a:buFont typeface="Monotype Sorts" pitchFamily="2" charset="2"/>
              <a:buNone/>
            </a:pPr>
            <a:r>
              <a:rPr lang="en-US" altLang="en-US" sz="2400" b="1" dirty="0" smtClean="0">
                <a:latin typeface="Arial" charset="0"/>
                <a:cs typeface="Arial" charset="0"/>
              </a:rPr>
              <a:t>Repairing relationships </a:t>
            </a:r>
          </a:p>
          <a:p>
            <a:pPr marL="0" indent="0">
              <a:buFont typeface="Monotype Sorts" pitchFamily="2" charset="2"/>
              <a:buNone/>
            </a:pPr>
            <a:endParaRPr lang="en-US" altLang="en-US" sz="2400" b="1" dirty="0" smtClean="0">
              <a:latin typeface="Arial" charset="0"/>
              <a:cs typeface="Arial" charset="0"/>
            </a:endParaRPr>
          </a:p>
          <a:p>
            <a:pPr marL="0" indent="0">
              <a:buFont typeface="Monotype Sorts" pitchFamily="2" charset="2"/>
              <a:buNone/>
            </a:pPr>
            <a:r>
              <a:rPr lang="en-US" altLang="en-US" sz="2400" b="1" dirty="0" smtClean="0">
                <a:latin typeface="Arial" charset="0"/>
                <a:cs typeface="Arial" charset="0"/>
              </a:rPr>
              <a:t>Finding a good way </a:t>
            </a:r>
            <a:r>
              <a:rPr lang="en-US" altLang="en-US" sz="2400" b="1" dirty="0" smtClean="0">
                <a:latin typeface="Arial" charset="0"/>
                <a:cs typeface="Arial" charset="0"/>
              </a:rPr>
              <a:t>out– Meaningful Consequences </a:t>
            </a:r>
            <a:endParaRPr lang="en-US" altLang="en-US" sz="2400" b="1" dirty="0" smtClean="0">
              <a:latin typeface="Arial" charset="0"/>
              <a:cs typeface="Arial" charset="0"/>
            </a:endParaRPr>
          </a:p>
          <a:p>
            <a:pPr marL="0" indent="0">
              <a:buFont typeface="Monotype Sorts" pitchFamily="2" charset="2"/>
              <a:buNone/>
            </a:pPr>
            <a:endParaRPr lang="en-US" altLang="en-US" sz="2400" b="1" dirty="0" smtClean="0">
              <a:latin typeface="Arial" charset="0"/>
              <a:cs typeface="Arial" charset="0"/>
            </a:endParaRPr>
          </a:p>
          <a:p>
            <a:pPr marL="0" indent="0" algn="ctr">
              <a:buFont typeface="Monotype Sorts" pitchFamily="2" charset="2"/>
              <a:buNone/>
            </a:pPr>
            <a:r>
              <a:rPr lang="en-US" altLang="en-US" sz="2600" b="1" i="1" dirty="0" smtClean="0">
                <a:latin typeface="Arial" charset="0"/>
                <a:cs typeface="Arial" charset="0"/>
              </a:rPr>
              <a:t>    Restoring balance with the guidance of traditional values</a:t>
            </a:r>
            <a:endParaRPr lang="en-US" altLang="en-US" sz="2600" dirty="0" smtClean="0"/>
          </a:p>
        </p:txBody>
      </p:sp>
    </p:spTree>
    <p:extLst>
      <p:ext uri="{BB962C8B-B14F-4D97-AF65-F5344CB8AC3E}">
        <p14:creationId xmlns:p14="http://schemas.microsoft.com/office/powerpoint/2010/main" val="480757628"/>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7696200" cy="5340350"/>
          </a:xfrm>
        </p:spPr>
        <p:txBody>
          <a:bodyPr>
            <a:normAutofit/>
          </a:bodyPr>
          <a:lstStyle/>
          <a:p>
            <a:pPr marL="0" indent="0" algn="ctr">
              <a:buFont typeface="Monotype Sorts" pitchFamily="2" charset="2"/>
              <a:buNone/>
              <a:defRPr/>
            </a:pPr>
            <a:r>
              <a:rPr lang="en-US" sz="2400" b="1" i="1" dirty="0">
                <a:latin typeface="Arial" panose="020B0604020202020204" pitchFamily="34" charset="0"/>
                <a:cs typeface="Arial" panose="020B0604020202020204" pitchFamily="34" charset="0"/>
              </a:rPr>
              <a:t>Opportunities for </a:t>
            </a:r>
            <a:r>
              <a:rPr lang="en-US" sz="2400" b="1" i="1" dirty="0" smtClean="0">
                <a:latin typeface="Arial" panose="020B0604020202020204" pitchFamily="34" charset="0"/>
                <a:cs typeface="Arial" panose="020B0604020202020204" pitchFamily="34" charset="0"/>
              </a:rPr>
              <a:t>Tribal-State </a:t>
            </a:r>
            <a:r>
              <a:rPr lang="en-US" sz="2400" b="1" i="1" dirty="0">
                <a:latin typeface="Arial" panose="020B0604020202020204" pitchFamily="34" charset="0"/>
                <a:cs typeface="Arial" panose="020B0604020202020204" pitchFamily="34" charset="0"/>
              </a:rPr>
              <a:t>Collaboration on Juvenile Justice, State Criminal Cases, and Various Misdemeanor </a:t>
            </a:r>
            <a:r>
              <a:rPr lang="en-US" sz="2400" b="1" i="1" dirty="0" smtClean="0">
                <a:latin typeface="Arial" panose="020B0604020202020204" pitchFamily="34" charset="0"/>
                <a:cs typeface="Arial" panose="020B0604020202020204" pitchFamily="34" charset="0"/>
              </a:rPr>
              <a:t>Crimes</a:t>
            </a:r>
          </a:p>
          <a:p>
            <a:pPr marL="0" indent="0">
              <a:buFont typeface="Monotype Sorts" pitchFamily="2" charset="2"/>
              <a:buNone/>
              <a:defRPr/>
            </a:pPr>
            <a:endParaRPr lang="en-US" sz="800" b="1" i="1" dirty="0">
              <a:latin typeface="Arial" panose="020B0604020202020204" pitchFamily="34" charset="0"/>
              <a:cs typeface="Arial" panose="020B0604020202020204" pitchFamily="34" charset="0"/>
            </a:endParaRPr>
          </a:p>
          <a:p>
            <a:pPr marL="457200" indent="-457200">
              <a:buFont typeface="+mj-lt"/>
              <a:buAutoNum type="arabicPeriod"/>
              <a:defRPr/>
            </a:pPr>
            <a:endParaRPr lang="en-US" sz="2400" b="1" i="1" dirty="0" smtClean="0">
              <a:latin typeface="Arial" panose="020B0604020202020204" pitchFamily="34" charset="0"/>
              <a:cs typeface="Arial" panose="020B0604020202020204" pitchFamily="34" charset="0"/>
            </a:endParaRPr>
          </a:p>
          <a:p>
            <a:pPr marL="457200" indent="-457200">
              <a:buFont typeface="+mj-lt"/>
              <a:buAutoNum type="arabicPeriod"/>
              <a:defRPr/>
            </a:pPr>
            <a:r>
              <a:rPr lang="en-US" sz="2400" b="1" i="1" dirty="0" smtClean="0">
                <a:latin typeface="Arial" panose="020B0604020202020204" pitchFamily="34" charset="0"/>
                <a:cs typeface="Arial" panose="020B0604020202020204" pitchFamily="34" charset="0"/>
              </a:rPr>
              <a:t>Memorandum of  Understanding between the Department of Health and Social Services, Division of Juvenile Justice and the </a:t>
            </a:r>
            <a:r>
              <a:rPr lang="en-US" sz="2400" b="1" i="1" dirty="0" smtClean="0">
                <a:latin typeface="Arial" panose="020B0604020202020204" pitchFamily="34" charset="0"/>
                <a:cs typeface="Arial" panose="020B0604020202020204" pitchFamily="34" charset="0"/>
              </a:rPr>
              <a:t>Tribe</a:t>
            </a:r>
            <a:endParaRPr lang="en-US" sz="2400" b="1" i="1" dirty="0" smtClean="0">
              <a:latin typeface="Arial" panose="020B0604020202020204" pitchFamily="34" charset="0"/>
              <a:cs typeface="Arial" panose="020B0604020202020204" pitchFamily="34" charset="0"/>
            </a:endParaRPr>
          </a:p>
          <a:p>
            <a:pPr marL="457200" indent="-457200">
              <a:buFont typeface="+mj-lt"/>
              <a:buAutoNum type="arabicPeriod"/>
              <a:defRPr/>
            </a:pPr>
            <a:r>
              <a:rPr lang="en-US" sz="2400" b="1" i="1" dirty="0" smtClean="0">
                <a:latin typeface="Arial" panose="020B0604020202020204" pitchFamily="34" charset="0"/>
                <a:cs typeface="Arial" panose="020B0604020202020204" pitchFamily="34" charset="0"/>
              </a:rPr>
              <a:t>Plan adopted by the Tribe and the Alaska Court System for Restorative Justice Referrals under Alaska Criminal Rule 11(</a:t>
            </a:r>
            <a:r>
              <a:rPr lang="en-US" sz="2400" b="1" i="1" dirty="0" err="1" smtClean="0">
                <a:latin typeface="Arial" panose="020B0604020202020204" pitchFamily="34" charset="0"/>
                <a:cs typeface="Arial" panose="020B0604020202020204" pitchFamily="34" charset="0"/>
              </a:rPr>
              <a:t>i</a:t>
            </a:r>
            <a:r>
              <a:rPr lang="en-US" sz="2400" b="1" i="1" dirty="0" smtClean="0">
                <a:latin typeface="Arial" panose="020B0604020202020204" pitchFamily="34" charset="0"/>
                <a:cs typeface="Arial" panose="020B0604020202020204" pitchFamily="34" charset="0"/>
              </a:rPr>
              <a:t>) </a:t>
            </a:r>
            <a:endParaRPr lang="en-US" sz="2400" b="1" dirty="0" smtClean="0">
              <a:latin typeface="Arial" panose="020B0604020202020204" pitchFamily="34" charset="0"/>
              <a:cs typeface="Arial" panose="020B0604020202020204" pitchFamily="34" charset="0"/>
            </a:endParaRPr>
          </a:p>
          <a:p>
            <a:pPr marL="457200" indent="-457200">
              <a:buFont typeface="+mj-lt"/>
              <a:buAutoNum type="arabicPeriod"/>
              <a:defRPr/>
            </a:pPr>
            <a:r>
              <a:rPr lang="en-US" sz="2400" b="1" dirty="0" smtClean="0">
                <a:latin typeface="Arial" panose="020B0604020202020204" pitchFamily="34" charset="0"/>
                <a:cs typeface="Arial" panose="020B0604020202020204" pitchFamily="34" charset="0"/>
              </a:rPr>
              <a:t>Civil Diversion Agreement between the State of Alaska and the Tribe</a:t>
            </a:r>
            <a:r>
              <a:rPr lang="en-US" sz="2400" b="1" dirty="0">
                <a:latin typeface="Arial" panose="020B0604020202020204" pitchFamily="34" charset="0"/>
                <a:cs typeface="Arial" panose="020B0604020202020204" pitchFamily="34" charset="0"/>
              </a:rPr>
              <a:t> </a:t>
            </a:r>
          </a:p>
        </p:txBody>
      </p:sp>
      <p:pic>
        <p:nvPicPr>
          <p:cNvPr id="163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80425" y="381000"/>
            <a:ext cx="34925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628206"/>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09600"/>
            <a:ext cx="7772400" cy="457200"/>
          </a:xfrm>
        </p:spPr>
        <p:txBody>
          <a:bodyPr>
            <a:normAutofit fontScale="90000"/>
          </a:bodyPr>
          <a:lstStyle/>
          <a:p>
            <a:r>
              <a:rPr lang="en-US" altLang="en-US" sz="2800" b="1" smtClean="0">
                <a:latin typeface="Arial" charset="0"/>
                <a:cs typeface="Arial" charset="0"/>
              </a:rPr>
              <a:t>1. Division of Juvenile Justice, MOU</a:t>
            </a:r>
          </a:p>
        </p:txBody>
      </p:sp>
      <p:sp>
        <p:nvSpPr>
          <p:cNvPr id="17411" name="Content Placeholder 2"/>
          <p:cNvSpPr>
            <a:spLocks noGrp="1"/>
          </p:cNvSpPr>
          <p:nvPr>
            <p:ph idx="1"/>
          </p:nvPr>
        </p:nvSpPr>
        <p:spPr>
          <a:xfrm>
            <a:off x="76200" y="990600"/>
            <a:ext cx="8458200" cy="4876800"/>
          </a:xfrm>
        </p:spPr>
        <p:txBody>
          <a:bodyPr>
            <a:normAutofit/>
          </a:bodyPr>
          <a:lstStyle/>
          <a:p>
            <a:endParaRPr lang="en-US" altLang="en-US" sz="2400" b="1" dirty="0" smtClean="0">
              <a:latin typeface="Arial" charset="0"/>
              <a:cs typeface="Arial" charset="0"/>
            </a:endParaRPr>
          </a:p>
          <a:p>
            <a:r>
              <a:rPr lang="en-US" altLang="en-US" sz="2400" b="1" dirty="0" smtClean="0">
                <a:latin typeface="Arial" charset="0"/>
                <a:cs typeface="Arial" charset="0"/>
              </a:rPr>
              <a:t>Diversion program for juveniles with offenses committed in the village. </a:t>
            </a:r>
          </a:p>
          <a:p>
            <a:endParaRPr lang="en-US" altLang="en-US" sz="800" b="1" dirty="0" smtClean="0">
              <a:latin typeface="Arial" charset="0"/>
              <a:cs typeface="Arial" charset="0"/>
            </a:endParaRPr>
          </a:p>
          <a:p>
            <a:r>
              <a:rPr lang="en-US" altLang="en-US" sz="2400" b="1" dirty="0" smtClean="0">
                <a:latin typeface="Arial" charset="0"/>
                <a:cs typeface="Arial" charset="0"/>
              </a:rPr>
              <a:t>Program intent is to more effectively respond to and rehabilitate juvenile offenders at a local, village level.</a:t>
            </a:r>
          </a:p>
          <a:p>
            <a:endParaRPr lang="en-US" altLang="en-US" sz="800" b="1" dirty="0" smtClean="0">
              <a:latin typeface="Arial" charset="0"/>
              <a:cs typeface="Arial" charset="0"/>
            </a:endParaRPr>
          </a:p>
          <a:p>
            <a:r>
              <a:rPr lang="en-US" altLang="en-US" sz="2400" b="1" dirty="0" smtClean="0">
                <a:latin typeface="Arial" charset="0"/>
                <a:cs typeface="Arial" charset="0"/>
              </a:rPr>
              <a:t>DJJ reviews all cases for juveniles charged with minor crimes and diverts those they think are appropriate to the tribe</a:t>
            </a:r>
          </a:p>
          <a:p>
            <a:endParaRPr lang="en-US" altLang="en-US" sz="800" b="1" dirty="0" smtClean="0">
              <a:latin typeface="Arial" charset="0"/>
              <a:cs typeface="Arial" charset="0"/>
            </a:endParaRPr>
          </a:p>
          <a:p>
            <a:r>
              <a:rPr lang="en-US" altLang="en-US" sz="2400" b="1" dirty="0" smtClean="0">
                <a:latin typeface="Arial" charset="0"/>
                <a:cs typeface="Arial" charset="0"/>
              </a:rPr>
              <a:t>DJJ provides information and guidance as needed for each referral</a:t>
            </a:r>
          </a:p>
        </p:txBody>
      </p:sp>
      <p:pic>
        <p:nvPicPr>
          <p:cNvPr id="174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80425" y="609600"/>
            <a:ext cx="34925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415192"/>
      </p:ext>
    </p:extLst>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685800" y="685800"/>
            <a:ext cx="7696200" cy="3962400"/>
          </a:xfrm>
        </p:spPr>
        <p:txBody>
          <a:bodyPr>
            <a:normAutofit fontScale="92500" lnSpcReduction="20000"/>
          </a:bodyPr>
          <a:lstStyle/>
          <a:p>
            <a:r>
              <a:rPr lang="en-US" altLang="en-US" sz="2400" b="1" dirty="0" smtClean="0">
                <a:latin typeface="Arial" charset="0"/>
                <a:cs typeface="Arial" charset="0"/>
              </a:rPr>
              <a:t>The Tribe reviews the referral and decides whether or not they wish to take it</a:t>
            </a:r>
          </a:p>
          <a:p>
            <a:endParaRPr lang="en-US" altLang="en-US" sz="2400" b="1" dirty="0" smtClean="0">
              <a:latin typeface="Arial" charset="0"/>
              <a:cs typeface="Arial" charset="0"/>
            </a:endParaRPr>
          </a:p>
          <a:p>
            <a:r>
              <a:rPr lang="en-US" altLang="en-US" sz="2400" b="1" dirty="0" smtClean="0">
                <a:latin typeface="Arial" charset="0"/>
                <a:cs typeface="Arial" charset="0"/>
              </a:rPr>
              <a:t>The Tribe ideally provides a restorative justice approach to dealing with the juvenile offender</a:t>
            </a:r>
          </a:p>
          <a:p>
            <a:endParaRPr lang="en-US" altLang="en-US" sz="2400" b="1" dirty="0" smtClean="0">
              <a:latin typeface="Arial" charset="0"/>
              <a:cs typeface="Arial" charset="0"/>
            </a:endParaRPr>
          </a:p>
          <a:p>
            <a:r>
              <a:rPr lang="en-US" altLang="en-US" sz="2400" b="1" dirty="0" smtClean="0">
                <a:latin typeface="Arial" charset="0"/>
                <a:cs typeface="Arial" charset="0"/>
              </a:rPr>
              <a:t>If the juvenile complies with the Tribe’s remedy/sentencing the case has no record within the state system</a:t>
            </a:r>
          </a:p>
          <a:p>
            <a:endParaRPr lang="en-US" altLang="en-US" sz="2400" b="1" dirty="0" smtClean="0">
              <a:latin typeface="Arial" charset="0"/>
              <a:cs typeface="Arial" charset="0"/>
            </a:endParaRPr>
          </a:p>
          <a:p>
            <a:r>
              <a:rPr lang="en-US" altLang="en-US" sz="2400" b="1" dirty="0" smtClean="0">
                <a:latin typeface="Arial" charset="0"/>
                <a:cs typeface="Arial" charset="0"/>
              </a:rPr>
              <a:t>If the juvenile does not comply with the Tribe’s  remedy/sentencing the case may be referred back to DJJ</a:t>
            </a:r>
          </a:p>
        </p:txBody>
      </p:sp>
      <p:pic>
        <p:nvPicPr>
          <p:cNvPr id="1843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80425" y="304800"/>
            <a:ext cx="34925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19400" y="4953000"/>
            <a:ext cx="5661025" cy="369332"/>
          </a:xfrm>
          <a:prstGeom prst="rect">
            <a:avLst/>
          </a:prstGeom>
          <a:noFill/>
        </p:spPr>
        <p:txBody>
          <a:bodyPr wrap="square" rtlCol="0">
            <a:spAutoFit/>
          </a:bodyPr>
          <a:lstStyle/>
          <a:p>
            <a:r>
              <a:rPr lang="en-US" dirty="0">
                <a:hlinkClick r:id="rId3"/>
              </a:rPr>
              <a:t>https://www.atjrc.org/juvenile-justice</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1119819628"/>
      </p:ext>
    </p:extLst>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609600" y="609600"/>
            <a:ext cx="7696200" cy="5105400"/>
          </a:xfrm>
        </p:spPr>
        <p:txBody>
          <a:bodyPr>
            <a:normAutofit/>
          </a:bodyPr>
          <a:lstStyle/>
          <a:p>
            <a:pPr marL="0" indent="0" algn="ctr">
              <a:buFont typeface="Monotype Sorts" pitchFamily="2" charset="2"/>
              <a:buNone/>
            </a:pPr>
            <a:r>
              <a:rPr lang="en-US" altLang="en-US" sz="2400" b="1" dirty="0" smtClean="0">
                <a:solidFill>
                  <a:schemeClr val="tx1"/>
                </a:solidFill>
                <a:latin typeface="Arial" charset="0"/>
                <a:cs typeface="Arial" charset="0"/>
              </a:rPr>
              <a:t>2. Criminal Rule 11 Plan between the Alaska Court System and Tribes </a:t>
            </a:r>
          </a:p>
          <a:p>
            <a:pPr marL="0" indent="0" algn="ctr">
              <a:buFont typeface="Monotype Sorts" pitchFamily="2" charset="2"/>
              <a:buNone/>
            </a:pPr>
            <a:r>
              <a:rPr lang="en-US" altLang="en-US" sz="2000" b="1" dirty="0" smtClean="0">
                <a:solidFill>
                  <a:schemeClr val="tx1"/>
                </a:solidFill>
                <a:latin typeface="Arial" charset="0"/>
                <a:cs typeface="Arial" charset="0"/>
              </a:rPr>
              <a:t>[Tribal intervention on sentencing recommendations on State Court Criminal Cases]</a:t>
            </a:r>
          </a:p>
          <a:p>
            <a:pPr marL="0" indent="0">
              <a:buFont typeface="Monotype Sorts" pitchFamily="2" charset="2"/>
              <a:buNone/>
            </a:pPr>
            <a:endParaRPr lang="en-US" altLang="en-US" sz="800" b="1" dirty="0" smtClean="0">
              <a:latin typeface="Arial" charset="0"/>
              <a:cs typeface="Arial" charset="0"/>
            </a:endParaRPr>
          </a:p>
          <a:p>
            <a:pPr marL="0" indent="0">
              <a:buFont typeface="Monotype Sorts" pitchFamily="2" charset="2"/>
              <a:buNone/>
            </a:pPr>
            <a:r>
              <a:rPr lang="en-US" altLang="en-US" sz="2400" b="1" dirty="0" smtClean="0">
                <a:latin typeface="Arial" charset="0"/>
                <a:cs typeface="Arial" charset="0"/>
              </a:rPr>
              <a:t>1.  The tribe monitors the state court calendar on the internet and notifies the relevant court that it is interested in a particular criminal case involving a tribal member</a:t>
            </a:r>
          </a:p>
          <a:p>
            <a:pPr marL="0" indent="0">
              <a:buFont typeface="Monotype Sorts" pitchFamily="2" charset="2"/>
              <a:buNone/>
            </a:pPr>
            <a:endParaRPr lang="en-US" altLang="en-US" sz="800" b="1" dirty="0" smtClean="0">
              <a:latin typeface="Arial" charset="0"/>
              <a:cs typeface="Arial" charset="0"/>
            </a:endParaRPr>
          </a:p>
          <a:p>
            <a:pPr marL="0" indent="0">
              <a:buFont typeface="Monotype Sorts" pitchFamily="2" charset="2"/>
              <a:buNone/>
            </a:pPr>
            <a:r>
              <a:rPr lang="en-US" altLang="en-US" sz="2400" b="1" dirty="0" smtClean="0">
                <a:latin typeface="Arial" charset="0"/>
                <a:cs typeface="Arial" charset="0"/>
              </a:rPr>
              <a:t>2.  The state court will send the relevant documents regarding that case to the tribe</a:t>
            </a:r>
          </a:p>
          <a:p>
            <a:pPr marL="0" indent="0">
              <a:buFont typeface="Monotype Sorts" pitchFamily="2" charset="2"/>
              <a:buNone/>
            </a:pPr>
            <a:endParaRPr lang="en-US" altLang="en-US" sz="800" b="1" dirty="0" smtClean="0">
              <a:latin typeface="Arial" charset="0"/>
              <a:cs typeface="Arial" charset="0"/>
            </a:endParaRPr>
          </a:p>
          <a:p>
            <a:pPr marL="0" indent="0">
              <a:buFont typeface="Monotype Sorts" pitchFamily="2" charset="2"/>
              <a:buNone/>
            </a:pPr>
            <a:r>
              <a:rPr lang="en-US" altLang="en-US" sz="2400" b="1" dirty="0" smtClean="0">
                <a:latin typeface="Arial" charset="0"/>
                <a:cs typeface="Arial" charset="0"/>
              </a:rPr>
              <a:t>3.  The tribe reviews the paperwork and if it decides whether it wants to get involved in that case</a:t>
            </a:r>
          </a:p>
          <a:p>
            <a:pPr marL="0" indent="0">
              <a:buFont typeface="Monotype Sorts" pitchFamily="2" charset="2"/>
              <a:buNone/>
            </a:pPr>
            <a:endParaRPr lang="en-US" altLang="en-US" dirty="0" smtClean="0"/>
          </a:p>
        </p:txBody>
      </p:sp>
      <p:pic>
        <p:nvPicPr>
          <p:cNvPr id="194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01075" y="457200"/>
            <a:ext cx="34925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680972"/>
      </p:ext>
    </p:extLst>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7696200" cy="3962400"/>
          </a:xfrm>
        </p:spPr>
        <p:txBody>
          <a:bodyPr/>
          <a:lstStyle/>
          <a:p>
            <a:pPr marL="0" indent="0">
              <a:buFont typeface="Monotype Sorts" pitchFamily="2" charset="2"/>
              <a:buNone/>
              <a:defRPr/>
            </a:pPr>
            <a:r>
              <a:rPr lang="en-US" sz="2400" b="1" dirty="0" smtClean="0">
                <a:latin typeface="Arial" panose="020B0604020202020204" pitchFamily="34" charset="0"/>
                <a:cs typeface="Arial" panose="020B0604020202020204" pitchFamily="34" charset="0"/>
              </a:rPr>
              <a:t>4. If so, the tribe will notify the court that it wants to conduct a “proceeding” as to that defendant (It could be a circle, but it could be another process of the tribe’s choosing)</a:t>
            </a:r>
          </a:p>
          <a:p>
            <a:pPr marL="0" indent="0">
              <a:buFont typeface="Monotype Sorts" pitchFamily="2" charset="2"/>
              <a:buNone/>
              <a:defRPr/>
            </a:pPr>
            <a:endParaRPr lang="en-US" sz="2400" b="1" dirty="0" smtClean="0">
              <a:latin typeface="Arial" panose="020B0604020202020204" pitchFamily="34" charset="0"/>
              <a:cs typeface="Arial" panose="020B0604020202020204" pitchFamily="34" charset="0"/>
            </a:endParaRPr>
          </a:p>
          <a:p>
            <a:pPr marL="0" indent="0">
              <a:buFont typeface="Monotype Sorts" pitchFamily="2" charset="2"/>
              <a:buNone/>
              <a:defRPr/>
            </a:pPr>
            <a:r>
              <a:rPr lang="en-US" sz="2400" b="1" dirty="0">
                <a:latin typeface="Arial" panose="020B0604020202020204" pitchFamily="34" charset="0"/>
                <a:cs typeface="Arial" panose="020B0604020202020204" pitchFamily="34" charset="0"/>
              </a:rPr>
              <a:t>5.  Once the defendant is convicted in state court, the court will refer the matter to the tribe if the parties agree and will set sentencing out long enough for the tribe to conduct the proceeding</a:t>
            </a:r>
          </a:p>
          <a:p>
            <a:pPr marL="0" indent="0">
              <a:buFont typeface="Monotype Sorts" pitchFamily="2" charset="2"/>
              <a:buNone/>
              <a:defRPr/>
            </a:pPr>
            <a:endParaRPr lang="en-US" b="1" dirty="0" smtClean="0">
              <a:latin typeface="Arial" panose="020B0604020202020204" pitchFamily="34" charset="0"/>
              <a:cs typeface="Arial" panose="020B0604020202020204" pitchFamily="34" charset="0"/>
            </a:endParaRPr>
          </a:p>
          <a:p>
            <a:pPr>
              <a:defRPr/>
            </a:pPr>
            <a:endParaRPr lang="en-US" dirty="0"/>
          </a:p>
        </p:txBody>
      </p:sp>
      <p:pic>
        <p:nvPicPr>
          <p:cNvPr id="2048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838200"/>
            <a:ext cx="34925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63547"/>
      </p:ext>
    </p:extLst>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85800" y="762000"/>
            <a:ext cx="7696200" cy="3200400"/>
          </a:xfrm>
        </p:spPr>
        <p:txBody>
          <a:bodyPr/>
          <a:lstStyle/>
          <a:p>
            <a:pPr marL="0" indent="0">
              <a:buFont typeface="Monotype Sorts" pitchFamily="2" charset="2"/>
              <a:buNone/>
            </a:pPr>
            <a:r>
              <a:rPr lang="en-US" altLang="en-US" sz="2400" b="1" dirty="0" smtClean="0">
                <a:latin typeface="Arial" charset="0"/>
                <a:cs typeface="Arial" charset="0"/>
              </a:rPr>
              <a:t>6.  The tribe will conduct the proceeding and let the state court know the outcome, which will be a formal recommendation to the court as to the sentencing recommendation</a:t>
            </a:r>
          </a:p>
          <a:p>
            <a:pPr marL="0" indent="0">
              <a:buFont typeface="Monotype Sorts" pitchFamily="2" charset="2"/>
              <a:buNone/>
            </a:pPr>
            <a:endParaRPr lang="en-US" altLang="en-US" sz="2400" b="1" dirty="0" smtClean="0">
              <a:latin typeface="Arial" charset="0"/>
              <a:cs typeface="Arial" charset="0"/>
            </a:endParaRPr>
          </a:p>
          <a:p>
            <a:pPr marL="0" indent="0">
              <a:buFont typeface="Monotype Sorts" pitchFamily="2" charset="2"/>
              <a:buNone/>
            </a:pPr>
            <a:r>
              <a:rPr lang="en-US" altLang="en-US" sz="2400" b="1" dirty="0" smtClean="0">
                <a:latin typeface="Arial" charset="0"/>
                <a:cs typeface="Arial" charset="0"/>
              </a:rPr>
              <a:t>7.  The state court will carefully and respectfully consider the recommendations and impose sentence.</a:t>
            </a:r>
          </a:p>
          <a:p>
            <a:pPr marL="0" indent="0">
              <a:buFont typeface="Monotype Sorts" pitchFamily="2" charset="2"/>
              <a:buNone/>
            </a:pPr>
            <a:endParaRPr lang="en-US" altLang="en-US" dirty="0" smtClean="0"/>
          </a:p>
        </p:txBody>
      </p:sp>
      <p:pic>
        <p:nvPicPr>
          <p:cNvPr id="2150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2846" y="381000"/>
            <a:ext cx="34925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38400" y="4800600"/>
            <a:ext cx="5867400" cy="923330"/>
          </a:xfrm>
          <a:prstGeom prst="rect">
            <a:avLst/>
          </a:prstGeom>
          <a:noFill/>
        </p:spPr>
        <p:txBody>
          <a:bodyPr wrap="square" rtlCol="0">
            <a:spAutoFit/>
          </a:bodyPr>
          <a:lstStyle/>
          <a:p>
            <a:r>
              <a:rPr lang="en-US" dirty="0">
                <a:hlinkClick r:id="rId3"/>
              </a:rPr>
              <a:t>https://courts.alaska.gov/trialcourts/rjp.htm#:~:</a:t>
            </a:r>
            <a:r>
              <a:rPr lang="en-US" dirty="0" smtClean="0">
                <a:hlinkClick r:id="rId3"/>
              </a:rPr>
              <a:t>text=Restorative%20Justice%20Programs%20are%20programs,and%20its%20implications%20for%20the</a:t>
            </a:r>
            <a:r>
              <a:rPr lang="en-US" dirty="0" smtClean="0"/>
              <a:t> </a:t>
            </a:r>
            <a:endParaRPr lang="en-US" dirty="0"/>
          </a:p>
        </p:txBody>
      </p:sp>
      <p:sp>
        <p:nvSpPr>
          <p:cNvPr id="3" name="TextBox 2"/>
          <p:cNvSpPr txBox="1"/>
          <p:nvPr/>
        </p:nvSpPr>
        <p:spPr>
          <a:xfrm>
            <a:off x="2514600" y="4114800"/>
            <a:ext cx="5791200" cy="646331"/>
          </a:xfrm>
          <a:prstGeom prst="rect">
            <a:avLst/>
          </a:prstGeom>
          <a:noFill/>
        </p:spPr>
        <p:txBody>
          <a:bodyPr wrap="square" rtlCol="0">
            <a:spAutoFit/>
          </a:bodyPr>
          <a:lstStyle/>
          <a:p>
            <a:r>
              <a:rPr lang="en-US" dirty="0">
                <a:hlinkClick r:id="rId4"/>
              </a:rPr>
              <a:t>https://</a:t>
            </a:r>
            <a:r>
              <a:rPr lang="en-US" dirty="0" smtClean="0">
                <a:hlinkClick r:id="rId4"/>
              </a:rPr>
              <a:t>public.courts.alaska.gov/web/forms/docs/tribal-court-toolbox.pdf</a:t>
            </a:r>
            <a:r>
              <a:rPr lang="en-US" dirty="0" smtClean="0"/>
              <a:t> </a:t>
            </a:r>
            <a:endParaRPr lang="en-US" dirty="0"/>
          </a:p>
        </p:txBody>
      </p:sp>
    </p:spTree>
    <p:extLst>
      <p:ext uri="{BB962C8B-B14F-4D97-AF65-F5344CB8AC3E}">
        <p14:creationId xmlns:p14="http://schemas.microsoft.com/office/powerpoint/2010/main" val="1655478492"/>
      </p:ext>
    </p:extLst>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Turquoise-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Turquoise-Powerpoint</Template>
  <TotalTime>2899</TotalTime>
  <Words>1137</Words>
  <Application>Microsoft Office PowerPoint</Application>
  <PresentationFormat>On-screen Show (4:3)</PresentationFormat>
  <Paragraphs>149</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Monotype Sorts</vt:lpstr>
      <vt:lpstr>Turquoise-Powerpoint</vt:lpstr>
      <vt:lpstr>Tribal/State  Restorative Justice  Agreements  </vt:lpstr>
      <vt:lpstr>PowerPoint Presentation</vt:lpstr>
      <vt:lpstr>Restorative Justice Applies Traditional Values to Promote &amp; Protect Tribal Sovereignty and Community  </vt:lpstr>
      <vt:lpstr>PowerPoint Presentation</vt:lpstr>
      <vt:lpstr>1. Division of Juvenile Justice, MOU</vt:lpstr>
      <vt:lpstr>PowerPoint Presentation</vt:lpstr>
      <vt:lpstr>PowerPoint Presentation</vt:lpstr>
      <vt:lpstr>PowerPoint Presentation</vt:lpstr>
      <vt:lpstr>PowerPoint Presentation</vt:lpstr>
      <vt:lpstr>PowerPoint Presentation</vt:lpstr>
      <vt:lpstr>PowerPoint Presentation</vt:lpstr>
      <vt:lpstr>Types of Misdemeanors</vt:lpstr>
      <vt:lpstr>PowerPoint Presentation</vt:lpstr>
      <vt:lpstr>PowerPoint Presentation</vt:lpstr>
      <vt:lpstr>PowerPoint Presentation</vt:lpstr>
      <vt:lpstr>Tribes Right to Choose</vt:lpstr>
      <vt:lpstr>Sentencing</vt:lpstr>
      <vt:lpstr>Final Thoughts</vt:lpstr>
    </vt:vector>
  </TitlesOfParts>
  <Company>Tanana Chiefs Conference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Title</dc:title>
  <dc:creator>Rachel Saylor</dc:creator>
  <cp:lastModifiedBy>Brittany Madros</cp:lastModifiedBy>
  <cp:revision>93</cp:revision>
  <cp:lastPrinted>2018-08-20T17:52:29Z</cp:lastPrinted>
  <dcterms:created xsi:type="dcterms:W3CDTF">2014-08-12T18:38:51Z</dcterms:created>
  <dcterms:modified xsi:type="dcterms:W3CDTF">2022-08-03T18:17:02Z</dcterms:modified>
</cp:coreProperties>
</file>