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10"/>
  </p:notesMasterIdLst>
  <p:sldIdLst>
    <p:sldId id="264" r:id="rId2"/>
    <p:sldId id="274" r:id="rId3"/>
    <p:sldId id="272" r:id="rId4"/>
    <p:sldId id="316" r:id="rId5"/>
    <p:sldId id="317" r:id="rId6"/>
    <p:sldId id="263" r:id="rId7"/>
    <p:sldId id="318" r:id="rId8"/>
    <p:sldId id="27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40"/>
  </p:normalViewPr>
  <p:slideViewPr>
    <p:cSldViewPr snapToGrid="0" snapToObjects="1">
      <p:cViewPr varScale="1">
        <p:scale>
          <a:sx n="115" d="100"/>
          <a:sy n="115" d="100"/>
        </p:scale>
        <p:origin x="47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CB9A1-1A01-0344-AB86-52EA0D55AC2E}" type="datetimeFigureOut">
              <a:rPr lang="en-US" smtClean="0"/>
              <a:t>8/2/22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1EA29-0572-7449-820E-EA2243D4A8CA}" type="slidenum">
              <a:rPr lang="en-US" smtClean="0"/>
              <a:t>‹#›</a:t>
            </a:fld>
            <a:endParaRPr lang="en-US" dirty="0"/>
          </a:p>
        </p:txBody>
      </p:sp>
    </p:spTree>
    <p:extLst>
      <p:ext uri="{BB962C8B-B14F-4D97-AF65-F5344CB8AC3E}">
        <p14:creationId xmlns:p14="http://schemas.microsoft.com/office/powerpoint/2010/main" val="4262846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0" name="Google Shape;110;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5" name="Google Shape;235;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Registration is not yet open</a:t>
            </a:r>
          </a:p>
          <a:p>
            <a:r>
              <a:rPr lang="en-US" dirty="0"/>
              <a:t>A Framing Paper has not been distributed yet.</a:t>
            </a:r>
          </a:p>
          <a:p>
            <a:endParaRPr lang="en-US" dirty="0"/>
          </a:p>
        </p:txBody>
      </p:sp>
      <p:sp>
        <p:nvSpPr>
          <p:cNvPr id="4" name="Slide Number Placeholder 3"/>
          <p:cNvSpPr>
            <a:spLocks noGrp="1"/>
          </p:cNvSpPr>
          <p:nvPr>
            <p:ph type="sldNum" sz="quarter" idx="5"/>
          </p:nvPr>
        </p:nvSpPr>
        <p:spPr/>
        <p:txBody>
          <a:bodyPr/>
          <a:lstStyle/>
          <a:p>
            <a:fld id="{836E1999-AC38-3A4C-81B5-A48585ED6F70}" type="slidenum">
              <a:rPr lang="en-US" smtClean="0"/>
              <a:t>5</a:t>
            </a:fld>
            <a:endParaRPr lang="en-US" dirty="0"/>
          </a:p>
        </p:txBody>
      </p:sp>
    </p:spTree>
    <p:extLst>
      <p:ext uri="{BB962C8B-B14F-4D97-AF65-F5344CB8AC3E}">
        <p14:creationId xmlns:p14="http://schemas.microsoft.com/office/powerpoint/2010/main" val="3576040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7" name="Google Shape;197;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2E3F473F-669B-A345-BECB-D8BC6627D362}" type="datetimeFigureOut">
              <a:rPr lang="en-US" smtClean="0"/>
              <a:t>8/2/22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838DCAC9-F0E5-0445-BDDC-A20D053FFBD6}" type="slidenum">
              <a:rPr lang="en-US" smtClean="0"/>
              <a:t>‹#›</a:t>
            </a:fld>
            <a:endParaRPr lang="en-US" dirty="0"/>
          </a:p>
        </p:txBody>
      </p:sp>
    </p:spTree>
    <p:extLst>
      <p:ext uri="{BB962C8B-B14F-4D97-AF65-F5344CB8AC3E}">
        <p14:creationId xmlns:p14="http://schemas.microsoft.com/office/powerpoint/2010/main" val="73255375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3F473F-669B-A345-BECB-D8BC6627D362}" type="datetimeFigureOut">
              <a:rPr lang="en-US" smtClean="0"/>
              <a:t>8/2/22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8DCAC9-F0E5-0445-BDDC-A20D053FFBD6}" type="slidenum">
              <a:rPr lang="en-US" smtClean="0"/>
              <a:t>‹#›</a:t>
            </a:fld>
            <a:endParaRPr lang="en-US" dirty="0"/>
          </a:p>
        </p:txBody>
      </p:sp>
    </p:spTree>
    <p:extLst>
      <p:ext uri="{BB962C8B-B14F-4D97-AF65-F5344CB8AC3E}">
        <p14:creationId xmlns:p14="http://schemas.microsoft.com/office/powerpoint/2010/main" val="2296469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3F473F-669B-A345-BECB-D8BC6627D362}" type="datetimeFigureOut">
              <a:rPr lang="en-US" smtClean="0"/>
              <a:t>8/2/22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8DCAC9-F0E5-0445-BDDC-A20D053FFBD6}" type="slidenum">
              <a:rPr lang="en-US" smtClean="0"/>
              <a:t>‹#›</a:t>
            </a:fld>
            <a:endParaRPr lang="en-US" dirty="0"/>
          </a:p>
        </p:txBody>
      </p:sp>
    </p:spTree>
    <p:extLst>
      <p:ext uri="{BB962C8B-B14F-4D97-AF65-F5344CB8AC3E}">
        <p14:creationId xmlns:p14="http://schemas.microsoft.com/office/powerpoint/2010/main" val="122426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3F473F-669B-A345-BECB-D8BC6627D362}" type="datetimeFigureOut">
              <a:rPr lang="en-US" smtClean="0"/>
              <a:t>8/2/22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8DCAC9-F0E5-0445-BDDC-A20D053FFBD6}" type="slidenum">
              <a:rPr lang="en-US" smtClean="0"/>
              <a:t>‹#›</a:t>
            </a:fld>
            <a:endParaRPr lang="en-US" dirty="0"/>
          </a:p>
        </p:txBody>
      </p:sp>
    </p:spTree>
    <p:extLst>
      <p:ext uri="{BB962C8B-B14F-4D97-AF65-F5344CB8AC3E}">
        <p14:creationId xmlns:p14="http://schemas.microsoft.com/office/powerpoint/2010/main" val="405388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2E3F473F-669B-A345-BECB-D8BC6627D362}" type="datetimeFigureOut">
              <a:rPr lang="en-US" smtClean="0"/>
              <a:t>8/2/22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838DCAC9-F0E5-0445-BDDC-A20D053FFBD6}" type="slidenum">
              <a:rPr lang="en-US" smtClean="0"/>
              <a:t>‹#›</a:t>
            </a:fld>
            <a:endParaRPr lang="en-US" dirty="0"/>
          </a:p>
        </p:txBody>
      </p:sp>
    </p:spTree>
    <p:extLst>
      <p:ext uri="{BB962C8B-B14F-4D97-AF65-F5344CB8AC3E}">
        <p14:creationId xmlns:p14="http://schemas.microsoft.com/office/powerpoint/2010/main" val="420328131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3F473F-669B-A345-BECB-D8BC6627D362}" type="datetimeFigureOut">
              <a:rPr lang="en-US" smtClean="0"/>
              <a:t>8/2/22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8DCAC9-F0E5-0445-BDDC-A20D053FFBD6}" type="slidenum">
              <a:rPr lang="en-US" smtClean="0"/>
              <a:t>‹#›</a:t>
            </a:fld>
            <a:endParaRPr lang="en-US" dirty="0"/>
          </a:p>
        </p:txBody>
      </p:sp>
    </p:spTree>
    <p:extLst>
      <p:ext uri="{BB962C8B-B14F-4D97-AF65-F5344CB8AC3E}">
        <p14:creationId xmlns:p14="http://schemas.microsoft.com/office/powerpoint/2010/main" val="295853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3F473F-669B-A345-BECB-D8BC6627D362}" type="datetimeFigureOut">
              <a:rPr lang="en-US" smtClean="0"/>
              <a:t>8/2/22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8DCAC9-F0E5-0445-BDDC-A20D053FFBD6}" type="slidenum">
              <a:rPr lang="en-US" smtClean="0"/>
              <a:t>‹#›</a:t>
            </a:fld>
            <a:endParaRPr lang="en-US" dirty="0"/>
          </a:p>
        </p:txBody>
      </p:sp>
    </p:spTree>
    <p:extLst>
      <p:ext uri="{BB962C8B-B14F-4D97-AF65-F5344CB8AC3E}">
        <p14:creationId xmlns:p14="http://schemas.microsoft.com/office/powerpoint/2010/main" val="109181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3F473F-669B-A345-BECB-D8BC6627D362}" type="datetimeFigureOut">
              <a:rPr lang="en-US" smtClean="0"/>
              <a:t>8/2/22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8DCAC9-F0E5-0445-BDDC-A20D053FFBD6}" type="slidenum">
              <a:rPr lang="en-US" smtClean="0"/>
              <a:t>‹#›</a:t>
            </a:fld>
            <a:endParaRPr lang="en-US" dirty="0"/>
          </a:p>
        </p:txBody>
      </p:sp>
    </p:spTree>
    <p:extLst>
      <p:ext uri="{BB962C8B-B14F-4D97-AF65-F5344CB8AC3E}">
        <p14:creationId xmlns:p14="http://schemas.microsoft.com/office/powerpoint/2010/main" val="303468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F473F-669B-A345-BECB-D8BC6627D362}" type="datetimeFigureOut">
              <a:rPr lang="en-US" smtClean="0"/>
              <a:t>8/2/22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8DCAC9-F0E5-0445-BDDC-A20D053FFBD6}" type="slidenum">
              <a:rPr lang="en-US" smtClean="0"/>
              <a:t>‹#›</a:t>
            </a:fld>
            <a:endParaRPr lang="en-US" dirty="0"/>
          </a:p>
        </p:txBody>
      </p:sp>
    </p:spTree>
    <p:extLst>
      <p:ext uri="{BB962C8B-B14F-4D97-AF65-F5344CB8AC3E}">
        <p14:creationId xmlns:p14="http://schemas.microsoft.com/office/powerpoint/2010/main" val="3309942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E3F473F-669B-A345-BECB-D8BC6627D362}" type="datetimeFigureOut">
              <a:rPr lang="en-US" smtClean="0"/>
              <a:t>8/2/22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838DCAC9-F0E5-0445-BDDC-A20D053FFBD6}" type="slidenum">
              <a:rPr lang="en-US" smtClean="0"/>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20159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2E3F473F-669B-A345-BECB-D8BC6627D362}" type="datetimeFigureOut">
              <a:rPr lang="en-US" smtClean="0"/>
              <a:t>8/2/22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838DCAC9-F0E5-0445-BDDC-A20D053FFBD6}" type="slidenum">
              <a:rPr lang="en-US" smtClean="0"/>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3609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2E3F473F-669B-A345-BECB-D8BC6627D362}" type="datetimeFigureOut">
              <a:rPr lang="en-US" smtClean="0"/>
              <a:t>8/2/22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838DCAC9-F0E5-0445-BDDC-A20D053FFBD6}" type="slidenum">
              <a:rPr lang="en-US" smtClean="0"/>
              <a:t>‹#›</a:t>
            </a:fld>
            <a:endParaRPr lang="en-US" dirty="0"/>
          </a:p>
        </p:txBody>
      </p:sp>
    </p:spTree>
    <p:extLst>
      <p:ext uri="{BB962C8B-B14F-4D97-AF65-F5344CB8AC3E}">
        <p14:creationId xmlns:p14="http://schemas.microsoft.com/office/powerpoint/2010/main" val="194817192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tel:9073283990"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hyperlink" Target="https://bit.ly/2XjV6D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2" name="Google Shape;112;p1"/>
          <p:cNvPicPr preferRelativeResize="0"/>
          <p:nvPr/>
        </p:nvPicPr>
        <p:blipFill rotWithShape="1">
          <a:blip r:embed="rId3">
            <a:alphaModFix/>
          </a:blip>
          <a:srcRect/>
          <a:stretch/>
        </p:blipFill>
        <p:spPr>
          <a:xfrm>
            <a:off x="9381811" y="4167664"/>
            <a:ext cx="1373533" cy="1458620"/>
          </a:xfrm>
          <a:prstGeom prst="rect">
            <a:avLst/>
          </a:prstGeom>
          <a:noFill/>
          <a:ln>
            <a:noFill/>
          </a:ln>
        </p:spPr>
      </p:pic>
      <p:sp>
        <p:nvSpPr>
          <p:cNvPr id="113" name="Google Shape;113;p1"/>
          <p:cNvSpPr/>
          <p:nvPr/>
        </p:nvSpPr>
        <p:spPr>
          <a:xfrm>
            <a:off x="1728750" y="1768400"/>
            <a:ext cx="8682000" cy="255450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0" i="0" u="none" strike="noStrike" cap="none" dirty="0">
                <a:solidFill>
                  <a:schemeClr val="dk1"/>
                </a:solidFill>
                <a:latin typeface="Franklin Gothic Book" panose="020B0503020102020204" pitchFamily="34" charset="0"/>
                <a:ea typeface="Libre Franklin"/>
                <a:cs typeface="Libre Franklin"/>
                <a:sym typeface="Libre Franklin"/>
              </a:rPr>
              <a:t>The Power of Tribal Consultation:</a:t>
            </a:r>
            <a:endParaRPr sz="4000" dirty="0">
              <a:latin typeface="Franklin Gothic Book" panose="020B0503020102020204" pitchFamily="34" charset="0"/>
            </a:endParaRPr>
          </a:p>
          <a:p>
            <a:pPr marL="0" marR="0" lvl="0" indent="0" algn="ctr" rtl="0">
              <a:spcBef>
                <a:spcPts val="0"/>
              </a:spcBef>
              <a:spcAft>
                <a:spcPts val="0"/>
              </a:spcAft>
              <a:buNone/>
            </a:pPr>
            <a:r>
              <a:rPr lang="en-US" sz="4000" b="0" i="0" u="none" strike="noStrike" cap="none" dirty="0">
                <a:solidFill>
                  <a:schemeClr val="dk1"/>
                </a:solidFill>
                <a:latin typeface="Franklin Gothic Book" panose="020B0503020102020204" pitchFamily="34" charset="0"/>
                <a:ea typeface="Libre Franklin"/>
                <a:cs typeface="Libre Franklin"/>
                <a:sym typeface="Libre Franklin"/>
              </a:rPr>
              <a:t>Impacts For Change</a:t>
            </a:r>
            <a:endParaRPr sz="4000" dirty="0">
              <a:latin typeface="Franklin Gothic Book" panose="020B0503020102020204" pitchFamily="34" charset="0"/>
            </a:endParaRPr>
          </a:p>
          <a:p>
            <a:pPr marL="0" marR="0" lvl="0" indent="0" algn="ctr" rtl="0">
              <a:spcBef>
                <a:spcPts val="0"/>
              </a:spcBef>
              <a:spcAft>
                <a:spcPts val="0"/>
              </a:spcAft>
              <a:buNone/>
            </a:pPr>
            <a:br>
              <a:rPr lang="en-US" sz="4000" b="0" i="0" u="none" strike="noStrike" cap="none" dirty="0">
                <a:solidFill>
                  <a:schemeClr val="dk1"/>
                </a:solidFill>
                <a:latin typeface="Franklin Gothic Book" panose="020B0503020102020204" pitchFamily="34" charset="0"/>
                <a:ea typeface="Libre Franklin"/>
                <a:cs typeface="Libre Franklin"/>
                <a:sym typeface="Libre Franklin"/>
              </a:rPr>
            </a:br>
            <a:endParaRPr sz="4000" b="0" i="0" u="none" strike="noStrike" cap="none" dirty="0">
              <a:solidFill>
                <a:schemeClr val="dk1"/>
              </a:solidFill>
              <a:latin typeface="Franklin Gothic Book" panose="020B0503020102020204" pitchFamily="34" charset="0"/>
              <a:ea typeface="Libre Franklin"/>
              <a:cs typeface="Libre Franklin"/>
              <a:sym typeface="Libre Franklin"/>
            </a:endParaRPr>
          </a:p>
        </p:txBody>
      </p:sp>
      <p:sp>
        <p:nvSpPr>
          <p:cNvPr id="114" name="Google Shape;114;p1"/>
          <p:cNvSpPr txBox="1"/>
          <p:nvPr/>
        </p:nvSpPr>
        <p:spPr>
          <a:xfrm>
            <a:off x="2085278" y="3457500"/>
            <a:ext cx="5019797" cy="492412"/>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000" dirty="0">
                <a:latin typeface="Franklin Gothic Book" panose="020B0503020102020204" pitchFamily="34" charset="0"/>
                <a:ea typeface="Libre Franklin"/>
                <a:cs typeface="Libre Franklin"/>
                <a:sym typeface="Libre Franklin"/>
              </a:rPr>
              <a:t>Michelle Demmert, Law and Policy Director </a:t>
            </a:r>
            <a:endParaRPr sz="2000" dirty="0">
              <a:latin typeface="Franklin Gothic Book" panose="020B0503020102020204" pitchFamily="34" charset="0"/>
              <a:ea typeface="Libre Franklin"/>
              <a:cs typeface="Libre Franklin"/>
              <a:sym typeface="Libre Franklin"/>
            </a:endParaRPr>
          </a:p>
        </p:txBody>
      </p:sp>
      <p:sp>
        <p:nvSpPr>
          <p:cNvPr id="115" name="Google Shape;115;p1"/>
          <p:cNvSpPr txBox="1"/>
          <p:nvPr/>
        </p:nvSpPr>
        <p:spPr>
          <a:xfrm>
            <a:off x="341950" y="6003125"/>
            <a:ext cx="1975800"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000" dirty="0">
                <a:latin typeface="Franklin Gothic Book" panose="020B0503020102020204" pitchFamily="34" charset="0"/>
                <a:ea typeface="Libre Franklin"/>
                <a:cs typeface="Libre Franklin"/>
                <a:sym typeface="Libre Franklin"/>
              </a:rPr>
              <a:t>August 2, 2022</a:t>
            </a:r>
            <a:endParaRPr sz="2000" dirty="0">
              <a:latin typeface="Franklin Gothic Book" panose="020B0503020102020204" pitchFamily="34" charset="0"/>
              <a:ea typeface="Libre Franklin"/>
              <a:cs typeface="Libre Franklin"/>
              <a:sym typeface="Libre Frankli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9D139-F208-A3F4-89C8-B5B6B43E4B37}"/>
              </a:ext>
            </a:extLst>
          </p:cNvPr>
          <p:cNvSpPr>
            <a:spLocks noGrp="1"/>
          </p:cNvSpPr>
          <p:nvPr>
            <p:ph type="title"/>
          </p:nvPr>
        </p:nvSpPr>
        <p:spPr/>
        <p:txBody>
          <a:bodyPr>
            <a:normAutofit fontScale="90000"/>
          </a:bodyPr>
          <a:lstStyle/>
          <a:p>
            <a:r>
              <a:rPr lang="en-US" sz="2700" dirty="0">
                <a:latin typeface="Franklin Gothic Book" panose="020B0503020102020204" pitchFamily="34" charset="0"/>
              </a:rPr>
              <a:t>Memorandum of January 26, 2021 </a:t>
            </a:r>
            <a:br>
              <a:rPr lang="en-US" sz="2700" dirty="0">
                <a:latin typeface="Franklin Gothic Book" panose="020B0503020102020204" pitchFamily="34" charset="0"/>
              </a:rPr>
            </a:br>
            <a:r>
              <a:rPr lang="en-US" sz="2700" dirty="0">
                <a:latin typeface="Franklin Gothic Book" panose="020B0503020102020204" pitchFamily="34" charset="0"/>
              </a:rPr>
              <a:t>Tribal Consultation and Strengthening Nation-to-Nation Relationships </a:t>
            </a:r>
            <a:br>
              <a:rPr lang="en-US" sz="2700" dirty="0">
                <a:latin typeface="Franklin Gothic Book" panose="020B0503020102020204" pitchFamily="34" charset="0"/>
              </a:rPr>
            </a:br>
            <a:r>
              <a:rPr lang="en-US" sz="2700" dirty="0">
                <a:latin typeface="Franklin Gothic Book" panose="020B0503020102020204" pitchFamily="34" charset="0"/>
              </a:rPr>
              <a:t>Memorandum for the Heads of Executive Departments and Agencies </a:t>
            </a:r>
            <a:br>
              <a:rPr lang="en-US" dirty="0">
                <a:latin typeface="Franklin Gothic Book" panose="020B0503020102020204" pitchFamily="34" charset="0"/>
              </a:rPr>
            </a:br>
            <a:endParaRPr lang="en-US" dirty="0">
              <a:latin typeface="Franklin Gothic Book" panose="020B0503020102020204" pitchFamily="34" charset="0"/>
            </a:endParaRPr>
          </a:p>
        </p:txBody>
      </p:sp>
      <p:sp>
        <p:nvSpPr>
          <p:cNvPr id="7" name="Text Placeholder 6">
            <a:extLst>
              <a:ext uri="{FF2B5EF4-FFF2-40B4-BE49-F238E27FC236}">
                <a16:creationId xmlns:a16="http://schemas.microsoft.com/office/drawing/2014/main" id="{3F74FB53-C0DE-CFBD-6DC2-6802F8C03DCD}"/>
              </a:ext>
            </a:extLst>
          </p:cNvPr>
          <p:cNvSpPr>
            <a:spLocks noGrp="1"/>
          </p:cNvSpPr>
          <p:nvPr>
            <p:ph idx="1"/>
          </p:nvPr>
        </p:nvSpPr>
        <p:spPr>
          <a:xfrm>
            <a:off x="1371600" y="2260600"/>
            <a:ext cx="9601200" cy="3581400"/>
          </a:xfrm>
        </p:spPr>
        <p:txBody>
          <a:bodyPr>
            <a:normAutofit/>
          </a:bodyPr>
          <a:lstStyle/>
          <a:p>
            <a:r>
              <a:rPr lang="en-US" i="1" dirty="0">
                <a:latin typeface="Franklin Gothic Book" panose="020B0503020102020204" pitchFamily="34" charset="0"/>
              </a:rPr>
              <a:t>Consultation. </a:t>
            </a:r>
            <a:r>
              <a:rPr lang="en-US" dirty="0">
                <a:latin typeface="Franklin Gothic Book" panose="020B0503020102020204" pitchFamily="34" charset="0"/>
              </a:rPr>
              <a:t>My Administration[Biden] is committed to honoring Tribal sovereignty and including Tribal voices in policy deliberation that affects Tribal communities. The Federal Government has much to learn from Tribal Nations and strong communication is fundamental to a constructive relationship. </a:t>
            </a:r>
          </a:p>
          <a:p>
            <a:r>
              <a:rPr lang="en-US" dirty="0">
                <a:latin typeface="Franklin Gothic Book" panose="020B0503020102020204" pitchFamily="34" charset="0"/>
              </a:rPr>
              <a:t>Reaffirms Executive Order 13175 of November 6, 2000 (Consultation and Coordination With Indian Tribal Governments) </a:t>
            </a:r>
          </a:p>
          <a:p>
            <a:r>
              <a:rPr lang="en-US" dirty="0">
                <a:latin typeface="Franklin Gothic Book" panose="020B0503020102020204" pitchFamily="34" charset="0"/>
              </a:rPr>
              <a:t>Reaffirms Presidential Memorandum of November 5, 2009 (Consultation), requires each agency to prepare and periodically update a detailed plan of action to implement the policies and directives of Executive Order 13175. </a:t>
            </a:r>
          </a:p>
          <a:p>
            <a:endParaRPr lang="en-US" dirty="0">
              <a:latin typeface="Franklin Gothic Book" panose="020B0503020102020204" pitchFamily="34" charset="0"/>
            </a:endParaRPr>
          </a:p>
          <a:p>
            <a:endParaRPr lang="en-US" dirty="0">
              <a:latin typeface="Franklin Gothic Book" panose="020B0503020102020204" pitchFamily="34" charset="0"/>
            </a:endParaRPr>
          </a:p>
        </p:txBody>
      </p:sp>
    </p:spTree>
    <p:extLst>
      <p:ext uri="{BB962C8B-B14F-4D97-AF65-F5344CB8AC3E}">
        <p14:creationId xmlns:p14="http://schemas.microsoft.com/office/powerpoint/2010/main" val="3065471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0"/>
          <p:cNvSpPr txBox="1"/>
          <p:nvPr/>
        </p:nvSpPr>
        <p:spPr>
          <a:xfrm>
            <a:off x="1684874" y="2485500"/>
            <a:ext cx="8068725" cy="3459300"/>
          </a:xfrm>
          <a:prstGeom prst="rect">
            <a:avLst/>
          </a:prstGeom>
          <a:noFill/>
          <a:ln>
            <a:noFill/>
          </a:ln>
        </p:spPr>
        <p:txBody>
          <a:bodyPr spcFirstLastPara="1" wrap="square" lIns="91425" tIns="45700" rIns="91425" bIns="45700" anchor="t" anchorCtr="0">
            <a:noAutofit/>
          </a:bodyPr>
          <a:lstStyle/>
          <a:p>
            <a:pPr marL="457200" indent="-355600">
              <a:buSzPct val="150000"/>
              <a:buFont typeface="Wingdings" pitchFamily="2" charset="2"/>
              <a:buChar char="§"/>
            </a:pPr>
            <a:r>
              <a:rPr lang="en-US" sz="2000" dirty="0">
                <a:latin typeface="Franklin Gothic Book" panose="020B0503020102020204" pitchFamily="34" charset="0"/>
                <a:ea typeface="Times New Roman"/>
                <a:cs typeface="Times New Roman"/>
                <a:sym typeface="Times New Roman"/>
              </a:rPr>
              <a:t>Provides critical opportunity for government-to-government dialogue and for Indian tribes to identify barriers and implement solutions that will enhance their capacity as governments to protect their citizens.</a:t>
            </a:r>
            <a:endParaRPr sz="2000" dirty="0">
              <a:latin typeface="Franklin Gothic Book" panose="020B0503020102020204" pitchFamily="34" charset="0"/>
              <a:ea typeface="Times New Roman"/>
              <a:cs typeface="Times New Roman"/>
              <a:sym typeface="Times New Roman"/>
            </a:endParaRPr>
          </a:p>
          <a:p>
            <a:pPr marL="457200" indent="-355600">
              <a:spcBef>
                <a:spcPts val="1000"/>
              </a:spcBef>
              <a:buSzPct val="150000"/>
              <a:buFont typeface="Wingdings" pitchFamily="2" charset="2"/>
              <a:buChar char="§"/>
            </a:pPr>
            <a:r>
              <a:rPr lang="en-US" sz="2000" dirty="0">
                <a:latin typeface="Franklin Gothic Book" panose="020B0503020102020204" pitchFamily="34" charset="0"/>
                <a:ea typeface="Times New Roman"/>
                <a:cs typeface="Times New Roman"/>
                <a:sym typeface="Times New Roman"/>
              </a:rPr>
              <a:t>Feedback opportunity on what works/doesn’t work in how funds and programs are administered.</a:t>
            </a:r>
            <a:endParaRPr sz="2000" dirty="0">
              <a:latin typeface="Franklin Gothic Book" panose="020B0503020102020204" pitchFamily="34" charset="0"/>
              <a:ea typeface="Times New Roman"/>
              <a:cs typeface="Times New Roman"/>
              <a:sym typeface="Times New Roman"/>
            </a:endParaRPr>
          </a:p>
          <a:p>
            <a:pPr marL="457200" indent="-355600">
              <a:spcBef>
                <a:spcPts val="1000"/>
              </a:spcBef>
              <a:buSzPct val="150000"/>
              <a:buFont typeface="Wingdings" pitchFamily="2" charset="2"/>
              <a:buChar char="§"/>
            </a:pPr>
            <a:r>
              <a:rPr lang="en-US" sz="2000" dirty="0">
                <a:latin typeface="Franklin Gothic Book" panose="020B0503020102020204" pitchFamily="34" charset="0"/>
                <a:ea typeface="Times New Roman"/>
                <a:cs typeface="Times New Roman"/>
                <a:sym typeface="Times New Roman"/>
              </a:rPr>
              <a:t>Raise awareness on current, outstanding and/or emerging issues.</a:t>
            </a:r>
            <a:endParaRPr sz="2000" dirty="0">
              <a:latin typeface="Franklin Gothic Book" panose="020B0503020102020204" pitchFamily="34" charset="0"/>
              <a:ea typeface="Times New Roman"/>
              <a:cs typeface="Times New Roman"/>
              <a:sym typeface="Times New Roman"/>
            </a:endParaRPr>
          </a:p>
          <a:p>
            <a:pPr marL="457200" indent="-355600">
              <a:spcBef>
                <a:spcPts val="1000"/>
              </a:spcBef>
              <a:spcAft>
                <a:spcPts val="1000"/>
              </a:spcAft>
              <a:buSzPct val="150000"/>
              <a:buFont typeface="Wingdings" pitchFamily="2" charset="2"/>
              <a:buChar char="§"/>
            </a:pPr>
            <a:r>
              <a:rPr lang="en-US" sz="2000" dirty="0">
                <a:latin typeface="Franklin Gothic Book" panose="020B0503020102020204" pitchFamily="34" charset="0"/>
                <a:ea typeface="Times New Roman"/>
                <a:cs typeface="Times New Roman"/>
                <a:sym typeface="Times New Roman"/>
              </a:rPr>
              <a:t>Help to design a legal framework for change and removal of barriers, inequity, etc.</a:t>
            </a:r>
            <a:endParaRPr sz="2000" dirty="0">
              <a:latin typeface="Franklin Gothic Book" panose="020B0503020102020204" pitchFamily="34" charset="0"/>
              <a:ea typeface="Times New Roman"/>
              <a:cs typeface="Times New Roman"/>
              <a:sym typeface="Times New Roman"/>
            </a:endParaRPr>
          </a:p>
        </p:txBody>
      </p:sp>
      <p:sp>
        <p:nvSpPr>
          <p:cNvPr id="238" name="Google Shape;238;p30"/>
          <p:cNvSpPr txBox="1">
            <a:spLocks noGrp="1"/>
          </p:cNvSpPr>
          <p:nvPr>
            <p:ph type="title"/>
          </p:nvPr>
        </p:nvSpPr>
        <p:spPr>
          <a:xfrm>
            <a:off x="1282700" y="685800"/>
            <a:ext cx="10020300" cy="1485900"/>
          </a:xfrm>
          <a:prstGeom prst="rect">
            <a:avLst/>
          </a:prstGeom>
        </p:spPr>
        <p:txBody>
          <a:bodyPr spcFirstLastPara="1" wrap="square" lIns="91425" tIns="45700" rIns="91425" bIns="45700" anchor="ctr" anchorCtr="0">
            <a:noAutofit/>
          </a:bodyPr>
          <a:lstStyle/>
          <a:p>
            <a:pPr algn="ctr"/>
            <a:r>
              <a:rPr lang="en-US" sz="4000" dirty="0">
                <a:solidFill>
                  <a:schemeClr val="tx1"/>
                </a:solidFill>
                <a:latin typeface="Franklin Gothic Book" panose="020B0503020102020204" pitchFamily="34" charset="0"/>
                <a:ea typeface="Times New Roman"/>
                <a:cs typeface="Times New Roman"/>
                <a:sym typeface="Times New Roman"/>
              </a:rPr>
              <a:t>Significance of Tribal Consultation</a:t>
            </a:r>
            <a:endParaRPr sz="4000" dirty="0">
              <a:solidFill>
                <a:schemeClr val="tx1"/>
              </a:solidFill>
              <a:latin typeface="Franklin Gothic Book" panose="020B0503020102020204" pitchFamily="34" charset="0"/>
              <a:ea typeface="Times New Roman"/>
              <a:cs typeface="Times New Roman"/>
              <a:sym typeface="Times New Roman"/>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861EB-F609-4325-9585-C4B9C067A41C}"/>
              </a:ext>
            </a:extLst>
          </p:cNvPr>
          <p:cNvSpPr>
            <a:spLocks noGrp="1"/>
          </p:cNvSpPr>
          <p:nvPr>
            <p:ph type="title"/>
          </p:nvPr>
        </p:nvSpPr>
        <p:spPr/>
        <p:txBody>
          <a:bodyPr>
            <a:normAutofit fontScale="90000"/>
          </a:bodyPr>
          <a:lstStyle/>
          <a:p>
            <a:r>
              <a:rPr lang="en-US" dirty="0">
                <a:latin typeface="Calibri Light" panose="020F0302020204030204" pitchFamily="34" charset="0"/>
                <a:cs typeface="Calibri Light" panose="020F0302020204030204" pitchFamily="34" charset="0"/>
              </a:rPr>
              <a:t>Government-to-Government Consultation Set: Pilot Project </a:t>
            </a:r>
          </a:p>
        </p:txBody>
      </p:sp>
      <p:pic>
        <p:nvPicPr>
          <p:cNvPr id="5" name="Content Placeholder 4">
            <a:extLst>
              <a:ext uri="{FF2B5EF4-FFF2-40B4-BE49-F238E27FC236}">
                <a16:creationId xmlns:a16="http://schemas.microsoft.com/office/drawing/2014/main" id="{1E2349DE-B1C3-DB64-A115-D162E832E0B5}"/>
              </a:ext>
            </a:extLst>
          </p:cNvPr>
          <p:cNvPicPr>
            <a:picLocks noGrp="1" noChangeAspect="1"/>
          </p:cNvPicPr>
          <p:nvPr>
            <p:ph idx="1"/>
          </p:nvPr>
        </p:nvPicPr>
        <p:blipFill>
          <a:blip r:embed="rId2"/>
          <a:stretch>
            <a:fillRect/>
          </a:stretch>
        </p:blipFill>
        <p:spPr>
          <a:xfrm>
            <a:off x="1103313" y="2096201"/>
            <a:ext cx="8947150" cy="4108636"/>
          </a:xfrm>
        </p:spPr>
      </p:pic>
    </p:spTree>
    <p:extLst>
      <p:ext uri="{BB962C8B-B14F-4D97-AF65-F5344CB8AC3E}">
        <p14:creationId xmlns:p14="http://schemas.microsoft.com/office/powerpoint/2010/main" val="1123700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1E1E6-6BB0-E79F-A8BB-E46302CD9ACC}"/>
              </a:ext>
            </a:extLst>
          </p:cNvPr>
          <p:cNvSpPr>
            <a:spLocks noGrp="1"/>
          </p:cNvSpPr>
          <p:nvPr>
            <p:ph type="title"/>
          </p:nvPr>
        </p:nvSpPr>
        <p:spPr/>
        <p:txBody>
          <a:bodyPr/>
          <a:lstStyle/>
          <a:p>
            <a:r>
              <a:rPr lang="en-US" dirty="0"/>
              <a:t>Pilot Project Consultation Dates</a:t>
            </a:r>
          </a:p>
        </p:txBody>
      </p:sp>
      <p:pic>
        <p:nvPicPr>
          <p:cNvPr id="5" name="Content Placeholder 4">
            <a:extLst>
              <a:ext uri="{FF2B5EF4-FFF2-40B4-BE49-F238E27FC236}">
                <a16:creationId xmlns:a16="http://schemas.microsoft.com/office/drawing/2014/main" id="{0B4153E6-804F-2BCF-CE0A-E22C7C8B7B36}"/>
              </a:ext>
            </a:extLst>
          </p:cNvPr>
          <p:cNvPicPr>
            <a:picLocks noGrp="1" noChangeAspect="1"/>
          </p:cNvPicPr>
          <p:nvPr>
            <p:ph idx="1"/>
          </p:nvPr>
        </p:nvPicPr>
        <p:blipFill>
          <a:blip r:embed="rId3"/>
          <a:stretch>
            <a:fillRect/>
          </a:stretch>
        </p:blipFill>
        <p:spPr>
          <a:xfrm>
            <a:off x="1103684" y="2038526"/>
            <a:ext cx="8947150" cy="4138261"/>
          </a:xfrm>
        </p:spPr>
      </p:pic>
    </p:spTree>
    <p:extLst>
      <p:ext uri="{BB962C8B-B14F-4D97-AF65-F5344CB8AC3E}">
        <p14:creationId xmlns:p14="http://schemas.microsoft.com/office/powerpoint/2010/main" val="826111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0CAB-7FF6-624A-BF83-E10A269664FB}"/>
              </a:ext>
            </a:extLst>
          </p:cNvPr>
          <p:cNvSpPr>
            <a:spLocks noGrp="1"/>
          </p:cNvSpPr>
          <p:nvPr>
            <p:ph type="title"/>
          </p:nvPr>
        </p:nvSpPr>
        <p:spPr/>
        <p:txBody>
          <a:bodyPr>
            <a:normAutofit/>
          </a:bodyPr>
          <a:lstStyle/>
          <a:p>
            <a:pPr lvl="0"/>
            <a:r>
              <a:rPr lang="en-US" sz="3600" dirty="0">
                <a:latin typeface="Calibri Light" panose="020F0302020204030204" pitchFamily="34" charset="0"/>
                <a:cs typeface="Calibri Light" panose="020F0302020204030204" pitchFamily="34" charset="0"/>
              </a:rPr>
              <a:t>The purposes of the Alaska Tribal Public Safety Empowerment Subsection are:</a:t>
            </a:r>
          </a:p>
        </p:txBody>
      </p:sp>
      <p:sp>
        <p:nvSpPr>
          <p:cNvPr id="3" name="Content Placeholder 2">
            <a:extLst>
              <a:ext uri="{FF2B5EF4-FFF2-40B4-BE49-F238E27FC236}">
                <a16:creationId xmlns:a16="http://schemas.microsoft.com/office/drawing/2014/main" id="{D9D91266-B0A3-5304-6BBF-91B89A490235}"/>
              </a:ext>
            </a:extLst>
          </p:cNvPr>
          <p:cNvSpPr>
            <a:spLocks noGrp="1"/>
          </p:cNvSpPr>
          <p:nvPr>
            <p:ph idx="1"/>
          </p:nvPr>
        </p:nvSpPr>
        <p:spPr/>
        <p:txBody>
          <a:bodyPr>
            <a:normAutofit/>
          </a:bodyPr>
          <a:lstStyle/>
          <a:p>
            <a:pPr lvl="1"/>
            <a:r>
              <a:rPr lang="en-US" sz="2800" dirty="0"/>
              <a:t>to increase coordination and communication among Federal, State, Tribal, and local law enforcement agencies; and</a:t>
            </a:r>
          </a:p>
          <a:p>
            <a:pPr lvl="1"/>
            <a:r>
              <a:rPr lang="en-US" sz="2800" dirty="0"/>
              <a:t>to empower Indian Tribes to effectively respond to cases of domestic violence, dating violence, stalking, sex trafficking, sexual violence, and missing or murdered Alaska Natives through the exercise of special Tribal criminal jurisdiction.</a:t>
            </a:r>
          </a:p>
          <a:p>
            <a:endParaRPr lang="en-US" dirty="0"/>
          </a:p>
        </p:txBody>
      </p:sp>
    </p:spTree>
    <p:extLst>
      <p:ext uri="{BB962C8B-B14F-4D97-AF65-F5344CB8AC3E}">
        <p14:creationId xmlns:p14="http://schemas.microsoft.com/office/powerpoint/2010/main" val="252881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704F-3A93-461B-6FB5-DCE76794CEA5}"/>
              </a:ext>
            </a:extLst>
          </p:cNvPr>
          <p:cNvSpPr>
            <a:spLocks noGrp="1"/>
          </p:cNvSpPr>
          <p:nvPr>
            <p:ph type="title"/>
          </p:nvPr>
        </p:nvSpPr>
        <p:spPr/>
        <p:txBody>
          <a:bodyPr>
            <a:normAutofit fontScale="90000"/>
          </a:bodyPr>
          <a:lstStyle/>
          <a:p>
            <a:r>
              <a:rPr lang="en-US" dirty="0"/>
              <a:t>What are priority issues for your community?</a:t>
            </a:r>
          </a:p>
        </p:txBody>
      </p:sp>
      <p:sp>
        <p:nvSpPr>
          <p:cNvPr id="3" name="Content Placeholder 2">
            <a:extLst>
              <a:ext uri="{FF2B5EF4-FFF2-40B4-BE49-F238E27FC236}">
                <a16:creationId xmlns:a16="http://schemas.microsoft.com/office/drawing/2014/main" id="{D8EF208A-A60C-7773-0F45-B48B9C7F0389}"/>
              </a:ext>
            </a:extLst>
          </p:cNvPr>
          <p:cNvSpPr>
            <a:spLocks noGrp="1"/>
          </p:cNvSpPr>
          <p:nvPr>
            <p:ph idx="1"/>
          </p:nvPr>
        </p:nvSpPr>
        <p:spPr/>
        <p:txBody>
          <a:bodyPr>
            <a:normAutofit/>
          </a:bodyPr>
          <a:lstStyle/>
          <a:p>
            <a:r>
              <a:rPr lang="en-US" sz="2400" dirty="0"/>
              <a:t>Financial Support:  We need to build our </a:t>
            </a:r>
            <a:r>
              <a:rPr lang="en-US" sz="2400" b="1" dirty="0"/>
              <a:t>infrastructure</a:t>
            </a:r>
          </a:p>
          <a:p>
            <a:r>
              <a:rPr lang="en-US" sz="2400" dirty="0"/>
              <a:t>Technical Assistance from </a:t>
            </a:r>
            <a:r>
              <a:rPr lang="en-US" sz="2400" b="1" dirty="0"/>
              <a:t>Alaska-based</a:t>
            </a:r>
            <a:r>
              <a:rPr lang="en-US" sz="2400" dirty="0"/>
              <a:t> providers with knowledge of our communities</a:t>
            </a:r>
          </a:p>
          <a:p>
            <a:r>
              <a:rPr lang="en-US" sz="2400" dirty="0"/>
              <a:t>An </a:t>
            </a:r>
            <a:r>
              <a:rPr lang="en-US" sz="2400" b="1" dirty="0"/>
              <a:t>Alaska Intertribal Working Group</a:t>
            </a:r>
          </a:p>
          <a:p>
            <a:r>
              <a:rPr lang="en-US" sz="2400" b="1" dirty="0"/>
              <a:t>Resources</a:t>
            </a:r>
            <a:r>
              <a:rPr lang="en-US" sz="2400" dirty="0"/>
              <a:t>:</a:t>
            </a:r>
          </a:p>
          <a:p>
            <a:pPr lvl="1"/>
            <a:r>
              <a:rPr lang="en-US" sz="2400" dirty="0"/>
              <a:t>Tribal Court Personnel</a:t>
            </a:r>
          </a:p>
          <a:p>
            <a:pPr lvl="1"/>
            <a:r>
              <a:rPr lang="en-US" sz="2400" dirty="0"/>
              <a:t>Law Enforcement</a:t>
            </a:r>
          </a:p>
          <a:p>
            <a:pPr lvl="1"/>
            <a:r>
              <a:rPr lang="en-US" sz="2400" dirty="0"/>
              <a:t>Advocates</a:t>
            </a:r>
          </a:p>
        </p:txBody>
      </p:sp>
    </p:spTree>
    <p:extLst>
      <p:ext uri="{BB962C8B-B14F-4D97-AF65-F5344CB8AC3E}">
        <p14:creationId xmlns:p14="http://schemas.microsoft.com/office/powerpoint/2010/main" val="12692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5"/>
          <p:cNvSpPr txBox="1">
            <a:spLocks noGrp="1"/>
          </p:cNvSpPr>
          <p:nvPr>
            <p:ph type="body" idx="1"/>
          </p:nvPr>
        </p:nvSpPr>
        <p:spPr>
          <a:xfrm>
            <a:off x="3148646" y="2329301"/>
            <a:ext cx="5617002" cy="1582947"/>
          </a:xfrm>
          <a:prstGeom prst="rect">
            <a:avLst/>
          </a:prstGeom>
          <a:noFill/>
          <a:ln>
            <a:noFill/>
          </a:ln>
        </p:spPr>
        <p:txBody>
          <a:bodyPr spcFirstLastPara="1" wrap="square" lIns="91425" tIns="45700" rIns="91425" bIns="45700" anchor="ctr" anchorCtr="0">
            <a:normAutofit/>
          </a:bodyPr>
          <a:lstStyle/>
          <a:p>
            <a:pPr marL="0" lvl="0" indent="0" algn="ctr" rtl="0">
              <a:lnSpc>
                <a:spcPct val="112000"/>
              </a:lnSpc>
              <a:spcBef>
                <a:spcPts val="0"/>
              </a:spcBef>
              <a:spcAft>
                <a:spcPts val="0"/>
              </a:spcAft>
              <a:buClr>
                <a:schemeClr val="lt2"/>
              </a:buClr>
              <a:buSzPct val="100000"/>
              <a:buNone/>
            </a:pPr>
            <a:r>
              <a:rPr lang="en-US" dirty="0">
                <a:solidFill>
                  <a:schemeClr val="tx1"/>
                </a:solidFill>
              </a:rPr>
              <a:t>Alaska Native Women’s Resource Center</a:t>
            </a:r>
            <a:br>
              <a:rPr lang="en-US" dirty="0">
                <a:solidFill>
                  <a:schemeClr val="tx1"/>
                </a:solidFill>
              </a:rPr>
            </a:br>
            <a:r>
              <a:rPr lang="en-US" dirty="0">
                <a:solidFill>
                  <a:schemeClr val="tx1"/>
                </a:solidFill>
              </a:rPr>
              <a:t>Ph: </a:t>
            </a:r>
            <a:r>
              <a:rPr lang="en-US" u="sng" dirty="0">
                <a:solidFill>
                  <a:schemeClr val="tx1"/>
                </a:solidFill>
                <a:hlinkClick r:id="rId3">
                  <a:extLst>
                    <a:ext uri="{A12FA001-AC4F-418D-AE19-62706E023703}">
                      <ahyp:hlinkClr xmlns:ahyp="http://schemas.microsoft.com/office/drawing/2018/hyperlinkcolor" val="tx"/>
                    </a:ext>
                  </a:extLst>
                </a:hlinkClick>
              </a:rPr>
              <a:t>907-328-3990</a:t>
            </a:r>
            <a:br>
              <a:rPr lang="en-US" dirty="0">
                <a:solidFill>
                  <a:schemeClr val="tx1"/>
                </a:solidFill>
              </a:rPr>
            </a:br>
            <a:r>
              <a:rPr lang="en-US" dirty="0">
                <a:solidFill>
                  <a:schemeClr val="tx1"/>
                </a:solidFill>
              </a:rPr>
              <a:t>P.O. Box 80382</a:t>
            </a:r>
            <a:br>
              <a:rPr lang="en-US" dirty="0">
                <a:solidFill>
                  <a:schemeClr val="tx1"/>
                </a:solidFill>
              </a:rPr>
            </a:br>
            <a:r>
              <a:rPr lang="en-US" dirty="0">
                <a:solidFill>
                  <a:schemeClr val="tx1"/>
                </a:solidFill>
              </a:rPr>
              <a:t>Fairbanks, Alaska 99708</a:t>
            </a:r>
            <a:endParaRPr dirty="0">
              <a:solidFill>
                <a:schemeClr val="tx1"/>
              </a:solidFill>
            </a:endParaRPr>
          </a:p>
          <a:p>
            <a:pPr marL="0" lvl="0" indent="0" algn="ctr" rtl="0">
              <a:lnSpc>
                <a:spcPct val="112000"/>
              </a:lnSpc>
              <a:spcBef>
                <a:spcPts val="0"/>
              </a:spcBef>
              <a:spcAft>
                <a:spcPts val="0"/>
              </a:spcAft>
              <a:buClr>
                <a:schemeClr val="lt2"/>
              </a:buClr>
              <a:buSzPct val="100000"/>
              <a:buNone/>
            </a:pPr>
            <a:endParaRPr dirty="0">
              <a:solidFill>
                <a:schemeClr val="accent5"/>
              </a:solidFill>
            </a:endParaRPr>
          </a:p>
        </p:txBody>
      </p:sp>
      <p:sp>
        <p:nvSpPr>
          <p:cNvPr id="200" name="Google Shape;200;p15"/>
          <p:cNvSpPr txBox="1"/>
          <p:nvPr/>
        </p:nvSpPr>
        <p:spPr>
          <a:xfrm>
            <a:off x="1736787" y="5859503"/>
            <a:ext cx="8718426" cy="7848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dirty="0">
              <a:latin typeface="Libre Franklin"/>
              <a:ea typeface="Libre Franklin"/>
              <a:cs typeface="Libre Franklin"/>
              <a:sym typeface="Libre Franklin"/>
            </a:endParaRPr>
          </a:p>
          <a:p>
            <a:pPr marL="0" marR="0" lvl="0" indent="0" algn="l" rtl="0">
              <a:spcBef>
                <a:spcPts val="0"/>
              </a:spcBef>
              <a:spcAft>
                <a:spcPts val="0"/>
              </a:spcAft>
              <a:buNone/>
            </a:pPr>
            <a:r>
              <a:rPr lang="en-US" sz="900" b="1" dirty="0">
                <a:latin typeface="Libre Franklin"/>
                <a:ea typeface="Libre Franklin"/>
                <a:cs typeface="Libre Franklin"/>
                <a:sym typeface="Libre Franklin"/>
              </a:rPr>
              <a:t>This project was made possible by Grant #90EV-0454-01-00 from the Administration on Children, Youth and Families, Family and Youth Services Bureau, U.S. Department of Health and Human Services. Its contents are solely the responsibility </a:t>
            </a:r>
            <a:r>
              <a:rPr lang="en-US" sz="900" b="1" dirty="0">
                <a:solidFill>
                  <a:schemeClr val="lt1"/>
                </a:solidFill>
                <a:latin typeface="Libre Franklin"/>
                <a:ea typeface="Libre Franklin"/>
                <a:cs typeface="Libre Franklin"/>
                <a:sym typeface="Libre Franklin"/>
              </a:rPr>
              <a:t>of the authors and do not necessarily represent the official views of the U.S. Department of Health and Human Services.</a:t>
            </a:r>
            <a:endParaRPr sz="900" dirty="0">
              <a:solidFill>
                <a:schemeClr val="lt1"/>
              </a:solidFill>
              <a:latin typeface="Libre Franklin"/>
              <a:ea typeface="Libre Franklin"/>
              <a:cs typeface="Libre Franklin"/>
              <a:sym typeface="Libre Franklin"/>
            </a:endParaRPr>
          </a:p>
        </p:txBody>
      </p:sp>
      <p:sp>
        <p:nvSpPr>
          <p:cNvPr id="201" name="Google Shape;201;p15"/>
          <p:cNvSpPr txBox="1"/>
          <p:nvPr/>
        </p:nvSpPr>
        <p:spPr>
          <a:xfrm>
            <a:off x="3148646" y="3913540"/>
            <a:ext cx="5617002" cy="1582947"/>
          </a:xfrm>
          <a:prstGeom prst="rect">
            <a:avLst/>
          </a:prstGeom>
          <a:noFill/>
          <a:ln>
            <a:noFill/>
          </a:ln>
        </p:spPr>
        <p:txBody>
          <a:bodyPr spcFirstLastPara="1" wrap="square" lIns="91425" tIns="45700" rIns="91425" bIns="45700" anchor="ctr" anchorCtr="0">
            <a:normAutofit/>
          </a:bodyPr>
          <a:lstStyle/>
          <a:p>
            <a:pPr marL="0" marR="0" lvl="0" indent="0" algn="ctr" rtl="0">
              <a:lnSpc>
                <a:spcPct val="112000"/>
              </a:lnSpc>
              <a:spcBef>
                <a:spcPts val="0"/>
              </a:spcBef>
              <a:spcAft>
                <a:spcPts val="0"/>
              </a:spcAft>
              <a:buClr>
                <a:schemeClr val="lt2"/>
              </a:buClr>
              <a:buSzPts val="1800"/>
              <a:buFont typeface="Libre Franklin"/>
              <a:buNone/>
            </a:pPr>
            <a:r>
              <a:rPr lang="en-US" sz="1800" dirty="0">
                <a:latin typeface="Libre Franklin"/>
                <a:ea typeface="Libre Franklin"/>
                <a:cs typeface="Libre Franklin"/>
                <a:sym typeface="Libre Franklin"/>
              </a:rPr>
              <a:t>Follow us!</a:t>
            </a:r>
            <a:endParaRPr dirty="0"/>
          </a:p>
          <a:p>
            <a:pPr marL="0" marR="0" lvl="0" indent="0" algn="ctr" rtl="0">
              <a:lnSpc>
                <a:spcPct val="112000"/>
              </a:lnSpc>
              <a:spcBef>
                <a:spcPts val="0"/>
              </a:spcBef>
              <a:spcAft>
                <a:spcPts val="0"/>
              </a:spcAft>
              <a:buClr>
                <a:schemeClr val="lt2"/>
              </a:buClr>
              <a:buSzPts val="1800"/>
              <a:buFont typeface="Libre Franklin"/>
              <a:buNone/>
            </a:pPr>
            <a:r>
              <a:rPr lang="en-US" sz="1800" dirty="0">
                <a:latin typeface="Libre Franklin"/>
                <a:ea typeface="Libre Franklin"/>
                <a:cs typeface="Libre Franklin"/>
                <a:sym typeface="Libre Franklin"/>
              </a:rPr>
              <a:t>https://www.facebook.com/aknwrc</a:t>
            </a:r>
            <a:endParaRPr sz="1800" dirty="0">
              <a:latin typeface="Libre Franklin"/>
              <a:ea typeface="Libre Franklin"/>
              <a:cs typeface="Libre Franklin"/>
              <a:sym typeface="Libre Franklin"/>
            </a:endParaRPr>
          </a:p>
          <a:p>
            <a:pPr marL="0" marR="0" lvl="0" indent="0" algn="ctr" rtl="0">
              <a:lnSpc>
                <a:spcPct val="112000"/>
              </a:lnSpc>
              <a:spcBef>
                <a:spcPts val="0"/>
              </a:spcBef>
              <a:spcAft>
                <a:spcPts val="0"/>
              </a:spcAft>
              <a:buClr>
                <a:schemeClr val="lt2"/>
              </a:buClr>
              <a:buSzPts val="1800"/>
              <a:buFont typeface="Libre Franklin"/>
              <a:buNone/>
            </a:pPr>
            <a:r>
              <a:rPr lang="en-US" sz="1800" dirty="0">
                <a:latin typeface="Libre Franklin"/>
                <a:ea typeface="Libre Franklin"/>
                <a:cs typeface="Libre Franklin"/>
                <a:sym typeface="Libre Franklin"/>
              </a:rPr>
              <a:t>Mailing list: </a:t>
            </a:r>
            <a:r>
              <a:rPr lang="en-US" sz="1800" u="sng" dirty="0">
                <a:latin typeface="Libre Franklin"/>
                <a:ea typeface="Libre Franklin"/>
                <a:cs typeface="Libre Franklin"/>
                <a:sym typeface="Libre Franklin"/>
                <a:hlinkClick r:id="rId4">
                  <a:extLst>
                    <a:ext uri="{A12FA001-AC4F-418D-AE19-62706E023703}">
                      <ahyp:hlinkClr xmlns:ahyp="http://schemas.microsoft.com/office/drawing/2018/hyperlinkcolor" val="tx"/>
                    </a:ext>
                  </a:extLst>
                </a:hlinkClick>
              </a:rPr>
              <a:t>https://bit.ly/2XjV6Dr</a:t>
            </a:r>
            <a:endParaRPr sz="1800" dirty="0">
              <a:latin typeface="Libre Franklin"/>
              <a:ea typeface="Libre Franklin"/>
              <a:cs typeface="Libre Franklin"/>
              <a:sym typeface="Libre Franklin"/>
            </a:endParaRPr>
          </a:p>
          <a:p>
            <a:pPr marL="0" marR="0" lvl="0" indent="0" algn="ctr" rtl="0">
              <a:lnSpc>
                <a:spcPct val="112000"/>
              </a:lnSpc>
              <a:spcBef>
                <a:spcPts val="0"/>
              </a:spcBef>
              <a:spcAft>
                <a:spcPts val="0"/>
              </a:spcAft>
              <a:buClr>
                <a:schemeClr val="lt2"/>
              </a:buClr>
              <a:buSzPts val="1800"/>
              <a:buFont typeface="Libre Franklin"/>
              <a:buNone/>
            </a:pPr>
            <a:r>
              <a:rPr lang="en-US" sz="1800" dirty="0">
                <a:latin typeface="Libre Franklin"/>
                <a:ea typeface="Libre Franklin"/>
                <a:cs typeface="Libre Franklin"/>
                <a:sym typeface="Libre Franklin"/>
              </a:rPr>
              <a:t>Website: www.aknwrc.org </a:t>
            </a:r>
            <a:endParaRPr dirty="0"/>
          </a:p>
          <a:p>
            <a:pPr marL="0" marR="0" lvl="0" indent="0" algn="ctr" rtl="0">
              <a:lnSpc>
                <a:spcPct val="112000"/>
              </a:lnSpc>
              <a:spcBef>
                <a:spcPts val="0"/>
              </a:spcBef>
              <a:spcAft>
                <a:spcPts val="0"/>
              </a:spcAft>
              <a:buClr>
                <a:schemeClr val="lt2"/>
              </a:buClr>
              <a:buSzPts val="1800"/>
              <a:buFont typeface="Libre Franklin"/>
              <a:buNone/>
            </a:pPr>
            <a:endParaRPr sz="1800" dirty="0">
              <a:solidFill>
                <a:schemeClr val="accent5"/>
              </a:solidFill>
              <a:latin typeface="Libre Franklin"/>
              <a:ea typeface="Libre Franklin"/>
              <a:cs typeface="Libre Franklin"/>
              <a:sym typeface="Libre Franklin"/>
            </a:endParaRPr>
          </a:p>
        </p:txBody>
      </p:sp>
      <p:pic>
        <p:nvPicPr>
          <p:cNvPr id="202" name="Google Shape;202;p15"/>
          <p:cNvPicPr preferRelativeResize="0"/>
          <p:nvPr/>
        </p:nvPicPr>
        <p:blipFill>
          <a:blip r:embed="rId5">
            <a:alphaModFix/>
          </a:blip>
          <a:stretch>
            <a:fillRect/>
          </a:stretch>
        </p:blipFill>
        <p:spPr>
          <a:xfrm>
            <a:off x="1544975" y="223400"/>
            <a:ext cx="8644850" cy="2024500"/>
          </a:xfrm>
          <a:prstGeom prst="rect">
            <a:avLst/>
          </a:prstGeom>
          <a:noFill/>
          <a:ln>
            <a:noFill/>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{B0CC782C-5A26-8644-BC8C-837311034345}tf10001067</Template>
  <TotalTime>20</TotalTime>
  <Words>474</Words>
  <Application>Microsoft Macintosh PowerPoint</Application>
  <PresentationFormat>Widescreen</PresentationFormat>
  <Paragraphs>40</Paragraphs>
  <Slides>8</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Calibri</vt:lpstr>
      <vt:lpstr>Calibri Light</vt:lpstr>
      <vt:lpstr>Century Gothic</vt:lpstr>
      <vt:lpstr>Franklin Gothic Book</vt:lpstr>
      <vt:lpstr>Garamond</vt:lpstr>
      <vt:lpstr>Libre Franklin</vt:lpstr>
      <vt:lpstr>Wingdings</vt:lpstr>
      <vt:lpstr>Savon</vt:lpstr>
      <vt:lpstr>PowerPoint Presentation</vt:lpstr>
      <vt:lpstr>Memorandum of January 26, 2021  Tribal Consultation and Strengthening Nation-to-Nation Relationships  Memorandum for the Heads of Executive Departments and Agencies  </vt:lpstr>
      <vt:lpstr>Significance of Tribal Consultation</vt:lpstr>
      <vt:lpstr>Government-to-Government Consultation Set: Pilot Project </vt:lpstr>
      <vt:lpstr>Pilot Project Consultation Dates</vt:lpstr>
      <vt:lpstr>The purposes of the Alaska Tribal Public Safety Empowerment Subsection are:</vt:lpstr>
      <vt:lpstr>What are priority issues for your community?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Demmert</dc:creator>
  <cp:lastModifiedBy>Michelle Demmert</cp:lastModifiedBy>
  <cp:revision>1</cp:revision>
  <dcterms:created xsi:type="dcterms:W3CDTF">2022-08-02T21:58:49Z</dcterms:created>
  <dcterms:modified xsi:type="dcterms:W3CDTF">2022-08-02T22:18:59Z</dcterms:modified>
</cp:coreProperties>
</file>