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68" r:id="rId4"/>
    <p:sldId id="269" r:id="rId5"/>
    <p:sldId id="270" r:id="rId6"/>
    <p:sldId id="271" r:id="rId7"/>
    <p:sldId id="27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C32"/>
    <a:srgbClr val="99481E"/>
    <a:srgbClr val="9A4122"/>
    <a:srgbClr val="9C3B26"/>
    <a:srgbClr val="9E332A"/>
    <a:srgbClr val="9F2A2D"/>
    <a:srgbClr val="A11E30"/>
    <a:srgbClr val="B77729"/>
    <a:srgbClr val="00B2A9"/>
    <a:srgbClr val="F2C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78727" autoAdjust="0"/>
  </p:normalViewPr>
  <p:slideViewPr>
    <p:cSldViewPr snapToGrid="0">
      <p:cViewPr>
        <p:scale>
          <a:sx n="63" d="100"/>
          <a:sy n="63" d="100"/>
        </p:scale>
        <p:origin x="724" y="4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0D032-F695-4AC0-A00C-314DAE2DBC46}" type="doc">
      <dgm:prSet loTypeId="urn:microsoft.com/office/officeart/2005/8/layout/radial3" loCatId="cycle" qsTypeId="urn:microsoft.com/office/officeart/2005/8/quickstyle/simple2" qsCatId="simple" csTypeId="urn:microsoft.com/office/officeart/2005/8/colors/colorful2" csCatId="colorful" phldr="1"/>
      <dgm:spPr/>
      <dgm:t>
        <a:bodyPr/>
        <a:lstStyle/>
        <a:p>
          <a:endParaRPr lang="en-US"/>
        </a:p>
      </dgm:t>
    </dgm:pt>
    <dgm:pt modelId="{5B16C67B-0D50-480B-A57A-7BC1C70EA996}">
      <dgm:prSet phldrT="[Text]"/>
      <dgm:spPr/>
      <dgm:t>
        <a:bodyPr/>
        <a:lstStyle/>
        <a:p>
          <a:r>
            <a:rPr lang="en-US" b="1" dirty="0" smtClean="0"/>
            <a:t>Safe &amp; Thriving Communities </a:t>
          </a:r>
          <a:endParaRPr lang="en-US" b="1" dirty="0"/>
        </a:p>
      </dgm:t>
    </dgm:pt>
    <dgm:pt modelId="{122C7F70-3631-4218-8140-7E3482E4DC86}" type="parTrans" cxnId="{1F05694C-89DD-4C54-9E1E-2D98A341D351}">
      <dgm:prSet/>
      <dgm:spPr/>
      <dgm:t>
        <a:bodyPr/>
        <a:lstStyle/>
        <a:p>
          <a:endParaRPr lang="en-US"/>
        </a:p>
      </dgm:t>
    </dgm:pt>
    <dgm:pt modelId="{77F58674-8753-44FB-9EE5-D2391DAFAFA3}" type="sibTrans" cxnId="{1F05694C-89DD-4C54-9E1E-2D98A341D351}">
      <dgm:prSet/>
      <dgm:spPr/>
      <dgm:t>
        <a:bodyPr/>
        <a:lstStyle/>
        <a:p>
          <a:endParaRPr lang="en-US"/>
        </a:p>
      </dgm:t>
    </dgm:pt>
    <dgm:pt modelId="{60AA71AC-77BF-45E8-85AE-B2C38F5689A3}">
      <dgm:prSet phldrT="[Text]" custT="1"/>
      <dgm:spPr/>
      <dgm:t>
        <a:bodyPr/>
        <a:lstStyle/>
        <a:p>
          <a:r>
            <a:rPr lang="en-US" sz="1400" b="1" dirty="0" smtClean="0"/>
            <a:t>TCC Tribal Peace Officer Program</a:t>
          </a:r>
          <a:endParaRPr lang="en-US" sz="1400" b="1" dirty="0"/>
        </a:p>
      </dgm:t>
    </dgm:pt>
    <dgm:pt modelId="{73D3878E-C4A2-4696-8441-0AA17D0887EB}" type="parTrans" cxnId="{3823BC95-5A42-4B36-9D8F-2561F8FFFCC9}">
      <dgm:prSet/>
      <dgm:spPr/>
      <dgm:t>
        <a:bodyPr/>
        <a:lstStyle/>
        <a:p>
          <a:endParaRPr lang="en-US"/>
        </a:p>
      </dgm:t>
    </dgm:pt>
    <dgm:pt modelId="{52C839DD-464D-425A-99FF-B7C46040178F}" type="sibTrans" cxnId="{3823BC95-5A42-4B36-9D8F-2561F8FFFCC9}">
      <dgm:prSet/>
      <dgm:spPr/>
      <dgm:t>
        <a:bodyPr/>
        <a:lstStyle/>
        <a:p>
          <a:endParaRPr lang="en-US"/>
        </a:p>
      </dgm:t>
    </dgm:pt>
    <dgm:pt modelId="{6D7CC595-036F-4625-9A9B-B4A3276A5CE0}">
      <dgm:prSet phldrT="[Text]" custT="1"/>
      <dgm:spPr/>
      <dgm:t>
        <a:bodyPr/>
        <a:lstStyle/>
        <a:p>
          <a:r>
            <a:rPr lang="en-US" sz="1250" b="1" dirty="0" smtClean="0"/>
            <a:t>Healing to Wellness Court </a:t>
          </a:r>
        </a:p>
        <a:p>
          <a:r>
            <a:rPr lang="en-US" sz="1250" b="1" dirty="0" smtClean="0"/>
            <a:t>And Diversion Programs </a:t>
          </a:r>
          <a:endParaRPr lang="en-US" sz="1250" b="1" dirty="0"/>
        </a:p>
      </dgm:t>
    </dgm:pt>
    <dgm:pt modelId="{23811116-6B37-442D-AC79-DFCEF7784D2C}" type="parTrans" cxnId="{D66FA896-2752-4728-A32D-AA9A395D2074}">
      <dgm:prSet/>
      <dgm:spPr/>
      <dgm:t>
        <a:bodyPr/>
        <a:lstStyle/>
        <a:p>
          <a:endParaRPr lang="en-US"/>
        </a:p>
      </dgm:t>
    </dgm:pt>
    <dgm:pt modelId="{30FDF053-201A-443C-833E-A940FDCCF47D}" type="sibTrans" cxnId="{D66FA896-2752-4728-A32D-AA9A395D2074}">
      <dgm:prSet/>
      <dgm:spPr/>
      <dgm:t>
        <a:bodyPr/>
        <a:lstStyle/>
        <a:p>
          <a:endParaRPr lang="en-US"/>
        </a:p>
      </dgm:t>
    </dgm:pt>
    <dgm:pt modelId="{1E0B0B02-FD7D-4D38-B2FB-240011E4CDB2}">
      <dgm:prSet phldrT="[Text]" custT="1"/>
      <dgm:spPr/>
      <dgm:t>
        <a:bodyPr/>
        <a:lstStyle/>
        <a:p>
          <a:r>
            <a:rPr lang="en-US" sz="1400" b="1" dirty="0" smtClean="0"/>
            <a:t>Tribal Protective &amp; Social Services </a:t>
          </a:r>
          <a:endParaRPr lang="en-US" sz="1400" b="1" dirty="0"/>
        </a:p>
      </dgm:t>
    </dgm:pt>
    <dgm:pt modelId="{0A837760-5267-44A5-945B-44690359C510}" type="parTrans" cxnId="{9ED68C73-5F0A-489A-81B4-C1614C5F48E3}">
      <dgm:prSet/>
      <dgm:spPr/>
      <dgm:t>
        <a:bodyPr/>
        <a:lstStyle/>
        <a:p>
          <a:endParaRPr lang="en-US"/>
        </a:p>
      </dgm:t>
    </dgm:pt>
    <dgm:pt modelId="{9273388E-337A-48C0-BA9F-FF5DA331BCE0}" type="sibTrans" cxnId="{9ED68C73-5F0A-489A-81B4-C1614C5F48E3}">
      <dgm:prSet/>
      <dgm:spPr/>
      <dgm:t>
        <a:bodyPr/>
        <a:lstStyle/>
        <a:p>
          <a:endParaRPr lang="en-US"/>
        </a:p>
      </dgm:t>
    </dgm:pt>
    <dgm:pt modelId="{87CADAA9-D141-4129-99AA-D4FB52C6934E}">
      <dgm:prSet phldrT="[Text]" custT="1"/>
      <dgm:spPr/>
      <dgm:t>
        <a:bodyPr/>
        <a:lstStyle/>
        <a:p>
          <a:r>
            <a:rPr lang="en-US" sz="1400" b="1" dirty="0" smtClean="0"/>
            <a:t>Village Public Safety Officer Program</a:t>
          </a:r>
          <a:endParaRPr lang="en-US" sz="1400" b="1" dirty="0"/>
        </a:p>
      </dgm:t>
    </dgm:pt>
    <dgm:pt modelId="{3F4BE776-12D4-4403-BF55-79B530B604BE}" type="parTrans" cxnId="{66A3EDC4-B114-42DE-B082-BF17DAB6A1E8}">
      <dgm:prSet/>
      <dgm:spPr/>
      <dgm:t>
        <a:bodyPr/>
        <a:lstStyle/>
        <a:p>
          <a:endParaRPr lang="en-US"/>
        </a:p>
      </dgm:t>
    </dgm:pt>
    <dgm:pt modelId="{00DA1E12-C463-4E9F-A29B-22F7F3A2B013}" type="sibTrans" cxnId="{66A3EDC4-B114-42DE-B082-BF17DAB6A1E8}">
      <dgm:prSet/>
      <dgm:spPr/>
      <dgm:t>
        <a:bodyPr/>
        <a:lstStyle/>
        <a:p>
          <a:endParaRPr lang="en-US"/>
        </a:p>
      </dgm:t>
    </dgm:pt>
    <dgm:pt modelId="{F95C4A71-6963-4FED-987F-6EE62E6342E0}">
      <dgm:prSet custT="1"/>
      <dgm:spPr/>
      <dgm:t>
        <a:bodyPr/>
        <a:lstStyle/>
        <a:p>
          <a:r>
            <a:rPr lang="en-US" sz="1400" b="1" dirty="0" smtClean="0"/>
            <a:t>Strengthening Tribal Court</a:t>
          </a:r>
          <a:endParaRPr lang="en-US" sz="1400" b="1" dirty="0"/>
        </a:p>
      </dgm:t>
    </dgm:pt>
    <dgm:pt modelId="{D48A9907-0E5F-4817-8E2A-02D6AC81E602}" type="parTrans" cxnId="{CA97DB56-C289-41CA-B1FA-6E58689403D0}">
      <dgm:prSet/>
      <dgm:spPr/>
      <dgm:t>
        <a:bodyPr/>
        <a:lstStyle/>
        <a:p>
          <a:endParaRPr lang="en-US"/>
        </a:p>
      </dgm:t>
    </dgm:pt>
    <dgm:pt modelId="{398E0749-779F-49A8-AEA7-0398137385A8}" type="sibTrans" cxnId="{CA97DB56-C289-41CA-B1FA-6E58689403D0}">
      <dgm:prSet/>
      <dgm:spPr/>
      <dgm:t>
        <a:bodyPr/>
        <a:lstStyle/>
        <a:p>
          <a:endParaRPr lang="en-US"/>
        </a:p>
      </dgm:t>
    </dgm:pt>
    <dgm:pt modelId="{BDC751CD-3387-4484-8F08-B8B6AFD1E596}">
      <dgm:prSet custT="1"/>
      <dgm:spPr/>
      <dgm:t>
        <a:bodyPr/>
        <a:lstStyle/>
        <a:p>
          <a:r>
            <a:rPr lang="en-US" sz="1400" b="1" dirty="0" smtClean="0"/>
            <a:t>Community Wellness</a:t>
          </a:r>
          <a:endParaRPr lang="en-US" sz="1400" b="1" dirty="0"/>
        </a:p>
      </dgm:t>
    </dgm:pt>
    <dgm:pt modelId="{F7FD8238-2E1D-4474-A1BF-60DA0F577F55}" type="parTrans" cxnId="{BB3E36F0-C043-4588-98A3-7C95965D1A46}">
      <dgm:prSet/>
      <dgm:spPr/>
      <dgm:t>
        <a:bodyPr/>
        <a:lstStyle/>
        <a:p>
          <a:endParaRPr lang="en-US"/>
        </a:p>
      </dgm:t>
    </dgm:pt>
    <dgm:pt modelId="{2237688D-DDEA-46D0-9242-D72E9570D7CD}" type="sibTrans" cxnId="{BB3E36F0-C043-4588-98A3-7C95965D1A46}">
      <dgm:prSet/>
      <dgm:spPr/>
      <dgm:t>
        <a:bodyPr/>
        <a:lstStyle/>
        <a:p>
          <a:endParaRPr lang="en-US"/>
        </a:p>
      </dgm:t>
    </dgm:pt>
    <dgm:pt modelId="{E27881A9-FBDC-473A-826D-F712D377DBE5}">
      <dgm:prSet custT="1"/>
      <dgm:spPr/>
      <dgm:t>
        <a:bodyPr/>
        <a:lstStyle/>
        <a:p>
          <a:r>
            <a:rPr lang="en-US" sz="1400" b="1" dirty="0" smtClean="0"/>
            <a:t>Village Tribal Peace Officer Program (TPO/VPO</a:t>
          </a:r>
          <a:r>
            <a:rPr lang="en-US" sz="1400" dirty="0" smtClean="0"/>
            <a:t>)</a:t>
          </a:r>
          <a:endParaRPr lang="en-US" sz="1400" dirty="0"/>
        </a:p>
      </dgm:t>
    </dgm:pt>
    <dgm:pt modelId="{E86F2BE7-CB42-486F-88C4-B247854F252F}" type="parTrans" cxnId="{3827F9AE-5DBE-4337-B72D-773784012D58}">
      <dgm:prSet/>
      <dgm:spPr/>
      <dgm:t>
        <a:bodyPr/>
        <a:lstStyle/>
        <a:p>
          <a:endParaRPr lang="en-US"/>
        </a:p>
      </dgm:t>
    </dgm:pt>
    <dgm:pt modelId="{A137605B-4308-4E6B-AF4F-851DA2476726}" type="sibTrans" cxnId="{3827F9AE-5DBE-4337-B72D-773784012D58}">
      <dgm:prSet/>
      <dgm:spPr/>
      <dgm:t>
        <a:bodyPr/>
        <a:lstStyle/>
        <a:p>
          <a:endParaRPr lang="en-US"/>
        </a:p>
      </dgm:t>
    </dgm:pt>
    <dgm:pt modelId="{B5842353-1CAC-4AFC-9DE9-BEDC506B85D6}" type="pres">
      <dgm:prSet presAssocID="{F8C0D032-F695-4AC0-A00C-314DAE2DBC46}" presName="composite" presStyleCnt="0">
        <dgm:presLayoutVars>
          <dgm:chMax val="1"/>
          <dgm:dir/>
          <dgm:resizeHandles val="exact"/>
        </dgm:presLayoutVars>
      </dgm:prSet>
      <dgm:spPr/>
      <dgm:t>
        <a:bodyPr/>
        <a:lstStyle/>
        <a:p>
          <a:endParaRPr lang="en-US"/>
        </a:p>
      </dgm:t>
    </dgm:pt>
    <dgm:pt modelId="{97A9C13F-C747-4B59-9353-4B98382AAA7B}" type="pres">
      <dgm:prSet presAssocID="{F8C0D032-F695-4AC0-A00C-314DAE2DBC46}" presName="radial" presStyleCnt="0">
        <dgm:presLayoutVars>
          <dgm:animLvl val="ctr"/>
        </dgm:presLayoutVars>
      </dgm:prSet>
      <dgm:spPr/>
      <dgm:t>
        <a:bodyPr/>
        <a:lstStyle/>
        <a:p>
          <a:endParaRPr lang="en-US"/>
        </a:p>
      </dgm:t>
    </dgm:pt>
    <dgm:pt modelId="{BF09844F-E820-4E72-B182-81B9D238715C}" type="pres">
      <dgm:prSet presAssocID="{5B16C67B-0D50-480B-A57A-7BC1C70EA996}" presName="centerShape" presStyleLbl="vennNode1" presStyleIdx="0" presStyleCnt="8" custLinFactNeighborX="846" custLinFactNeighborY="-3947"/>
      <dgm:spPr/>
      <dgm:t>
        <a:bodyPr/>
        <a:lstStyle/>
        <a:p>
          <a:endParaRPr lang="en-US"/>
        </a:p>
      </dgm:t>
    </dgm:pt>
    <dgm:pt modelId="{83D64073-72FE-4546-80CD-A1B2521FF79F}" type="pres">
      <dgm:prSet presAssocID="{60AA71AC-77BF-45E8-85AE-B2C38F5689A3}" presName="node" presStyleLbl="vennNode1" presStyleIdx="1" presStyleCnt="8" custRadScaleRad="107908" custRadScaleInc="1747">
        <dgm:presLayoutVars>
          <dgm:bulletEnabled val="1"/>
        </dgm:presLayoutVars>
      </dgm:prSet>
      <dgm:spPr/>
      <dgm:t>
        <a:bodyPr/>
        <a:lstStyle/>
        <a:p>
          <a:endParaRPr lang="en-US"/>
        </a:p>
      </dgm:t>
    </dgm:pt>
    <dgm:pt modelId="{BFC45B02-17F2-4652-A917-712FD41935F2}" type="pres">
      <dgm:prSet presAssocID="{E27881A9-FBDC-473A-826D-F712D377DBE5}" presName="node" presStyleLbl="vennNode1" presStyleIdx="2" presStyleCnt="8" custRadScaleRad="109393" custRadScaleInc="-2681">
        <dgm:presLayoutVars>
          <dgm:bulletEnabled val="1"/>
        </dgm:presLayoutVars>
      </dgm:prSet>
      <dgm:spPr/>
      <dgm:t>
        <a:bodyPr/>
        <a:lstStyle/>
        <a:p>
          <a:endParaRPr lang="en-US"/>
        </a:p>
      </dgm:t>
    </dgm:pt>
    <dgm:pt modelId="{3DAD7055-2A62-45F2-98C4-54B6DC5F16D3}" type="pres">
      <dgm:prSet presAssocID="{F95C4A71-6963-4FED-987F-6EE62E6342E0}" presName="node" presStyleLbl="vennNode1" presStyleIdx="3" presStyleCnt="8" custRadScaleRad="106797" custRadScaleInc="-9978">
        <dgm:presLayoutVars>
          <dgm:bulletEnabled val="1"/>
        </dgm:presLayoutVars>
      </dgm:prSet>
      <dgm:spPr/>
      <dgm:t>
        <a:bodyPr/>
        <a:lstStyle/>
        <a:p>
          <a:endParaRPr lang="en-US"/>
        </a:p>
      </dgm:t>
    </dgm:pt>
    <dgm:pt modelId="{AB60FC66-DE92-43D9-B385-A2FD7503331F}" type="pres">
      <dgm:prSet presAssocID="{BDC751CD-3387-4484-8F08-B8B6AFD1E596}" presName="node" presStyleLbl="vennNode1" presStyleIdx="4" presStyleCnt="8" custRadScaleRad="96462" custRadScaleInc="-6796">
        <dgm:presLayoutVars>
          <dgm:bulletEnabled val="1"/>
        </dgm:presLayoutVars>
      </dgm:prSet>
      <dgm:spPr/>
      <dgm:t>
        <a:bodyPr/>
        <a:lstStyle/>
        <a:p>
          <a:endParaRPr lang="en-US"/>
        </a:p>
      </dgm:t>
    </dgm:pt>
    <dgm:pt modelId="{49F8C4F8-4067-406C-8B28-C3D4D2B929F2}" type="pres">
      <dgm:prSet presAssocID="{6D7CC595-036F-4625-9A9B-B4A3276A5CE0}" presName="node" presStyleLbl="vennNode1" presStyleIdx="5" presStyleCnt="8" custRadScaleRad="98895" custRadScaleInc="10362">
        <dgm:presLayoutVars>
          <dgm:bulletEnabled val="1"/>
        </dgm:presLayoutVars>
      </dgm:prSet>
      <dgm:spPr/>
      <dgm:t>
        <a:bodyPr/>
        <a:lstStyle/>
        <a:p>
          <a:endParaRPr lang="en-US"/>
        </a:p>
      </dgm:t>
    </dgm:pt>
    <dgm:pt modelId="{AD809BF1-5ECA-4926-848A-FF0194D77D4C}" type="pres">
      <dgm:prSet presAssocID="{1E0B0B02-FD7D-4D38-B2FB-240011E4CDB2}" presName="node" presStyleLbl="vennNode1" presStyleIdx="6" presStyleCnt="8" custRadScaleRad="101381" custRadScaleInc="7640">
        <dgm:presLayoutVars>
          <dgm:bulletEnabled val="1"/>
        </dgm:presLayoutVars>
      </dgm:prSet>
      <dgm:spPr/>
      <dgm:t>
        <a:bodyPr/>
        <a:lstStyle/>
        <a:p>
          <a:endParaRPr lang="en-US"/>
        </a:p>
      </dgm:t>
    </dgm:pt>
    <dgm:pt modelId="{29044F75-F2B3-4C8D-AB89-76E1CED1EC78}" type="pres">
      <dgm:prSet presAssocID="{87CADAA9-D141-4129-99AA-D4FB52C6934E}" presName="node" presStyleLbl="vennNode1" presStyleIdx="7" presStyleCnt="8" custRadScaleRad="103851" custRadScaleInc="7759">
        <dgm:presLayoutVars>
          <dgm:bulletEnabled val="1"/>
        </dgm:presLayoutVars>
      </dgm:prSet>
      <dgm:spPr/>
      <dgm:t>
        <a:bodyPr/>
        <a:lstStyle/>
        <a:p>
          <a:endParaRPr lang="en-US"/>
        </a:p>
      </dgm:t>
    </dgm:pt>
  </dgm:ptLst>
  <dgm:cxnLst>
    <dgm:cxn modelId="{3823BC95-5A42-4B36-9D8F-2561F8FFFCC9}" srcId="{5B16C67B-0D50-480B-A57A-7BC1C70EA996}" destId="{60AA71AC-77BF-45E8-85AE-B2C38F5689A3}" srcOrd="0" destOrd="0" parTransId="{73D3878E-C4A2-4696-8441-0AA17D0887EB}" sibTransId="{52C839DD-464D-425A-99FF-B7C46040178F}"/>
    <dgm:cxn modelId="{2202E0FE-AF5B-4C71-8C96-509A45715EF6}" type="presOf" srcId="{F8C0D032-F695-4AC0-A00C-314DAE2DBC46}" destId="{B5842353-1CAC-4AFC-9DE9-BEDC506B85D6}" srcOrd="0" destOrd="0" presId="urn:microsoft.com/office/officeart/2005/8/layout/radial3"/>
    <dgm:cxn modelId="{3004AAA6-36EF-4862-910C-DEBA3D228502}" type="presOf" srcId="{BDC751CD-3387-4484-8F08-B8B6AFD1E596}" destId="{AB60FC66-DE92-43D9-B385-A2FD7503331F}" srcOrd="0" destOrd="0" presId="urn:microsoft.com/office/officeart/2005/8/layout/radial3"/>
    <dgm:cxn modelId="{9ED68C73-5F0A-489A-81B4-C1614C5F48E3}" srcId="{5B16C67B-0D50-480B-A57A-7BC1C70EA996}" destId="{1E0B0B02-FD7D-4D38-B2FB-240011E4CDB2}" srcOrd="5" destOrd="0" parTransId="{0A837760-5267-44A5-945B-44690359C510}" sibTransId="{9273388E-337A-48C0-BA9F-FF5DA331BCE0}"/>
    <dgm:cxn modelId="{042E10C3-58D0-4EF6-A8C2-6DF48256B70A}" type="presOf" srcId="{1E0B0B02-FD7D-4D38-B2FB-240011E4CDB2}" destId="{AD809BF1-5ECA-4926-848A-FF0194D77D4C}" srcOrd="0" destOrd="0" presId="urn:microsoft.com/office/officeart/2005/8/layout/radial3"/>
    <dgm:cxn modelId="{3827F9AE-5DBE-4337-B72D-773784012D58}" srcId="{5B16C67B-0D50-480B-A57A-7BC1C70EA996}" destId="{E27881A9-FBDC-473A-826D-F712D377DBE5}" srcOrd="1" destOrd="0" parTransId="{E86F2BE7-CB42-486F-88C4-B247854F252F}" sibTransId="{A137605B-4308-4E6B-AF4F-851DA2476726}"/>
    <dgm:cxn modelId="{D66FA896-2752-4728-A32D-AA9A395D2074}" srcId="{5B16C67B-0D50-480B-A57A-7BC1C70EA996}" destId="{6D7CC595-036F-4625-9A9B-B4A3276A5CE0}" srcOrd="4" destOrd="0" parTransId="{23811116-6B37-442D-AC79-DFCEF7784D2C}" sibTransId="{30FDF053-201A-443C-833E-A940FDCCF47D}"/>
    <dgm:cxn modelId="{22030440-A9DD-4F95-A363-10F635ED76B5}" type="presOf" srcId="{E27881A9-FBDC-473A-826D-F712D377DBE5}" destId="{BFC45B02-17F2-4652-A917-712FD41935F2}" srcOrd="0" destOrd="0" presId="urn:microsoft.com/office/officeart/2005/8/layout/radial3"/>
    <dgm:cxn modelId="{D23E4E82-C188-4958-ADDD-E9DD63DF5DFC}" type="presOf" srcId="{5B16C67B-0D50-480B-A57A-7BC1C70EA996}" destId="{BF09844F-E820-4E72-B182-81B9D238715C}" srcOrd="0" destOrd="0" presId="urn:microsoft.com/office/officeart/2005/8/layout/radial3"/>
    <dgm:cxn modelId="{E6AC714C-66CB-46DD-892D-F16D6876A1CD}" type="presOf" srcId="{60AA71AC-77BF-45E8-85AE-B2C38F5689A3}" destId="{83D64073-72FE-4546-80CD-A1B2521FF79F}" srcOrd="0" destOrd="0" presId="urn:microsoft.com/office/officeart/2005/8/layout/radial3"/>
    <dgm:cxn modelId="{66A3EDC4-B114-42DE-B082-BF17DAB6A1E8}" srcId="{5B16C67B-0D50-480B-A57A-7BC1C70EA996}" destId="{87CADAA9-D141-4129-99AA-D4FB52C6934E}" srcOrd="6" destOrd="0" parTransId="{3F4BE776-12D4-4403-BF55-79B530B604BE}" sibTransId="{00DA1E12-C463-4E9F-A29B-22F7F3A2B013}"/>
    <dgm:cxn modelId="{070D314F-3E6F-45FB-B3DC-A42F3B5520DF}" type="presOf" srcId="{6D7CC595-036F-4625-9A9B-B4A3276A5CE0}" destId="{49F8C4F8-4067-406C-8B28-C3D4D2B929F2}" srcOrd="0" destOrd="0" presId="urn:microsoft.com/office/officeart/2005/8/layout/radial3"/>
    <dgm:cxn modelId="{CA97DB56-C289-41CA-B1FA-6E58689403D0}" srcId="{5B16C67B-0D50-480B-A57A-7BC1C70EA996}" destId="{F95C4A71-6963-4FED-987F-6EE62E6342E0}" srcOrd="2" destOrd="0" parTransId="{D48A9907-0E5F-4817-8E2A-02D6AC81E602}" sibTransId="{398E0749-779F-49A8-AEA7-0398137385A8}"/>
    <dgm:cxn modelId="{4713131D-C18F-458F-A734-6E24313026ED}" type="presOf" srcId="{F95C4A71-6963-4FED-987F-6EE62E6342E0}" destId="{3DAD7055-2A62-45F2-98C4-54B6DC5F16D3}" srcOrd="0" destOrd="0" presId="urn:microsoft.com/office/officeart/2005/8/layout/radial3"/>
    <dgm:cxn modelId="{D7365A95-2160-4223-AEF3-FABED60F0CC8}" type="presOf" srcId="{87CADAA9-D141-4129-99AA-D4FB52C6934E}" destId="{29044F75-F2B3-4C8D-AB89-76E1CED1EC78}" srcOrd="0" destOrd="0" presId="urn:microsoft.com/office/officeart/2005/8/layout/radial3"/>
    <dgm:cxn modelId="{1F05694C-89DD-4C54-9E1E-2D98A341D351}" srcId="{F8C0D032-F695-4AC0-A00C-314DAE2DBC46}" destId="{5B16C67B-0D50-480B-A57A-7BC1C70EA996}" srcOrd="0" destOrd="0" parTransId="{122C7F70-3631-4218-8140-7E3482E4DC86}" sibTransId="{77F58674-8753-44FB-9EE5-D2391DAFAFA3}"/>
    <dgm:cxn modelId="{BB3E36F0-C043-4588-98A3-7C95965D1A46}" srcId="{5B16C67B-0D50-480B-A57A-7BC1C70EA996}" destId="{BDC751CD-3387-4484-8F08-B8B6AFD1E596}" srcOrd="3" destOrd="0" parTransId="{F7FD8238-2E1D-4474-A1BF-60DA0F577F55}" sibTransId="{2237688D-DDEA-46D0-9242-D72E9570D7CD}"/>
    <dgm:cxn modelId="{7864075B-4412-4CEE-BAAE-92D88FD18A61}" type="presParOf" srcId="{B5842353-1CAC-4AFC-9DE9-BEDC506B85D6}" destId="{97A9C13F-C747-4B59-9353-4B98382AAA7B}" srcOrd="0" destOrd="0" presId="urn:microsoft.com/office/officeart/2005/8/layout/radial3"/>
    <dgm:cxn modelId="{F7C43631-FD0C-4F2D-A493-DBDC6B883171}" type="presParOf" srcId="{97A9C13F-C747-4B59-9353-4B98382AAA7B}" destId="{BF09844F-E820-4E72-B182-81B9D238715C}" srcOrd="0" destOrd="0" presId="urn:microsoft.com/office/officeart/2005/8/layout/radial3"/>
    <dgm:cxn modelId="{9E136AE9-EC56-4F72-AB5C-750B3ED09A88}" type="presParOf" srcId="{97A9C13F-C747-4B59-9353-4B98382AAA7B}" destId="{83D64073-72FE-4546-80CD-A1B2521FF79F}" srcOrd="1" destOrd="0" presId="urn:microsoft.com/office/officeart/2005/8/layout/radial3"/>
    <dgm:cxn modelId="{87E6DC52-662B-4046-A29C-C313EAE70B06}" type="presParOf" srcId="{97A9C13F-C747-4B59-9353-4B98382AAA7B}" destId="{BFC45B02-17F2-4652-A917-712FD41935F2}" srcOrd="2" destOrd="0" presId="urn:microsoft.com/office/officeart/2005/8/layout/radial3"/>
    <dgm:cxn modelId="{C3062911-F7D1-45B9-8F93-2AE0306708CE}" type="presParOf" srcId="{97A9C13F-C747-4B59-9353-4B98382AAA7B}" destId="{3DAD7055-2A62-45F2-98C4-54B6DC5F16D3}" srcOrd="3" destOrd="0" presId="urn:microsoft.com/office/officeart/2005/8/layout/radial3"/>
    <dgm:cxn modelId="{D4223A50-ED3A-4496-9B83-E796895D5D8E}" type="presParOf" srcId="{97A9C13F-C747-4B59-9353-4B98382AAA7B}" destId="{AB60FC66-DE92-43D9-B385-A2FD7503331F}" srcOrd="4" destOrd="0" presId="urn:microsoft.com/office/officeart/2005/8/layout/radial3"/>
    <dgm:cxn modelId="{AB4EE826-7A8B-4887-B260-9C2321667144}" type="presParOf" srcId="{97A9C13F-C747-4B59-9353-4B98382AAA7B}" destId="{49F8C4F8-4067-406C-8B28-C3D4D2B929F2}" srcOrd="5" destOrd="0" presId="urn:microsoft.com/office/officeart/2005/8/layout/radial3"/>
    <dgm:cxn modelId="{3A2921C5-A454-4AC0-912B-5C1BAD12B462}" type="presParOf" srcId="{97A9C13F-C747-4B59-9353-4B98382AAA7B}" destId="{AD809BF1-5ECA-4926-848A-FF0194D77D4C}" srcOrd="6" destOrd="0" presId="urn:microsoft.com/office/officeart/2005/8/layout/radial3"/>
    <dgm:cxn modelId="{8048DA05-A4EF-48B4-AE1A-9F6024BC3D3C}" type="presParOf" srcId="{97A9C13F-C747-4B59-9353-4B98382AAA7B}" destId="{29044F75-F2B3-4C8D-AB89-76E1CED1EC78}"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9844F-E820-4E72-B182-81B9D238715C}">
      <dsp:nvSpPr>
        <dsp:cNvPr id="0" name=""/>
        <dsp:cNvSpPr/>
      </dsp:nvSpPr>
      <dsp:spPr>
        <a:xfrm>
          <a:off x="3611516" y="1099270"/>
          <a:ext cx="2998227" cy="299822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Safe &amp; Thriving Communities </a:t>
          </a:r>
          <a:endParaRPr lang="en-US" sz="2900" b="1" kern="1200" dirty="0"/>
        </a:p>
      </dsp:txBody>
      <dsp:txXfrm>
        <a:off x="4050596" y="1538350"/>
        <a:ext cx="2120067" cy="2120067"/>
      </dsp:txXfrm>
    </dsp:sp>
    <dsp:sp modelId="{83D64073-72FE-4546-80CD-A1B2521FF79F}">
      <dsp:nvSpPr>
        <dsp:cNvPr id="0" name=""/>
        <dsp:cNvSpPr/>
      </dsp:nvSpPr>
      <dsp:spPr>
        <a:xfrm>
          <a:off x="4361073" y="0"/>
          <a:ext cx="1499113" cy="1499113"/>
        </a:xfrm>
        <a:prstGeom prst="ellipse">
          <a:avLst/>
        </a:prstGeom>
        <a:solidFill>
          <a:schemeClr val="accent2">
            <a:alpha val="50000"/>
            <a:hueOff val="-207909"/>
            <a:satOff val="-11990"/>
            <a:lumOff val="123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TCC Tribal Peace Officer Program</a:t>
          </a:r>
          <a:endParaRPr lang="en-US" sz="1400" b="1" kern="1200" dirty="0"/>
        </a:p>
      </dsp:txBody>
      <dsp:txXfrm>
        <a:off x="4580613" y="219540"/>
        <a:ext cx="1060033" cy="1060033"/>
      </dsp:txXfrm>
    </dsp:sp>
    <dsp:sp modelId="{BFC45B02-17F2-4652-A917-712FD41935F2}">
      <dsp:nvSpPr>
        <dsp:cNvPr id="0" name=""/>
        <dsp:cNvSpPr/>
      </dsp:nvSpPr>
      <dsp:spPr>
        <a:xfrm>
          <a:off x="5966356" y="630741"/>
          <a:ext cx="1499113" cy="1499113"/>
        </a:xfrm>
        <a:prstGeom prst="ellipse">
          <a:avLst/>
        </a:prstGeom>
        <a:solidFill>
          <a:schemeClr val="accent2">
            <a:alpha val="50000"/>
            <a:hueOff val="-415818"/>
            <a:satOff val="-23979"/>
            <a:lumOff val="24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Village Tribal Peace Officer Program (TPO/VPO</a:t>
          </a:r>
          <a:r>
            <a:rPr lang="en-US" sz="1400" kern="1200" dirty="0" smtClean="0"/>
            <a:t>)</a:t>
          </a:r>
          <a:endParaRPr lang="en-US" sz="1400" kern="1200" dirty="0"/>
        </a:p>
      </dsp:txBody>
      <dsp:txXfrm>
        <a:off x="6185896" y="850281"/>
        <a:ext cx="1060033" cy="1060033"/>
      </dsp:txXfrm>
    </dsp:sp>
    <dsp:sp modelId="{3DAD7055-2A62-45F2-98C4-54B6DC5F16D3}">
      <dsp:nvSpPr>
        <dsp:cNvPr id="0" name=""/>
        <dsp:cNvSpPr/>
      </dsp:nvSpPr>
      <dsp:spPr>
        <a:xfrm>
          <a:off x="6395505" y="2283524"/>
          <a:ext cx="1499113" cy="1499113"/>
        </a:xfrm>
        <a:prstGeom prst="ellipse">
          <a:avLst/>
        </a:prstGeom>
        <a:solidFill>
          <a:schemeClr val="accent2">
            <a:alpha val="50000"/>
            <a:hueOff val="-623727"/>
            <a:satOff val="-35969"/>
            <a:lumOff val="369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Strengthening Tribal Court</a:t>
          </a:r>
          <a:endParaRPr lang="en-US" sz="1400" b="1" kern="1200" dirty="0"/>
        </a:p>
      </dsp:txBody>
      <dsp:txXfrm>
        <a:off x="6615045" y="2503064"/>
        <a:ext cx="1060033" cy="1060033"/>
      </dsp:txXfrm>
    </dsp:sp>
    <dsp:sp modelId="{AB60FC66-DE92-43D9-B385-A2FD7503331F}">
      <dsp:nvSpPr>
        <dsp:cNvPr id="0" name=""/>
        <dsp:cNvSpPr/>
      </dsp:nvSpPr>
      <dsp:spPr>
        <a:xfrm>
          <a:off x="5247666" y="3647934"/>
          <a:ext cx="1499113" cy="1499113"/>
        </a:xfrm>
        <a:prstGeom prst="ellipse">
          <a:avLst/>
        </a:prstGeom>
        <a:solidFill>
          <a:schemeClr val="accent2">
            <a:alpha val="50000"/>
            <a:hueOff val="-831636"/>
            <a:satOff val="-47959"/>
            <a:lumOff val="49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Community Wellness</a:t>
          </a:r>
          <a:endParaRPr lang="en-US" sz="1400" b="1" kern="1200" dirty="0"/>
        </a:p>
      </dsp:txBody>
      <dsp:txXfrm>
        <a:off x="5467206" y="3867474"/>
        <a:ext cx="1060033" cy="1060033"/>
      </dsp:txXfrm>
    </dsp:sp>
    <dsp:sp modelId="{49F8C4F8-4067-406C-8B28-C3D4D2B929F2}">
      <dsp:nvSpPr>
        <dsp:cNvPr id="0" name=""/>
        <dsp:cNvSpPr/>
      </dsp:nvSpPr>
      <dsp:spPr>
        <a:xfrm>
          <a:off x="3331686" y="3658385"/>
          <a:ext cx="1499113" cy="1499113"/>
        </a:xfrm>
        <a:prstGeom prst="ellipse">
          <a:avLst/>
        </a:prstGeom>
        <a:solidFill>
          <a:schemeClr val="accent2">
            <a:alpha val="50000"/>
            <a:hueOff val="-1039545"/>
            <a:satOff val="-59949"/>
            <a:lumOff val="61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n-US" sz="1250" b="1" kern="1200" dirty="0" smtClean="0"/>
            <a:t>Healing to Wellness Court </a:t>
          </a:r>
        </a:p>
        <a:p>
          <a:pPr lvl="0" algn="ctr" defTabSz="555625">
            <a:lnSpc>
              <a:spcPct val="90000"/>
            </a:lnSpc>
            <a:spcBef>
              <a:spcPct val="0"/>
            </a:spcBef>
            <a:spcAft>
              <a:spcPct val="35000"/>
            </a:spcAft>
          </a:pPr>
          <a:r>
            <a:rPr lang="en-US" sz="1250" b="1" kern="1200" dirty="0" smtClean="0"/>
            <a:t>And Diversion Programs </a:t>
          </a:r>
          <a:endParaRPr lang="en-US" sz="1250" b="1" kern="1200" dirty="0"/>
        </a:p>
      </dsp:txBody>
      <dsp:txXfrm>
        <a:off x="3551226" y="3877925"/>
        <a:ext cx="1060033" cy="1060033"/>
      </dsp:txXfrm>
    </dsp:sp>
    <dsp:sp modelId="{AD809BF1-5ECA-4926-848A-FF0194D77D4C}">
      <dsp:nvSpPr>
        <dsp:cNvPr id="0" name=""/>
        <dsp:cNvSpPr/>
      </dsp:nvSpPr>
      <dsp:spPr>
        <a:xfrm>
          <a:off x="2371397" y="2310426"/>
          <a:ext cx="1499113" cy="1499113"/>
        </a:xfrm>
        <a:prstGeom prst="ellipse">
          <a:avLst/>
        </a:prstGeom>
        <a:solidFill>
          <a:schemeClr val="accent2">
            <a:alpha val="50000"/>
            <a:hueOff val="-1247454"/>
            <a:satOff val="-71938"/>
            <a:lumOff val="73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Tribal Protective &amp; Social Services </a:t>
          </a:r>
          <a:endParaRPr lang="en-US" sz="1400" b="1" kern="1200" dirty="0"/>
        </a:p>
      </dsp:txBody>
      <dsp:txXfrm>
        <a:off x="2590937" y="2529966"/>
        <a:ext cx="1060033" cy="1060033"/>
      </dsp:txXfrm>
    </dsp:sp>
    <dsp:sp modelId="{29044F75-F2B3-4C8D-AB89-76E1CED1EC78}">
      <dsp:nvSpPr>
        <dsp:cNvPr id="0" name=""/>
        <dsp:cNvSpPr/>
      </dsp:nvSpPr>
      <dsp:spPr>
        <a:xfrm>
          <a:off x="2833654" y="630750"/>
          <a:ext cx="1499113" cy="1499113"/>
        </a:xfrm>
        <a:prstGeom prst="ellipse">
          <a:avLst/>
        </a:prstGeom>
        <a:solidFill>
          <a:schemeClr val="accent2">
            <a:alpha val="50000"/>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Village Public Safety Officer Program</a:t>
          </a:r>
          <a:endParaRPr lang="en-US" sz="1400" b="1" kern="1200" dirty="0"/>
        </a:p>
      </dsp:txBody>
      <dsp:txXfrm>
        <a:off x="3053194" y="850290"/>
        <a:ext cx="1060033" cy="10600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535F0-1C2B-4278-9ABF-487303286C2C}"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35344-2C19-4328-BA97-33B60E4B442B}" type="slidenum">
              <a:rPr lang="en-US" smtClean="0"/>
              <a:t>‹#›</a:t>
            </a:fld>
            <a:endParaRPr lang="en-US"/>
          </a:p>
        </p:txBody>
      </p:sp>
    </p:spTree>
    <p:extLst>
      <p:ext uri="{BB962C8B-B14F-4D97-AF65-F5344CB8AC3E}">
        <p14:creationId xmlns:p14="http://schemas.microsoft.com/office/powerpoint/2010/main" val="50330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99552B"/>
                </a:solidFill>
                <a:latin typeface="Arial" panose="020B0604020202020204" pitchFamily="34" charset="0"/>
                <a:cs typeface="Arial" panose="020B0604020202020204" pitchFamily="34" charset="0"/>
              </a:rPr>
              <a:t>The reason we formed the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99552B"/>
                </a:solidFill>
                <a:latin typeface="Arial" panose="020B0604020202020204" pitchFamily="34" charset="0"/>
                <a:cs typeface="Arial" panose="020B0604020202020204" pitchFamily="34" charset="0"/>
              </a:rPr>
              <a:t>Tribal </a:t>
            </a:r>
            <a:r>
              <a:rPr lang="en-US" dirty="0" smtClean="0">
                <a:solidFill>
                  <a:srgbClr val="99552B"/>
                </a:solidFill>
                <a:latin typeface="Arial" panose="020B0604020202020204" pitchFamily="34" charset="0"/>
                <a:cs typeface="Arial" panose="020B0604020202020204" pitchFamily="34" charset="0"/>
              </a:rPr>
              <a:t>Government’s Exercising their Inherent Authority to Promote Safe and Healthy Communities During a Global Pandemic </a:t>
            </a:r>
          </a:p>
          <a:p>
            <a:endParaRPr lang="en-US" dirty="0" smtClean="0"/>
          </a:p>
          <a:p>
            <a:r>
              <a:rPr lang="en-US" dirty="0" smtClean="0"/>
              <a:t>Kept Tribal Courts running to protect Children</a:t>
            </a:r>
          </a:p>
          <a:p>
            <a:pPr lvl="1"/>
            <a:r>
              <a:rPr lang="en-US" dirty="0" smtClean="0"/>
              <a:t>Lower 48 Tribes shut down court. Alaska State Court shut down, etc…</a:t>
            </a:r>
          </a:p>
          <a:p>
            <a:r>
              <a:rPr lang="en-US" dirty="0" smtClean="0"/>
              <a:t>Develop tribal laws to prevent village outbreaks</a:t>
            </a:r>
          </a:p>
          <a:p>
            <a:pPr lvl="1"/>
            <a:r>
              <a:rPr lang="en-US" dirty="0" smtClean="0"/>
              <a:t>Used the Tribal Courts to enforce laws (on all person(s))</a:t>
            </a:r>
          </a:p>
          <a:p>
            <a:pPr lvl="1"/>
            <a:r>
              <a:rPr lang="en-US" dirty="0" smtClean="0"/>
              <a:t>Tribal Federal Emergency Resolutions</a:t>
            </a:r>
          </a:p>
          <a:p>
            <a:pPr lvl="1"/>
            <a:r>
              <a:rPr lang="en-US" dirty="0" smtClean="0"/>
              <a:t>COVID-19 Tribal Response Codes and Resolutions </a:t>
            </a:r>
          </a:p>
          <a:p>
            <a:r>
              <a:rPr lang="en-US" dirty="0" smtClean="0"/>
              <a:t>Established relationships with federal/state agencies  </a:t>
            </a:r>
          </a:p>
          <a:p>
            <a:pPr lvl="1"/>
            <a:r>
              <a:rPr lang="en-US" dirty="0" smtClean="0"/>
              <a:t>Airlines </a:t>
            </a:r>
          </a:p>
          <a:p>
            <a:pPr lvl="1"/>
            <a:r>
              <a:rPr lang="en-US" dirty="0" smtClean="0"/>
              <a:t>Alcohol Marijuana Control Board </a:t>
            </a:r>
          </a:p>
          <a:p>
            <a:pPr lvl="1"/>
            <a:r>
              <a:rPr lang="en-US" dirty="0" smtClean="0"/>
              <a:t>Department of Transportation </a:t>
            </a:r>
          </a:p>
          <a:p>
            <a:pPr lvl="1"/>
            <a:r>
              <a:rPr lang="en-US" dirty="0" smtClean="0"/>
              <a:t>Business Owners </a:t>
            </a:r>
          </a:p>
          <a:p>
            <a:endParaRPr lang="en-US" dirty="0"/>
          </a:p>
        </p:txBody>
      </p:sp>
      <p:sp>
        <p:nvSpPr>
          <p:cNvPr id="4" name="Slide Number Placeholder 3"/>
          <p:cNvSpPr>
            <a:spLocks noGrp="1"/>
          </p:cNvSpPr>
          <p:nvPr>
            <p:ph type="sldNum" sz="quarter" idx="10"/>
          </p:nvPr>
        </p:nvSpPr>
        <p:spPr/>
        <p:txBody>
          <a:bodyPr/>
          <a:lstStyle/>
          <a:p>
            <a:fld id="{63235344-2C19-4328-BA97-33B60E4B442B}" type="slidenum">
              <a:rPr lang="en-US" smtClean="0"/>
              <a:t>1</a:t>
            </a:fld>
            <a:endParaRPr lang="en-US"/>
          </a:p>
        </p:txBody>
      </p:sp>
    </p:spTree>
    <p:extLst>
      <p:ext uri="{BB962C8B-B14F-4D97-AF65-F5344CB8AC3E}">
        <p14:creationId xmlns:p14="http://schemas.microsoft.com/office/powerpoint/2010/main" val="407835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baseline="0" dirty="0" smtClean="0"/>
              <a:t>I </a:t>
            </a:r>
            <a:r>
              <a:rPr lang="en-US" baseline="0" dirty="0" smtClean="0"/>
              <a:t>want to recognize the leadership in the room, and countless hours of advocacy for the protection and safety all Alaska Native people. With all the hard work, we have seen acknowledgement and support from the Department of Justice and the Department of </a:t>
            </a:r>
            <a:r>
              <a:rPr lang="en-US" baseline="0" dirty="0" smtClean="0"/>
              <a:t>Interior, State of Alaska Dept. of Public Safety- </a:t>
            </a:r>
            <a:r>
              <a:rPr lang="en-US" baseline="0" dirty="0" smtClean="0"/>
              <a:t>to allow tribes in Alaska and other PL-280 to be eligible for justice related funding, Tribes would long unable to access. </a:t>
            </a:r>
            <a:r>
              <a:rPr lang="en-US" baseline="0" dirty="0" smtClean="0"/>
              <a:t>Senate Lisa Murkowski has been a strong advocate for the BIA Tribal Court funding and hopefully following VAWA, we can start pushing for BIA Law Enforcement funding for PL-280 State also.</a:t>
            </a:r>
          </a:p>
          <a:p>
            <a:endParaRPr lang="en-US" baseline="0" dirty="0" smtClean="0"/>
          </a:p>
          <a:p>
            <a:r>
              <a:rPr lang="en-US" baseline="0" dirty="0" smtClean="0"/>
              <a:t>We really appreciate This </a:t>
            </a:r>
            <a:r>
              <a:rPr lang="en-US" baseline="0" dirty="0" smtClean="0"/>
              <a:t>has been a great step in the right direction, and we need to continue the momentum, and remind the United State government and the State of Alaska, that our Tribes  and Tribal members wellbeing and safety are better under Tribal Self-Determination than when being ‘promised’ by the state and federal agencies that do not understand our needs and challenges our communities face. </a:t>
            </a:r>
          </a:p>
          <a:p>
            <a:r>
              <a:rPr lang="en-US" dirty="0" smtClean="0"/>
              <a:t>One of TCC’s pillars to achieve the organizations mission is Safe &amp; Thriving Communities </a:t>
            </a:r>
          </a:p>
          <a:p>
            <a:pPr marL="171450" indent="-171450">
              <a:buFont typeface="Arial" panose="020B0604020202020204" pitchFamily="34" charset="0"/>
              <a:buChar char="•"/>
            </a:pPr>
            <a:r>
              <a:rPr lang="en-US" dirty="0" smtClean="0"/>
              <a:t>Through the direction of the Tribes, and through process mapping TCC has designed a Holistic Strategy to bridge the gaps that our tribal members and community members face when interacting with either the state or tribal justice system. </a:t>
            </a:r>
          </a:p>
          <a:p>
            <a:pPr marL="171450" indent="-171450">
              <a:buFont typeface="Arial" panose="020B0604020202020204" pitchFamily="34" charset="0"/>
              <a:buChar char="•"/>
            </a:pPr>
            <a:r>
              <a:rPr lang="en-US" baseline="0" dirty="0" smtClean="0"/>
              <a:t>We</a:t>
            </a:r>
            <a:r>
              <a:rPr lang="en-US" dirty="0" smtClean="0"/>
              <a:t> know this is often the lowest point of a persons life, (either having their children removed or being charged with a crime) and our role is to support and connect them to resources and help them work through obstacles. </a:t>
            </a:r>
          </a:p>
          <a:p>
            <a:pPr marL="171450" indent="-171450">
              <a:buFont typeface="Arial" panose="020B0604020202020204" pitchFamily="34" charset="0"/>
              <a:buChar char="•"/>
            </a:pPr>
            <a:r>
              <a:rPr lang="en-US" dirty="0"/>
              <a:t>Tribal </a:t>
            </a:r>
            <a:r>
              <a:rPr lang="en-US" dirty="0" smtClean="0"/>
              <a:t>Government</a:t>
            </a:r>
            <a:r>
              <a:rPr lang="en-US" baseline="0" dirty="0" smtClean="0"/>
              <a:t> &amp; Justice </a:t>
            </a:r>
            <a:r>
              <a:rPr lang="en-US" dirty="0" smtClean="0"/>
              <a:t>divisions </a:t>
            </a:r>
            <a:r>
              <a:rPr lang="en-US" dirty="0" smtClean="0"/>
              <a:t>main role  </a:t>
            </a:r>
            <a:r>
              <a:rPr lang="en-US" dirty="0"/>
              <a:t>is a </a:t>
            </a:r>
            <a:r>
              <a:rPr lang="en-US" dirty="0" err="1" smtClean="0"/>
              <a:t>a</a:t>
            </a:r>
            <a:r>
              <a:rPr lang="en-US" dirty="0" smtClean="0"/>
              <a:t> means for our Tribe’s to self determine their own government systems, including your justice systems. </a:t>
            </a:r>
          </a:p>
          <a:p>
            <a:pPr marL="171450" indent="-171450">
              <a:buFont typeface="Arial" panose="020B0604020202020204" pitchFamily="34" charset="0"/>
              <a:buChar char="•"/>
            </a:pPr>
            <a:r>
              <a:rPr lang="en-US" dirty="0" smtClean="0"/>
              <a:t>We can no longer look at justice as just one of these bubbles, but all over them working together and for one cause. </a:t>
            </a:r>
            <a:endParaRPr lang="en-US" dirty="0"/>
          </a:p>
          <a:p>
            <a:pPr marL="171450" indent="-171450">
              <a:buFont typeface="Arial" panose="020B0604020202020204" pitchFamily="34" charset="0"/>
              <a:buChar char="•"/>
            </a:pPr>
            <a:r>
              <a:rPr lang="en-US" dirty="0"/>
              <a:t>We </a:t>
            </a:r>
            <a:r>
              <a:rPr lang="en-US" dirty="0" smtClean="0"/>
              <a:t>heard our</a:t>
            </a:r>
            <a:r>
              <a:rPr lang="en-US" baseline="0" dirty="0" smtClean="0"/>
              <a:t> Chiefs and our Tribal members </a:t>
            </a:r>
            <a:r>
              <a:rPr lang="en-US" dirty="0" smtClean="0"/>
              <a:t>and </a:t>
            </a:r>
            <a:r>
              <a:rPr lang="en-US" dirty="0"/>
              <a:t>we are listening ( Resolutions, Leadership Enforcement meetings.) </a:t>
            </a:r>
            <a:r>
              <a:rPr lang="en-US" dirty="0" smtClean="0"/>
              <a:t>We are</a:t>
            </a:r>
            <a:r>
              <a:rPr lang="en-US" baseline="0" dirty="0" smtClean="0"/>
              <a:t> actively working on Full Board Resolutions of our 37 Tribes including the establishment of our Tribal Peace Officer Program which I am sharing about today.</a:t>
            </a:r>
            <a:endParaRPr lang="en-US" dirty="0" smtClean="0"/>
          </a:p>
          <a:p>
            <a:pPr marL="171450" indent="-171450">
              <a:buFont typeface="Arial" panose="020B0604020202020204" pitchFamily="34" charset="0"/>
              <a:buChar char="•"/>
            </a:pPr>
            <a:r>
              <a:rPr lang="en-US" baseline="0" dirty="0" smtClean="0"/>
              <a:t>Through</a:t>
            </a:r>
            <a:r>
              <a:rPr lang="en-US" dirty="0" smtClean="0"/>
              <a:t> this approach we have been able to form a Tribal Justice steering committee, with a staff represented from all programs that a court client may need</a:t>
            </a:r>
          </a:p>
          <a:p>
            <a:pPr marL="171450" indent="-171450">
              <a:buFont typeface="Arial" panose="020B0604020202020204" pitchFamily="34" charset="0"/>
              <a:buChar char="•"/>
            </a:pPr>
            <a:r>
              <a:rPr lang="en-US" baseline="0" dirty="0" smtClean="0"/>
              <a:t>We are working</a:t>
            </a:r>
            <a:r>
              <a:rPr lang="en-US" dirty="0" smtClean="0"/>
              <a:t> multiple projects: </a:t>
            </a:r>
            <a:r>
              <a:rPr lang="en-US" dirty="0" smtClean="0"/>
              <a:t>In</a:t>
            </a:r>
            <a:r>
              <a:rPr lang="en-US" baseline="0" dirty="0" smtClean="0"/>
              <a:t> the 2</a:t>
            </a:r>
            <a:r>
              <a:rPr lang="en-US" baseline="30000" dirty="0" smtClean="0"/>
              <a:t>nd</a:t>
            </a:r>
            <a:r>
              <a:rPr lang="en-US" baseline="0" dirty="0" smtClean="0"/>
              <a:t> year of our </a:t>
            </a:r>
            <a:r>
              <a:rPr lang="en-US" dirty="0" smtClean="0"/>
              <a:t>victims services program- Tribal Protective</a:t>
            </a:r>
            <a:r>
              <a:rPr lang="en-US" baseline="0" dirty="0" smtClean="0"/>
              <a:t> Services</a:t>
            </a:r>
            <a:r>
              <a:rPr lang="en-US" dirty="0" smtClean="0"/>
              <a:t>, </a:t>
            </a:r>
            <a:r>
              <a:rPr lang="en-US" dirty="0" smtClean="0"/>
              <a:t>developing resources for Tribes to establish TPO positions in their villages, </a:t>
            </a:r>
            <a:r>
              <a:rPr lang="en-US" dirty="0" smtClean="0"/>
              <a:t>establishing a new tribally-driven</a:t>
            </a:r>
            <a:r>
              <a:rPr lang="en-US" baseline="0" dirty="0" smtClean="0"/>
              <a:t> R</a:t>
            </a:r>
            <a:r>
              <a:rPr lang="en-US" dirty="0" smtClean="0"/>
              <a:t>eentry program</a:t>
            </a:r>
            <a:r>
              <a:rPr lang="en-US" baseline="0" dirty="0" smtClean="0"/>
              <a:t> to serve both rural and urban tribal members</a:t>
            </a:r>
            <a:r>
              <a:rPr lang="en-US" dirty="0" smtClean="0"/>
              <a:t>, </a:t>
            </a:r>
            <a:r>
              <a:rPr lang="en-US" dirty="0" smtClean="0"/>
              <a:t>and </a:t>
            </a:r>
            <a:r>
              <a:rPr lang="en-US" dirty="0" smtClean="0"/>
              <a:t>a</a:t>
            </a:r>
            <a:r>
              <a:rPr lang="en-US" baseline="0" dirty="0" smtClean="0"/>
              <a:t> </a:t>
            </a:r>
            <a:r>
              <a:rPr lang="en-US" dirty="0" smtClean="0"/>
              <a:t>Healing </a:t>
            </a:r>
            <a:r>
              <a:rPr lang="en-US" dirty="0" smtClean="0"/>
              <a:t>to Wellness Diversion Court programs, through the development of a Regional Intertribal Court. </a:t>
            </a:r>
            <a:endParaRPr lang="en-US" baseline="0" dirty="0" smtClean="0"/>
          </a:p>
        </p:txBody>
      </p:sp>
      <p:sp>
        <p:nvSpPr>
          <p:cNvPr id="4" name="Slide Number Placeholder 3"/>
          <p:cNvSpPr>
            <a:spLocks noGrp="1"/>
          </p:cNvSpPr>
          <p:nvPr>
            <p:ph type="sldNum" sz="quarter" idx="10"/>
          </p:nvPr>
        </p:nvSpPr>
        <p:spPr/>
        <p:txBody>
          <a:bodyPr/>
          <a:lstStyle/>
          <a:p>
            <a:fld id="{63235344-2C19-4328-BA97-33B60E4B442B}" type="slidenum">
              <a:rPr lang="en-US" smtClean="0"/>
              <a:t>2</a:t>
            </a:fld>
            <a:endParaRPr lang="en-US"/>
          </a:p>
        </p:txBody>
      </p:sp>
    </p:spTree>
    <p:extLst>
      <p:ext uri="{BB962C8B-B14F-4D97-AF65-F5344CB8AC3E}">
        <p14:creationId xmlns:p14="http://schemas.microsoft.com/office/powerpoint/2010/main" val="131766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baseline="0" dirty="0" smtClean="0"/>
              <a:t>I </a:t>
            </a:r>
            <a:r>
              <a:rPr lang="en-US" baseline="0" dirty="0" smtClean="0"/>
              <a:t>want to recognize the leadership in the room, and countless hours of advocacy for the protection and safety all Alaska Native people. With all the hard work, we have seen acknowledgement and support from the Department of Justice and the Department of </a:t>
            </a:r>
            <a:r>
              <a:rPr lang="en-US" baseline="0" dirty="0" smtClean="0"/>
              <a:t>Interior, State of Alaska Dept. of Public Safety- </a:t>
            </a:r>
            <a:r>
              <a:rPr lang="en-US" baseline="0" dirty="0" smtClean="0"/>
              <a:t>to allow tribes in Alaska and other PL-280 to be eligible for justice related funding, Tribes would long unable to access. </a:t>
            </a:r>
            <a:r>
              <a:rPr lang="en-US" baseline="0" dirty="0" smtClean="0"/>
              <a:t>Senate Lisa Murkowski has been a strong advocate for the BIA Tribal Court funding and hopefully following VAWA, we can start pushing for BIA Law Enforcement funding for PL-280 State also.</a:t>
            </a:r>
          </a:p>
          <a:p>
            <a:endParaRPr lang="en-US" baseline="0" dirty="0" smtClean="0"/>
          </a:p>
          <a:p>
            <a:r>
              <a:rPr lang="en-US" baseline="0" dirty="0" smtClean="0"/>
              <a:t>We really appreciate This </a:t>
            </a:r>
            <a:r>
              <a:rPr lang="en-US" baseline="0" dirty="0" smtClean="0"/>
              <a:t>has been a great step in the right direction, and we need to continue the momentum, and remind the United State government and the State of Alaska, that our Tribes  and Tribal members wellbeing and safety are better under Tribal Self-Determination than when being ‘promised’ by the state and federal agencies that do not understand our needs and challenges our communities face. </a:t>
            </a:r>
          </a:p>
          <a:p>
            <a:r>
              <a:rPr lang="en-US" dirty="0" smtClean="0"/>
              <a:t>One of TCC’s pillars to achieve the organizations mission is Safe &amp; Thriving Communities </a:t>
            </a:r>
          </a:p>
          <a:p>
            <a:pPr marL="171450" indent="-171450">
              <a:buFont typeface="Arial" panose="020B0604020202020204" pitchFamily="34" charset="0"/>
              <a:buChar char="•"/>
            </a:pPr>
            <a:r>
              <a:rPr lang="en-US" dirty="0" smtClean="0"/>
              <a:t>Through the direction of the Tribes, and through process mapping TCC has designed a Holistic Strategy to bridge the gaps that our tribal members and community members face when interacting with either the state or tribal justice system. </a:t>
            </a:r>
          </a:p>
          <a:p>
            <a:pPr marL="171450" indent="-171450">
              <a:buFont typeface="Arial" panose="020B0604020202020204" pitchFamily="34" charset="0"/>
              <a:buChar char="•"/>
            </a:pPr>
            <a:r>
              <a:rPr lang="en-US" baseline="0" dirty="0" smtClean="0"/>
              <a:t>We</a:t>
            </a:r>
            <a:r>
              <a:rPr lang="en-US" dirty="0" smtClean="0"/>
              <a:t> know this is often the lowest point of a persons life, (either having their children removed or being charged with a crime) and our role is to support and connect them to resources and help them work through obstacles. </a:t>
            </a:r>
          </a:p>
          <a:p>
            <a:pPr marL="171450" indent="-171450">
              <a:buFont typeface="Arial" panose="020B0604020202020204" pitchFamily="34" charset="0"/>
              <a:buChar char="•"/>
            </a:pPr>
            <a:r>
              <a:rPr lang="en-US" dirty="0"/>
              <a:t>Tribal </a:t>
            </a:r>
            <a:r>
              <a:rPr lang="en-US" dirty="0" smtClean="0"/>
              <a:t>Government</a:t>
            </a:r>
            <a:r>
              <a:rPr lang="en-US" baseline="0" dirty="0" smtClean="0"/>
              <a:t> &amp; Justice </a:t>
            </a:r>
            <a:r>
              <a:rPr lang="en-US" dirty="0" smtClean="0"/>
              <a:t>divisions </a:t>
            </a:r>
            <a:r>
              <a:rPr lang="en-US" dirty="0" smtClean="0"/>
              <a:t>main role  </a:t>
            </a:r>
            <a:r>
              <a:rPr lang="en-US" dirty="0"/>
              <a:t>is a </a:t>
            </a:r>
            <a:r>
              <a:rPr lang="en-US" dirty="0" err="1" smtClean="0"/>
              <a:t>a</a:t>
            </a:r>
            <a:r>
              <a:rPr lang="en-US" dirty="0" smtClean="0"/>
              <a:t> means for our Tribe’s to self determine their own government systems, including your justice systems. </a:t>
            </a:r>
          </a:p>
          <a:p>
            <a:pPr marL="171450" indent="-171450">
              <a:buFont typeface="Arial" panose="020B0604020202020204" pitchFamily="34" charset="0"/>
              <a:buChar char="•"/>
            </a:pPr>
            <a:r>
              <a:rPr lang="en-US" dirty="0" smtClean="0"/>
              <a:t>We can no longer look at justice as just one of these bubbles, but all over them working together and for one cause. </a:t>
            </a:r>
            <a:endParaRPr lang="en-US" dirty="0"/>
          </a:p>
          <a:p>
            <a:pPr marL="171450" indent="-171450">
              <a:buFont typeface="Arial" panose="020B0604020202020204" pitchFamily="34" charset="0"/>
              <a:buChar char="•"/>
            </a:pPr>
            <a:r>
              <a:rPr lang="en-US" dirty="0"/>
              <a:t>We </a:t>
            </a:r>
            <a:r>
              <a:rPr lang="en-US" dirty="0" smtClean="0"/>
              <a:t>heard our</a:t>
            </a:r>
            <a:r>
              <a:rPr lang="en-US" baseline="0" dirty="0" smtClean="0"/>
              <a:t> Chiefs and our Tribal members </a:t>
            </a:r>
            <a:r>
              <a:rPr lang="en-US" dirty="0" smtClean="0"/>
              <a:t>and </a:t>
            </a:r>
            <a:r>
              <a:rPr lang="en-US" dirty="0"/>
              <a:t>we are listening ( Resolutions, Leadership Enforcement meetings.) </a:t>
            </a:r>
            <a:r>
              <a:rPr lang="en-US" dirty="0" smtClean="0"/>
              <a:t>We are</a:t>
            </a:r>
            <a:r>
              <a:rPr lang="en-US" baseline="0" dirty="0" smtClean="0"/>
              <a:t> actively working on Full Board Resolutions of our 37 Tribes including the establishment of our Tribal Peace Officer Program which I am sharing about today.</a:t>
            </a:r>
            <a:endParaRPr lang="en-US" dirty="0" smtClean="0"/>
          </a:p>
          <a:p>
            <a:pPr marL="171450" indent="-171450">
              <a:buFont typeface="Arial" panose="020B0604020202020204" pitchFamily="34" charset="0"/>
              <a:buChar char="•"/>
            </a:pPr>
            <a:r>
              <a:rPr lang="en-US" baseline="0" dirty="0" smtClean="0"/>
              <a:t>Through</a:t>
            </a:r>
            <a:r>
              <a:rPr lang="en-US" dirty="0" smtClean="0"/>
              <a:t> this approach we have been able to form a Tribal Justice steering committee, with a staff represented from all programs that a court client may need</a:t>
            </a:r>
          </a:p>
          <a:p>
            <a:pPr marL="171450" indent="-171450">
              <a:buFont typeface="Arial" panose="020B0604020202020204" pitchFamily="34" charset="0"/>
              <a:buChar char="•"/>
            </a:pPr>
            <a:r>
              <a:rPr lang="en-US" baseline="0" dirty="0" smtClean="0"/>
              <a:t>We are working</a:t>
            </a:r>
            <a:r>
              <a:rPr lang="en-US" dirty="0" smtClean="0"/>
              <a:t> multiple projects: </a:t>
            </a:r>
            <a:r>
              <a:rPr lang="en-US" dirty="0" smtClean="0"/>
              <a:t>In</a:t>
            </a:r>
            <a:r>
              <a:rPr lang="en-US" baseline="0" dirty="0" smtClean="0"/>
              <a:t> the 2</a:t>
            </a:r>
            <a:r>
              <a:rPr lang="en-US" baseline="30000" dirty="0" smtClean="0"/>
              <a:t>nd</a:t>
            </a:r>
            <a:r>
              <a:rPr lang="en-US" baseline="0" dirty="0" smtClean="0"/>
              <a:t> year of our </a:t>
            </a:r>
            <a:r>
              <a:rPr lang="en-US" dirty="0" smtClean="0"/>
              <a:t>victims services program- Tribal Protective</a:t>
            </a:r>
            <a:r>
              <a:rPr lang="en-US" baseline="0" dirty="0" smtClean="0"/>
              <a:t> Services</a:t>
            </a:r>
            <a:r>
              <a:rPr lang="en-US" dirty="0" smtClean="0"/>
              <a:t>, </a:t>
            </a:r>
            <a:r>
              <a:rPr lang="en-US" dirty="0" smtClean="0"/>
              <a:t>developing resources for Tribes to establish TPO positions in their villages, </a:t>
            </a:r>
            <a:r>
              <a:rPr lang="en-US" dirty="0" smtClean="0"/>
              <a:t>establishing a new tribally-driven</a:t>
            </a:r>
            <a:r>
              <a:rPr lang="en-US" baseline="0" dirty="0" smtClean="0"/>
              <a:t> R</a:t>
            </a:r>
            <a:r>
              <a:rPr lang="en-US" dirty="0" smtClean="0"/>
              <a:t>eentry program</a:t>
            </a:r>
            <a:r>
              <a:rPr lang="en-US" baseline="0" dirty="0" smtClean="0"/>
              <a:t> to serve both rural and urban tribal members</a:t>
            </a:r>
            <a:r>
              <a:rPr lang="en-US" dirty="0" smtClean="0"/>
              <a:t>, </a:t>
            </a:r>
            <a:r>
              <a:rPr lang="en-US" dirty="0" smtClean="0"/>
              <a:t>and </a:t>
            </a:r>
            <a:r>
              <a:rPr lang="en-US" dirty="0" smtClean="0"/>
              <a:t>a</a:t>
            </a:r>
            <a:r>
              <a:rPr lang="en-US" baseline="0" dirty="0" smtClean="0"/>
              <a:t> </a:t>
            </a:r>
            <a:r>
              <a:rPr lang="en-US" dirty="0" smtClean="0"/>
              <a:t>Healing </a:t>
            </a:r>
            <a:r>
              <a:rPr lang="en-US" dirty="0" smtClean="0"/>
              <a:t>to Wellness Diversion Court programs, through the development of a Regional Intertribal Court. </a:t>
            </a:r>
            <a:endParaRPr lang="en-US" baseline="0" dirty="0" smtClean="0"/>
          </a:p>
        </p:txBody>
      </p:sp>
      <p:sp>
        <p:nvSpPr>
          <p:cNvPr id="4" name="Slide Number Placeholder 3"/>
          <p:cNvSpPr>
            <a:spLocks noGrp="1"/>
          </p:cNvSpPr>
          <p:nvPr>
            <p:ph type="sldNum" sz="quarter" idx="10"/>
          </p:nvPr>
        </p:nvSpPr>
        <p:spPr/>
        <p:txBody>
          <a:bodyPr/>
          <a:lstStyle/>
          <a:p>
            <a:fld id="{63235344-2C19-4328-BA97-33B60E4B442B}" type="slidenum">
              <a:rPr lang="en-US" smtClean="0"/>
              <a:t>3</a:t>
            </a:fld>
            <a:endParaRPr lang="en-US"/>
          </a:p>
        </p:txBody>
      </p:sp>
    </p:spTree>
    <p:extLst>
      <p:ext uri="{BB962C8B-B14F-4D97-AF65-F5344CB8AC3E}">
        <p14:creationId xmlns:p14="http://schemas.microsoft.com/office/powerpoint/2010/main" val="160757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235344-2C19-4328-BA97-33B60E4B442B}" type="slidenum">
              <a:rPr lang="en-US" smtClean="0"/>
              <a:t>4</a:t>
            </a:fld>
            <a:endParaRPr lang="en-US"/>
          </a:p>
        </p:txBody>
      </p:sp>
    </p:spTree>
    <p:extLst>
      <p:ext uri="{BB962C8B-B14F-4D97-AF65-F5344CB8AC3E}">
        <p14:creationId xmlns:p14="http://schemas.microsoft.com/office/powerpoint/2010/main" val="97184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235344-2C19-4328-BA97-33B60E4B442B}" type="slidenum">
              <a:rPr lang="en-US" smtClean="0"/>
              <a:t>5</a:t>
            </a:fld>
            <a:endParaRPr lang="en-US"/>
          </a:p>
        </p:txBody>
      </p:sp>
    </p:spTree>
    <p:extLst>
      <p:ext uri="{BB962C8B-B14F-4D97-AF65-F5344CB8AC3E}">
        <p14:creationId xmlns:p14="http://schemas.microsoft.com/office/powerpoint/2010/main" val="221508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235344-2C19-4328-BA97-33B60E4B442B}" type="slidenum">
              <a:rPr lang="en-US" smtClean="0"/>
              <a:t>6</a:t>
            </a:fld>
            <a:endParaRPr lang="en-US"/>
          </a:p>
        </p:txBody>
      </p:sp>
    </p:spTree>
    <p:extLst>
      <p:ext uri="{BB962C8B-B14F-4D97-AF65-F5344CB8AC3E}">
        <p14:creationId xmlns:p14="http://schemas.microsoft.com/office/powerpoint/2010/main" val="96499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235344-2C19-4328-BA97-33B60E4B442B}" type="slidenum">
              <a:rPr lang="en-US" smtClean="0"/>
              <a:t>7</a:t>
            </a:fld>
            <a:endParaRPr lang="en-US"/>
          </a:p>
        </p:txBody>
      </p:sp>
    </p:spTree>
    <p:extLst>
      <p:ext uri="{BB962C8B-B14F-4D97-AF65-F5344CB8AC3E}">
        <p14:creationId xmlns:p14="http://schemas.microsoft.com/office/powerpoint/2010/main" val="94931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35344-2C19-4328-BA97-33B60E4B442B}" type="slidenum">
              <a:rPr lang="en-US" smtClean="0"/>
              <a:t>8</a:t>
            </a:fld>
            <a:endParaRPr lang="en-US"/>
          </a:p>
        </p:txBody>
      </p:sp>
    </p:spTree>
    <p:extLst>
      <p:ext uri="{BB962C8B-B14F-4D97-AF65-F5344CB8AC3E}">
        <p14:creationId xmlns:p14="http://schemas.microsoft.com/office/powerpoint/2010/main" val="113408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6D6D3D-EB2C-48B0-99B4-97ABF95F052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3420470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D6D3D-EB2C-48B0-99B4-97ABF95F052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30949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D6D3D-EB2C-48B0-99B4-97ABF95F052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339220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D6D3D-EB2C-48B0-99B4-97ABF95F052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229476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6D6D3D-EB2C-48B0-99B4-97ABF95F052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270433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6D6D3D-EB2C-48B0-99B4-97ABF95F0528}"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119525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6D6D3D-EB2C-48B0-99B4-97ABF95F0528}"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247497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6D6D3D-EB2C-48B0-99B4-97ABF95F0528}"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342195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D6D3D-EB2C-48B0-99B4-97ABF95F0528}"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118920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6D6D3D-EB2C-48B0-99B4-97ABF95F0528}"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262090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6D6D3D-EB2C-48B0-99B4-97ABF95F0528}"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04679-CF22-488C-8EA2-D55ACA7F262E}" type="slidenum">
              <a:rPr lang="en-US" smtClean="0"/>
              <a:t>‹#›</a:t>
            </a:fld>
            <a:endParaRPr lang="en-US"/>
          </a:p>
        </p:txBody>
      </p:sp>
    </p:spTree>
    <p:extLst>
      <p:ext uri="{BB962C8B-B14F-4D97-AF65-F5344CB8AC3E}">
        <p14:creationId xmlns:p14="http://schemas.microsoft.com/office/powerpoint/2010/main" val="36456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D6D3D-EB2C-48B0-99B4-97ABF95F0528}"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04679-CF22-488C-8EA2-D55ACA7F262E}" type="slidenum">
              <a:rPr lang="en-US" smtClean="0"/>
              <a:t>‹#›</a:t>
            </a:fld>
            <a:endParaRPr lang="en-US"/>
          </a:p>
        </p:txBody>
      </p:sp>
    </p:spTree>
    <p:extLst>
      <p:ext uri="{BB962C8B-B14F-4D97-AF65-F5344CB8AC3E}">
        <p14:creationId xmlns:p14="http://schemas.microsoft.com/office/powerpoint/2010/main" val="1931877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Darrell.Hildebrand@tananachiefs.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tribalenforcementgroup@tananachief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5753" y="2058566"/>
            <a:ext cx="9900492" cy="1285713"/>
          </a:xfrm>
        </p:spPr>
        <p:txBody>
          <a:bodyPr/>
          <a:lstStyle/>
          <a:p>
            <a:r>
              <a:rPr lang="en-US" dirty="0" smtClean="0">
                <a:ln w="3175">
                  <a:solidFill>
                    <a:schemeClr val="bg1"/>
                  </a:solidFill>
                </a:ln>
                <a:solidFill>
                  <a:srgbClr val="9D2235"/>
                </a:solidFill>
                <a:effectLst>
                  <a:outerShdw blurRad="38100" dist="38100" dir="2700000" algn="tl">
                    <a:srgbClr val="000000">
                      <a:alpha val="43137"/>
                    </a:srgbClr>
                  </a:outerShdw>
                </a:effectLst>
                <a:latin typeface="Arial Black" panose="020B0A04020102020204" pitchFamily="34" charset="0"/>
              </a:rPr>
              <a:t>Sovereignty and Safety</a:t>
            </a:r>
            <a:endParaRPr lang="en-US" dirty="0">
              <a:ln w="3175">
                <a:solidFill>
                  <a:schemeClr val="bg1"/>
                </a:solidFill>
              </a:ln>
              <a:solidFill>
                <a:srgbClr val="9D2235"/>
              </a:solidFill>
              <a:effectLst>
                <a:outerShdw blurRad="38100" dist="38100" dir="2700000" algn="tl">
                  <a:srgbClr val="000000">
                    <a:alpha val="43137"/>
                  </a:srgbClr>
                </a:outerShdw>
              </a:effectLst>
              <a:latin typeface="Arial Black" panose="020B0A04020102020204" pitchFamily="34" charset="0"/>
            </a:endParaRPr>
          </a:p>
        </p:txBody>
      </p:sp>
      <p:sp>
        <p:nvSpPr>
          <p:cNvPr id="3" name="Subtitle 2"/>
          <p:cNvSpPr>
            <a:spLocks noGrp="1"/>
          </p:cNvSpPr>
          <p:nvPr>
            <p:ph type="subTitle" idx="1"/>
          </p:nvPr>
        </p:nvSpPr>
        <p:spPr>
          <a:xfrm>
            <a:off x="1524000" y="3707320"/>
            <a:ext cx="9144000" cy="2348040"/>
          </a:xfrm>
        </p:spPr>
        <p:txBody>
          <a:bodyPr>
            <a:normAutofit/>
          </a:bodyPr>
          <a:lstStyle/>
          <a:p>
            <a:r>
              <a:rPr lang="en-US" sz="2600" b="1" dirty="0" smtClean="0">
                <a:solidFill>
                  <a:srgbClr val="9D2235"/>
                </a:solidFill>
                <a:latin typeface="Arial" panose="020B0604020202020204" pitchFamily="34" charset="0"/>
                <a:cs typeface="Arial" panose="020B0604020202020204" pitchFamily="34" charset="0"/>
              </a:rPr>
              <a:t>Tanana Chiefs Conference Tribally Designated Tribal Peace Officer Program  </a:t>
            </a:r>
          </a:p>
          <a:p>
            <a:r>
              <a:rPr lang="en-US" sz="2000" b="1" dirty="0" smtClean="0">
                <a:solidFill>
                  <a:srgbClr val="9D2235"/>
                </a:solidFill>
                <a:latin typeface="Arial" panose="020B0604020202020204" pitchFamily="34" charset="0"/>
                <a:cs typeface="Arial" panose="020B0604020202020204" pitchFamily="34" charset="0"/>
              </a:rPr>
              <a:t>Darrell Hildebrand, Public Safety Manager</a:t>
            </a:r>
          </a:p>
          <a:p>
            <a:r>
              <a:rPr lang="en-US" sz="2000" b="1" dirty="0" smtClean="0">
                <a:solidFill>
                  <a:srgbClr val="9D2235"/>
                </a:solidFill>
                <a:latin typeface="Arial" panose="020B0604020202020204" pitchFamily="34" charset="0"/>
                <a:cs typeface="Arial" panose="020B0604020202020204" pitchFamily="34" charset="0"/>
                <a:hlinkClick r:id="rId4"/>
              </a:rPr>
              <a:t>Darrell.Hildebrand@tananachiefs.org</a:t>
            </a:r>
            <a:r>
              <a:rPr lang="en-US" sz="2000" b="1" dirty="0" smtClean="0">
                <a:solidFill>
                  <a:srgbClr val="9D2235"/>
                </a:solidFill>
                <a:latin typeface="Arial" panose="020B0604020202020204" pitchFamily="34" charset="0"/>
                <a:cs typeface="Arial" panose="020B0604020202020204" pitchFamily="34" charset="0"/>
              </a:rPr>
              <a:t> </a:t>
            </a:r>
            <a:endParaRPr lang="en-US" sz="2000" b="1" dirty="0" smtClean="0">
              <a:solidFill>
                <a:srgbClr val="9D2235"/>
              </a:solidFill>
              <a:latin typeface="Arial" panose="020B0604020202020204" pitchFamily="34" charset="0"/>
              <a:cs typeface="Arial" panose="020B0604020202020204" pitchFamily="34" charset="0"/>
            </a:endParaRPr>
          </a:p>
          <a:p>
            <a:r>
              <a:rPr lang="en-US" sz="2000" b="1" dirty="0" smtClean="0">
                <a:solidFill>
                  <a:srgbClr val="9D2235"/>
                </a:solidFill>
                <a:latin typeface="Arial" panose="020B0604020202020204" pitchFamily="34" charset="0"/>
                <a:cs typeface="Arial" panose="020B0604020202020204" pitchFamily="34" charset="0"/>
              </a:rPr>
              <a:t>August 2022</a:t>
            </a:r>
            <a:endParaRPr lang="en-US" sz="2000" b="1" dirty="0" smtClean="0">
              <a:solidFill>
                <a:srgbClr val="9D2235"/>
              </a:solidFill>
              <a:latin typeface="Arial" panose="020B0604020202020204" pitchFamily="34" charset="0"/>
              <a:cs typeface="Arial" panose="020B0604020202020204" pitchFamily="34" charset="0"/>
            </a:endParaRPr>
          </a:p>
          <a:p>
            <a:endParaRPr lang="en-US" dirty="0">
              <a:solidFill>
                <a:srgbClr val="99552B"/>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3011" y="874695"/>
            <a:ext cx="3545975" cy="1183871"/>
          </a:xfrm>
          <a:prstGeom prst="rect">
            <a:avLst/>
          </a:prstGeom>
        </p:spPr>
      </p:pic>
    </p:spTree>
    <p:extLst>
      <p:ext uri="{BB962C8B-B14F-4D97-AF65-F5344CB8AC3E}">
        <p14:creationId xmlns:p14="http://schemas.microsoft.com/office/powerpoint/2010/main" val="2246784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D2235"/>
                </a:solidFill>
                <a:latin typeface="Arial Black" panose="020B0A04020102020204" pitchFamily="34" charset="0"/>
              </a:rPr>
              <a:t>HOLISTIC STRATEGY </a:t>
            </a:r>
            <a:endParaRPr lang="en-US" dirty="0">
              <a:solidFill>
                <a:srgbClr val="9D2235"/>
              </a:solidFill>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7961222"/>
              </p:ext>
            </p:extLst>
          </p:nvPr>
        </p:nvGraphicFramePr>
        <p:xfrm>
          <a:off x="838200" y="1335640"/>
          <a:ext cx="10155149" cy="5311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67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D2235"/>
                </a:solidFill>
                <a:latin typeface="Arial Black" panose="020B0A04020102020204" pitchFamily="34" charset="0"/>
              </a:rPr>
              <a:t>Regional Tribal Peace Officer Model</a:t>
            </a:r>
            <a:endParaRPr lang="en-US" dirty="0">
              <a:solidFill>
                <a:srgbClr val="9D2235"/>
              </a:solidFill>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t>Full Board Resolution establishing a TPO Program </a:t>
            </a:r>
          </a:p>
          <a:p>
            <a:r>
              <a:rPr lang="en-US" dirty="0" smtClean="0"/>
              <a:t>Developing a 5 year funding sustainability plan </a:t>
            </a:r>
          </a:p>
          <a:p>
            <a:r>
              <a:rPr lang="en-US" dirty="0" smtClean="0"/>
              <a:t>Securing Insurance for the Program </a:t>
            </a:r>
          </a:p>
          <a:p>
            <a:r>
              <a:rPr lang="en-US" dirty="0"/>
              <a:t>Questions- Will you be detaining offenders; Will officers be armed; what is the role of TPO</a:t>
            </a:r>
          </a:p>
          <a:p>
            <a:r>
              <a:rPr lang="en-US" dirty="0" smtClean="0"/>
              <a:t>Securing Start Up Funding </a:t>
            </a:r>
          </a:p>
          <a:p>
            <a:pPr lvl="1"/>
            <a:r>
              <a:rPr lang="en-US" dirty="0" smtClean="0"/>
              <a:t>Dept. of Justice CTAS COPS Grants- up to 5 years for Hiring, up to 3 years for equipment </a:t>
            </a:r>
          </a:p>
          <a:p>
            <a:pPr lvl="1"/>
            <a:r>
              <a:rPr lang="en-US" dirty="0" smtClean="0"/>
              <a:t>Discretionary Funding </a:t>
            </a:r>
          </a:p>
          <a:p>
            <a:pPr lvl="1"/>
            <a:r>
              <a:rPr lang="en-US" dirty="0" smtClean="0"/>
              <a:t>Office of Violence Against Women: Tribal Government Grant- COVID </a:t>
            </a:r>
          </a:p>
          <a:p>
            <a:pPr lvl="1"/>
            <a:endParaRPr lang="en-US" dirty="0" smtClean="0"/>
          </a:p>
        </p:txBody>
      </p:sp>
    </p:spTree>
    <p:extLst>
      <p:ext uri="{BB962C8B-B14F-4D97-AF65-F5344CB8AC3E}">
        <p14:creationId xmlns:p14="http://schemas.microsoft.com/office/powerpoint/2010/main" val="1134993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D2235"/>
                </a:solidFill>
                <a:latin typeface="Arial Black" panose="020B0A04020102020204" pitchFamily="34" charset="0"/>
              </a:rPr>
              <a:t>Each Tribe in the Region</a:t>
            </a:r>
            <a:br>
              <a:rPr lang="en-US" dirty="0" smtClean="0">
                <a:solidFill>
                  <a:srgbClr val="9D2235"/>
                </a:solidFill>
                <a:latin typeface="Arial Black" panose="020B0A04020102020204" pitchFamily="34" charset="0"/>
              </a:rPr>
            </a:br>
            <a:r>
              <a:rPr lang="en-US" dirty="0" smtClean="0">
                <a:solidFill>
                  <a:srgbClr val="9D2235"/>
                </a:solidFill>
                <a:latin typeface="Arial Black" panose="020B0A04020102020204" pitchFamily="34" charset="0"/>
              </a:rPr>
              <a:t> (Region-based)</a:t>
            </a:r>
            <a:endParaRPr lang="en-US" dirty="0">
              <a:solidFill>
                <a:srgbClr val="9D2235"/>
              </a:solidFill>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t>Tribal Resolution and/or Constitutional Authority to establish a Public Safety (Law Enforcement) Department </a:t>
            </a:r>
          </a:p>
          <a:p>
            <a:r>
              <a:rPr lang="en-US" dirty="0" smtClean="0"/>
              <a:t>Public Safety Codes </a:t>
            </a:r>
          </a:p>
          <a:p>
            <a:r>
              <a:rPr lang="en-US" dirty="0" smtClean="0"/>
              <a:t>Memorandum of Agreement with TCC to provide contracted Law Enforcement Services </a:t>
            </a:r>
          </a:p>
          <a:p>
            <a:r>
              <a:rPr lang="en-US" dirty="0" smtClean="0"/>
              <a:t>Tribal Council deputizes Regional Officer to enforce their laws while in their community </a:t>
            </a:r>
          </a:p>
          <a:p>
            <a:r>
              <a:rPr lang="en-US" dirty="0" smtClean="0"/>
              <a:t>Regional Officer cites Offenders to Tribal Court for Local Consequences </a:t>
            </a:r>
          </a:p>
          <a:p>
            <a:r>
              <a:rPr lang="en-US" dirty="0" smtClean="0"/>
              <a:t>Any victims referred to Tribal Protective Services Program </a:t>
            </a:r>
          </a:p>
          <a:p>
            <a:pPr lvl="1"/>
            <a:endParaRPr lang="en-US" dirty="0" smtClean="0"/>
          </a:p>
        </p:txBody>
      </p:sp>
    </p:spTree>
    <p:extLst>
      <p:ext uri="{BB962C8B-B14F-4D97-AF65-F5344CB8AC3E}">
        <p14:creationId xmlns:p14="http://schemas.microsoft.com/office/powerpoint/2010/main" val="293902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D2235"/>
                </a:solidFill>
                <a:latin typeface="Arial Black" panose="020B0A04020102020204" pitchFamily="34" charset="0"/>
              </a:rPr>
              <a:t>Each Tribe in the Region</a:t>
            </a:r>
            <a:br>
              <a:rPr lang="en-US" dirty="0" smtClean="0">
                <a:solidFill>
                  <a:srgbClr val="9D2235"/>
                </a:solidFill>
                <a:latin typeface="Arial Black" panose="020B0A04020102020204" pitchFamily="34" charset="0"/>
              </a:rPr>
            </a:br>
            <a:r>
              <a:rPr lang="en-US" dirty="0" smtClean="0">
                <a:solidFill>
                  <a:srgbClr val="9D2235"/>
                </a:solidFill>
                <a:latin typeface="Arial Black" panose="020B0A04020102020204" pitchFamily="34" charset="0"/>
              </a:rPr>
              <a:t> (Village-based- TCC employee)</a:t>
            </a:r>
            <a:endParaRPr lang="en-US" dirty="0">
              <a:solidFill>
                <a:srgbClr val="9D2235"/>
              </a:solidFill>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t>Tribal Resolution and/or Constitutional Authority to establish a Public Safety (Law Enforcement) Department </a:t>
            </a:r>
          </a:p>
          <a:p>
            <a:r>
              <a:rPr lang="en-US" dirty="0" smtClean="0"/>
              <a:t>Public Safety Codes </a:t>
            </a:r>
          </a:p>
          <a:p>
            <a:r>
              <a:rPr lang="en-US" dirty="0" smtClean="0"/>
              <a:t>Memorandum of Agreement with TCC to provide contracted Law Enforcement Services</a:t>
            </a:r>
          </a:p>
          <a:p>
            <a:r>
              <a:rPr lang="en-US" dirty="0" smtClean="0"/>
              <a:t>Tribe secures funding for contracted law enforcement services </a:t>
            </a:r>
          </a:p>
          <a:p>
            <a:r>
              <a:rPr lang="en-US" dirty="0" smtClean="0"/>
              <a:t>Tribe and/or TCC identifies a Village-Based TPO based applicant and hires  </a:t>
            </a:r>
          </a:p>
          <a:p>
            <a:r>
              <a:rPr lang="en-US" dirty="0" smtClean="0"/>
              <a:t>Tribal Council deputizes Village Based Officer to enforce their laws</a:t>
            </a:r>
          </a:p>
          <a:p>
            <a:r>
              <a:rPr lang="en-US" dirty="0" smtClean="0"/>
              <a:t>Village Based Officer cites Offenders to Tribal Court for Local Consequences </a:t>
            </a:r>
          </a:p>
          <a:p>
            <a:r>
              <a:rPr lang="en-US" dirty="0" smtClean="0"/>
              <a:t>Any victims referred to Tribal Protective Services Program </a:t>
            </a:r>
          </a:p>
          <a:p>
            <a:pPr lvl="1"/>
            <a:endParaRPr lang="en-US" dirty="0" smtClean="0"/>
          </a:p>
        </p:txBody>
      </p:sp>
    </p:spTree>
    <p:extLst>
      <p:ext uri="{BB962C8B-B14F-4D97-AF65-F5344CB8AC3E}">
        <p14:creationId xmlns:p14="http://schemas.microsoft.com/office/powerpoint/2010/main" val="11939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D2235"/>
                </a:solidFill>
                <a:latin typeface="Arial Black" panose="020B0A04020102020204" pitchFamily="34" charset="0"/>
              </a:rPr>
              <a:t>Each Tribe in the Region</a:t>
            </a:r>
            <a:br>
              <a:rPr lang="en-US" dirty="0" smtClean="0">
                <a:solidFill>
                  <a:srgbClr val="9D2235"/>
                </a:solidFill>
                <a:latin typeface="Arial Black" panose="020B0A04020102020204" pitchFamily="34" charset="0"/>
              </a:rPr>
            </a:br>
            <a:r>
              <a:rPr lang="en-US" dirty="0" smtClean="0">
                <a:solidFill>
                  <a:srgbClr val="9D2235"/>
                </a:solidFill>
                <a:latin typeface="Arial Black" panose="020B0A04020102020204" pitchFamily="34" charset="0"/>
              </a:rPr>
              <a:t> (Village-based- Tribal employee)</a:t>
            </a:r>
            <a:endParaRPr lang="en-US" dirty="0">
              <a:solidFill>
                <a:srgbClr val="9D2235"/>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Tribes in TCC Region may request training and technical assistance from TCC to provide support to Tribal Government </a:t>
            </a:r>
          </a:p>
          <a:p>
            <a:pPr lvl="2"/>
            <a:r>
              <a:rPr lang="en-US" dirty="0" smtClean="0"/>
              <a:t>Templates for Tribal Resolutions for Establishing Police Dept. </a:t>
            </a:r>
          </a:p>
          <a:p>
            <a:pPr lvl="2"/>
            <a:r>
              <a:rPr lang="en-US" dirty="0" smtClean="0"/>
              <a:t>Code Development for Publics Safety Codes</a:t>
            </a:r>
          </a:p>
          <a:p>
            <a:pPr lvl="2"/>
            <a:r>
              <a:rPr lang="en-US" dirty="0" smtClean="0"/>
              <a:t>TPO Recruitment support and assistance 	</a:t>
            </a:r>
          </a:p>
          <a:p>
            <a:pPr lvl="2"/>
            <a:r>
              <a:rPr lang="en-US" dirty="0" smtClean="0"/>
              <a:t>Grant writing support</a:t>
            </a:r>
          </a:p>
          <a:p>
            <a:pPr lvl="2"/>
            <a:r>
              <a:rPr lang="en-US" dirty="0" smtClean="0"/>
              <a:t>Invitation to VPSO/TPO related trainings </a:t>
            </a:r>
          </a:p>
          <a:p>
            <a:pPr lvl="2"/>
            <a:r>
              <a:rPr lang="en-US" dirty="0" smtClean="0"/>
              <a:t>One-on-Support Tribal Government trainings 	</a:t>
            </a:r>
          </a:p>
          <a:p>
            <a:pPr lvl="3"/>
            <a:endParaRPr lang="en-US" dirty="0" smtClean="0"/>
          </a:p>
        </p:txBody>
      </p:sp>
    </p:spTree>
    <p:extLst>
      <p:ext uri="{BB962C8B-B14F-4D97-AF65-F5344CB8AC3E}">
        <p14:creationId xmlns:p14="http://schemas.microsoft.com/office/powerpoint/2010/main" val="2630147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D2235"/>
                </a:solidFill>
                <a:latin typeface="Arial Black" panose="020B0A04020102020204" pitchFamily="34" charset="0"/>
              </a:rPr>
              <a:t>Future Development Considerations </a:t>
            </a:r>
            <a:endParaRPr lang="en-US" dirty="0">
              <a:solidFill>
                <a:srgbClr val="9D2235"/>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t>Implementation of VAWA Alaska Pilot Project?</a:t>
            </a:r>
          </a:p>
          <a:p>
            <a:pPr lvl="1"/>
            <a:r>
              <a:rPr lang="en-US" dirty="0" smtClean="0"/>
              <a:t>If there is TCC Tribes interested</a:t>
            </a:r>
          </a:p>
          <a:p>
            <a:r>
              <a:rPr lang="en-US" dirty="0" smtClean="0"/>
              <a:t>BIA approved / APSC approved Law Enforcement Center Training based in Alaska </a:t>
            </a:r>
          </a:p>
          <a:p>
            <a:pPr lvl="1"/>
            <a:r>
              <a:rPr lang="en-US" dirty="0" smtClean="0"/>
              <a:t>Partnerships with UAF – Police Academy and Tribal Government courses </a:t>
            </a:r>
          </a:p>
          <a:p>
            <a:pPr lvl="1"/>
            <a:r>
              <a:rPr lang="en-US" dirty="0" smtClean="0"/>
              <a:t>Partnerships with Dept. of Public Safety </a:t>
            </a:r>
          </a:p>
          <a:p>
            <a:pPr lvl="1"/>
            <a:r>
              <a:rPr lang="en-US" dirty="0" smtClean="0"/>
              <a:t>Partnership with Tribal Partners </a:t>
            </a:r>
          </a:p>
          <a:p>
            <a:pPr lvl="2"/>
            <a:r>
              <a:rPr lang="en-US" dirty="0" smtClean="0"/>
              <a:t>Considerations- Breaking up academy to improve recruitment efforts, geographical location- Interior (possibly Fairbanks)</a:t>
            </a:r>
          </a:p>
          <a:p>
            <a:pPr lvl="1"/>
            <a:endParaRPr lang="en-US" dirty="0" smtClean="0"/>
          </a:p>
          <a:p>
            <a:pPr lvl="3"/>
            <a:endParaRPr lang="en-US" dirty="0" smtClean="0"/>
          </a:p>
        </p:txBody>
      </p:sp>
    </p:spTree>
    <p:extLst>
      <p:ext uri="{BB962C8B-B14F-4D97-AF65-F5344CB8AC3E}">
        <p14:creationId xmlns:p14="http://schemas.microsoft.com/office/powerpoint/2010/main" val="3969162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D2235"/>
                </a:solidFill>
                <a:latin typeface="Arial Black" panose="020B0A04020102020204" pitchFamily="34" charset="0"/>
              </a:rPr>
              <a:t>Contact </a:t>
            </a:r>
            <a:r>
              <a:rPr lang="en-US" dirty="0">
                <a:solidFill>
                  <a:srgbClr val="9D2235"/>
                </a:solidFill>
                <a:latin typeface="Arial Black" panose="020B0A04020102020204" pitchFamily="34" charset="0"/>
              </a:rPr>
              <a:t>f</a:t>
            </a:r>
            <a:r>
              <a:rPr lang="en-US" dirty="0" smtClean="0">
                <a:solidFill>
                  <a:srgbClr val="9D2235"/>
                </a:solidFill>
                <a:latin typeface="Arial Black" panose="020B0A04020102020204" pitchFamily="34" charset="0"/>
              </a:rPr>
              <a:t>or more info:</a:t>
            </a:r>
            <a:endParaRPr lang="en-US" dirty="0">
              <a:solidFill>
                <a:srgbClr val="9D2235"/>
              </a:solidFill>
              <a:latin typeface="Arial Black" panose="020B0A04020102020204" pitchFamily="34" charset="0"/>
            </a:endParaRPr>
          </a:p>
        </p:txBody>
      </p:sp>
      <p:sp>
        <p:nvSpPr>
          <p:cNvPr id="3" name="Content Placeholder 2"/>
          <p:cNvSpPr>
            <a:spLocks noGrp="1"/>
          </p:cNvSpPr>
          <p:nvPr>
            <p:ph idx="1"/>
          </p:nvPr>
        </p:nvSpPr>
        <p:spPr>
          <a:xfrm>
            <a:off x="838200" y="2199555"/>
            <a:ext cx="10515600" cy="3718360"/>
          </a:xfrm>
        </p:spPr>
        <p:txBody>
          <a:bodyPr>
            <a:noAutofit/>
          </a:bodyPr>
          <a:lstStyle/>
          <a:p>
            <a:pPr marL="0" lvl="0" indent="0" algn="ctr">
              <a:lnSpc>
                <a:spcPct val="100000"/>
              </a:lnSpc>
              <a:spcBef>
                <a:spcPts val="0"/>
              </a:spcBef>
              <a:buNone/>
            </a:pPr>
            <a:r>
              <a:rPr lang="en-US" dirty="0" smtClean="0">
                <a:solidFill>
                  <a:srgbClr val="99552B"/>
                </a:solidFill>
                <a:latin typeface="Arial" panose="020B0604020202020204" pitchFamily="34" charset="0"/>
                <a:cs typeface="Arial" panose="020B0604020202020204" pitchFamily="34" charset="0"/>
              </a:rPr>
              <a:t>If you have any questions/comments for the presenters, please contact any of the following below and we can connect you:</a:t>
            </a:r>
          </a:p>
          <a:p>
            <a:pPr marL="0" lvl="0" indent="0" algn="ctr">
              <a:lnSpc>
                <a:spcPct val="100000"/>
              </a:lnSpc>
              <a:spcBef>
                <a:spcPts val="0"/>
              </a:spcBef>
              <a:buNone/>
            </a:pPr>
            <a:endParaRPr lang="en-US" dirty="0">
              <a:solidFill>
                <a:srgbClr val="99552B"/>
              </a:solidFill>
              <a:latin typeface="Arial" panose="020B0604020202020204" pitchFamily="34" charset="0"/>
              <a:cs typeface="Arial" panose="020B0604020202020204" pitchFamily="34" charset="0"/>
            </a:endParaRPr>
          </a:p>
          <a:p>
            <a:pPr marL="0" lvl="0" indent="0" algn="ctr">
              <a:lnSpc>
                <a:spcPct val="100000"/>
              </a:lnSpc>
              <a:spcBef>
                <a:spcPts val="0"/>
              </a:spcBef>
              <a:buNone/>
            </a:pPr>
            <a:r>
              <a:rPr lang="en-US" dirty="0" smtClean="0">
                <a:solidFill>
                  <a:srgbClr val="99552B"/>
                </a:solidFill>
                <a:latin typeface="Arial" panose="020B0604020202020204" pitchFamily="34" charset="0"/>
                <a:cs typeface="Arial" panose="020B0604020202020204" pitchFamily="34" charset="0"/>
                <a:hlinkClick r:id="rId3"/>
              </a:rPr>
              <a:t>tribalenforcementgroup@tananachiefs.org</a:t>
            </a:r>
            <a:r>
              <a:rPr lang="en-US" dirty="0" smtClean="0">
                <a:solidFill>
                  <a:srgbClr val="99552B"/>
                </a:solidFill>
                <a:latin typeface="Arial" panose="020B0604020202020204" pitchFamily="34" charset="0"/>
                <a:cs typeface="Arial" panose="020B0604020202020204" pitchFamily="34" charset="0"/>
              </a:rPr>
              <a:t> </a:t>
            </a:r>
          </a:p>
          <a:p>
            <a:pPr marL="0" lvl="0" indent="0" algn="ctr">
              <a:lnSpc>
                <a:spcPct val="100000"/>
              </a:lnSpc>
              <a:spcBef>
                <a:spcPts val="0"/>
              </a:spcBef>
              <a:buNone/>
            </a:pPr>
            <a:endParaRPr lang="en-US" dirty="0">
              <a:solidFill>
                <a:srgbClr val="99552B"/>
              </a:solidFill>
              <a:latin typeface="Arial" panose="020B0604020202020204" pitchFamily="34" charset="0"/>
              <a:cs typeface="Arial" panose="020B0604020202020204" pitchFamily="34" charset="0"/>
            </a:endParaRPr>
          </a:p>
          <a:p>
            <a:pPr marL="0" lvl="0" indent="0" algn="ctr">
              <a:lnSpc>
                <a:spcPct val="100000"/>
              </a:lnSpc>
              <a:spcBef>
                <a:spcPts val="0"/>
              </a:spcBef>
              <a:buNone/>
            </a:pPr>
            <a:r>
              <a:rPr lang="en-US" b="1" dirty="0" smtClean="0">
                <a:solidFill>
                  <a:srgbClr val="99552B"/>
                </a:solidFill>
                <a:latin typeface="Arial" panose="020B0604020202020204" pitchFamily="34" charset="0"/>
                <a:cs typeface="Arial" panose="020B0604020202020204" pitchFamily="34" charset="0"/>
              </a:rPr>
              <a:t>Darrell Hildebrand</a:t>
            </a:r>
            <a:r>
              <a:rPr lang="en-US" dirty="0" smtClean="0">
                <a:solidFill>
                  <a:srgbClr val="99552B"/>
                </a:solidFill>
                <a:latin typeface="Arial" panose="020B0604020202020204" pitchFamily="34" charset="0"/>
                <a:cs typeface="Arial" panose="020B0604020202020204" pitchFamily="34" charset="0"/>
              </a:rPr>
              <a:t> ext. 3269</a:t>
            </a:r>
          </a:p>
          <a:p>
            <a:pPr marL="0" lvl="0" indent="0" algn="ctr">
              <a:lnSpc>
                <a:spcPct val="100000"/>
              </a:lnSpc>
              <a:spcBef>
                <a:spcPts val="0"/>
              </a:spcBef>
              <a:buNone/>
            </a:pPr>
            <a:endParaRPr lang="en-US" dirty="0" smtClean="0">
              <a:solidFill>
                <a:srgbClr val="99552B"/>
              </a:solidFill>
              <a:latin typeface="Arial" panose="020B0604020202020204" pitchFamily="34" charset="0"/>
              <a:cs typeface="Arial" panose="020B0604020202020204" pitchFamily="34" charset="0"/>
            </a:endParaRPr>
          </a:p>
          <a:p>
            <a:pPr marL="0" lvl="0" indent="0" algn="ctr">
              <a:lnSpc>
                <a:spcPct val="100000"/>
              </a:lnSpc>
              <a:spcBef>
                <a:spcPts val="0"/>
              </a:spcBef>
              <a:buNone/>
            </a:pPr>
            <a:r>
              <a:rPr lang="en-US" b="1" dirty="0" smtClean="0">
                <a:solidFill>
                  <a:srgbClr val="99552B"/>
                </a:solidFill>
                <a:latin typeface="Arial" panose="020B0604020202020204" pitchFamily="34" charset="0"/>
                <a:cs typeface="Arial" panose="020B0604020202020204" pitchFamily="34" charset="0"/>
              </a:rPr>
              <a:t>Brittany </a:t>
            </a:r>
            <a:r>
              <a:rPr lang="en-US" b="1" dirty="0" err="1" smtClean="0">
                <a:solidFill>
                  <a:srgbClr val="99552B"/>
                </a:solidFill>
                <a:latin typeface="Arial" panose="020B0604020202020204" pitchFamily="34" charset="0"/>
                <a:cs typeface="Arial" panose="020B0604020202020204" pitchFamily="34" charset="0"/>
              </a:rPr>
              <a:t>Madros</a:t>
            </a:r>
            <a:r>
              <a:rPr lang="en-US" dirty="0" smtClean="0">
                <a:solidFill>
                  <a:srgbClr val="99552B"/>
                </a:solidFill>
                <a:latin typeface="Arial" panose="020B0604020202020204" pitchFamily="34" charset="0"/>
                <a:cs typeface="Arial" panose="020B0604020202020204" pitchFamily="34" charset="0"/>
              </a:rPr>
              <a:t> ext. 3132</a:t>
            </a:r>
            <a:endParaRPr lang="en-US" dirty="0">
              <a:solidFill>
                <a:srgbClr val="99552B"/>
              </a:solidFill>
              <a:latin typeface="Arial" panose="020B0604020202020204" pitchFamily="34" charset="0"/>
              <a:cs typeface="Arial" panose="020B0604020202020204" pitchFamily="34" charset="0"/>
            </a:endParaRPr>
          </a:p>
          <a:p>
            <a:pPr marL="0" indent="0">
              <a:buNone/>
            </a:pPr>
            <a:endParaRPr lang="en-US" sz="2200" dirty="0"/>
          </a:p>
        </p:txBody>
      </p:sp>
    </p:spTree>
    <p:extLst>
      <p:ext uri="{BB962C8B-B14F-4D97-AF65-F5344CB8AC3E}">
        <p14:creationId xmlns:p14="http://schemas.microsoft.com/office/powerpoint/2010/main" val="1913391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4219</TotalTime>
  <Words>1508</Words>
  <Application>Microsoft Office PowerPoint</Application>
  <PresentationFormat>Widescreen</PresentationFormat>
  <Paragraphs>108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Sovereignty and Safety</vt:lpstr>
      <vt:lpstr>HOLISTIC STRATEGY </vt:lpstr>
      <vt:lpstr>Regional Tribal Peace Officer Model</vt:lpstr>
      <vt:lpstr>Each Tribe in the Region  (Region-based)</vt:lpstr>
      <vt:lpstr>Each Tribe in the Region  (Village-based- TCC employee)</vt:lpstr>
      <vt:lpstr>Each Tribe in the Region  (Village-based- Tribal employee)</vt:lpstr>
      <vt:lpstr>Future Development Considerations </vt:lpstr>
      <vt:lpstr>Contact for more info:</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Saylor</dc:creator>
  <cp:lastModifiedBy>Brittany Madros</cp:lastModifiedBy>
  <cp:revision>65</cp:revision>
  <dcterms:created xsi:type="dcterms:W3CDTF">2019-04-04T22:05:23Z</dcterms:created>
  <dcterms:modified xsi:type="dcterms:W3CDTF">2022-08-04T19:35:10Z</dcterms:modified>
</cp:coreProperties>
</file>