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6" r:id="rId3"/>
    <p:sldId id="262" r:id="rId4"/>
    <p:sldId id="265" r:id="rId5"/>
    <p:sldId id="261" r:id="rId6"/>
    <p:sldId id="263" r:id="rId7"/>
    <p:sldId id="264" r:id="rId8"/>
    <p:sldId id="272" r:id="rId9"/>
    <p:sldId id="267" r:id="rId10"/>
    <p:sldId id="269" r:id="rId11"/>
    <p:sldId id="260" r:id="rId12"/>
    <p:sldId id="259" r:id="rId13"/>
    <p:sldId id="268"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7" autoAdjust="0"/>
    <p:restoredTop sz="67036" autoAdjust="0"/>
  </p:normalViewPr>
  <p:slideViewPr>
    <p:cSldViewPr snapToGrid="0">
      <p:cViewPr>
        <p:scale>
          <a:sx n="84" d="100"/>
          <a:sy n="84" d="100"/>
        </p:scale>
        <p:origin x="1572" y="60"/>
      </p:cViewPr>
      <p:guideLst/>
    </p:cSldViewPr>
  </p:slideViewPr>
  <p:notesTextViewPr>
    <p:cViewPr>
      <p:scale>
        <a:sx n="1" d="1"/>
        <a:sy n="1" d="1"/>
      </p:scale>
      <p:origin x="0" y="0"/>
    </p:cViewPr>
  </p:notesTextViewPr>
  <p:notesViewPr>
    <p:cSldViewPr snapToGrid="0">
      <p:cViewPr varScale="1">
        <p:scale>
          <a:sx n="83" d="100"/>
          <a:sy n="83" d="100"/>
        </p:scale>
        <p:origin x="286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46893F-5AE7-4561-B8DE-633564D1AE32}" type="datetimeFigureOut">
              <a:rPr lang="en-US" smtClean="0"/>
              <a:t>8/1/2022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F9AA5-0A19-4A16-84A6-F53B588659FD}" type="slidenum">
              <a:rPr lang="en-US" smtClean="0"/>
              <a:t>‹#›</a:t>
            </a:fld>
            <a:endParaRPr lang="en-US"/>
          </a:p>
        </p:txBody>
      </p:sp>
    </p:spTree>
    <p:extLst>
      <p:ext uri="{BB962C8B-B14F-4D97-AF65-F5344CB8AC3E}">
        <p14:creationId xmlns:p14="http://schemas.microsoft.com/office/powerpoint/2010/main" val="1646112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for invite and opportunity to present about the exciting opportunity for OCS to compensate Cultural Support Service Providers!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introduce 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21F9AA5-0A19-4A16-84A6-F53B588659FD}" type="slidenum">
              <a:rPr lang="en-US" smtClean="0"/>
              <a:t>1</a:t>
            </a:fld>
            <a:endParaRPr lang="en-US"/>
          </a:p>
        </p:txBody>
      </p:sp>
    </p:spTree>
    <p:extLst>
      <p:ext uri="{BB962C8B-B14F-4D97-AF65-F5344CB8AC3E}">
        <p14:creationId xmlns:p14="http://schemas.microsoft.com/office/powerpoint/2010/main" val="1485982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Leah</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Once a Cultural Support Services Provider has been identified to work with a parent on activities described on the parent’s case plan, the PS Specialist or Regional ICWA Specialist submits a Request for Funds in ORCA for pre-authorization of services.  </a:t>
            </a:r>
          </a:p>
          <a:p>
            <a:endParaRPr lang="en-US" sz="1800" b="0" i="0" u="none" strike="noStrike" baseline="0" dirty="0">
              <a:solidFill>
                <a:srgbClr val="000000"/>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effectLst/>
                <a:latin typeface="Calibri" panose="020F0502020204030204" pitchFamily="34" charset="0"/>
                <a:ea typeface="Calibri" panose="020F0502020204030204" pitchFamily="34" charset="0"/>
              </a:rPr>
              <a:t>OCS has authorized up to $60 per session for up to 10 sessions.  </a:t>
            </a:r>
            <a:r>
              <a:rPr lang="en-US" sz="1100" dirty="0">
                <a:effectLst/>
                <a:latin typeface="Calibri" panose="020F0502020204030204" pitchFamily="34" charset="0"/>
                <a:ea typeface="Calibri" panose="020F0502020204030204" pitchFamily="34" charset="0"/>
                <a:cs typeface="Calibri" panose="020F0502020204030204" pitchFamily="34" charset="0"/>
              </a:rPr>
              <a:t>If payment for services to a provider exceed $600 per year, the State of Alaska is required to issue a 1099 tax document, so before reaching that $600 limit we would like the opportunity to speak with the provider to make sure they are comfortable going beyond that amount. </a:t>
            </a:r>
            <a:endParaRPr lang="en-US" sz="1100" dirty="0">
              <a:effectLst/>
              <a:latin typeface="Calibri" panose="020F0502020204030204" pitchFamily="34" charset="0"/>
              <a:ea typeface="Calibri" panose="020F0502020204030204" pitchFamily="34" charset="0"/>
            </a:endParaRPr>
          </a:p>
          <a:p>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21F9AA5-0A19-4A16-84A6-F53B588659FD}" type="slidenum">
              <a:rPr lang="en-US" smtClean="0"/>
              <a:t>10</a:t>
            </a:fld>
            <a:endParaRPr lang="en-US"/>
          </a:p>
        </p:txBody>
      </p:sp>
    </p:spTree>
    <p:extLst>
      <p:ext uri="{BB962C8B-B14F-4D97-AF65-F5344CB8AC3E}">
        <p14:creationId xmlns:p14="http://schemas.microsoft.com/office/powerpoint/2010/main" val="1241983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After services are provided the Cultural Support Services Provider submits this invoice form to the Regional ICWA Specialist or Statewide ICWA Coordinator.  Providers can submit invoices following each service or at the end of each month that services are provided.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Regional ICWA Specialist or Statewide ICWA Coordinator will submit the invoice to Provider Payments Unit who will then issue payment to the Cultural Support Services Provider.</a:t>
            </a:r>
            <a:endParaRPr lang="en-US" dirty="0"/>
          </a:p>
          <a:p>
            <a:endParaRPr lang="en-US" dirty="0"/>
          </a:p>
        </p:txBody>
      </p:sp>
      <p:sp>
        <p:nvSpPr>
          <p:cNvPr id="4" name="Slide Number Placeholder 3"/>
          <p:cNvSpPr>
            <a:spLocks noGrp="1"/>
          </p:cNvSpPr>
          <p:nvPr>
            <p:ph type="sldNum" sz="quarter" idx="5"/>
          </p:nvPr>
        </p:nvSpPr>
        <p:spPr/>
        <p:txBody>
          <a:bodyPr/>
          <a:lstStyle/>
          <a:p>
            <a:fld id="{B21F9AA5-0A19-4A16-84A6-F53B588659FD}" type="slidenum">
              <a:rPr lang="en-US" smtClean="0"/>
              <a:t>11</a:t>
            </a:fld>
            <a:endParaRPr lang="en-US"/>
          </a:p>
        </p:txBody>
      </p:sp>
    </p:spTree>
    <p:extLst>
      <p:ext uri="{BB962C8B-B14F-4D97-AF65-F5344CB8AC3E}">
        <p14:creationId xmlns:p14="http://schemas.microsoft.com/office/powerpoint/2010/main" val="1061754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beautiful flow chart captures the process that we have covered In this training including what are  Cultural Support Services, who is eligible to engage in Cultural Support Services, the process of identifying and establishing a Cultural Support Services Provider in ORCA, the importance of including culturally relevant services on the parent’s case plan, obtaining pre-authorization of services through submitting a RFF, and issuing payment to the Cultural Support Services provider after invoices are processed. </a:t>
            </a:r>
          </a:p>
          <a:p>
            <a:endParaRPr lang="en-US" dirty="0"/>
          </a:p>
          <a:p>
            <a:r>
              <a:rPr lang="en-US" dirty="0"/>
              <a:t>Also, on this video:</a:t>
            </a:r>
          </a:p>
        </p:txBody>
      </p:sp>
      <p:sp>
        <p:nvSpPr>
          <p:cNvPr id="4" name="Slide Number Placeholder 3"/>
          <p:cNvSpPr>
            <a:spLocks noGrp="1"/>
          </p:cNvSpPr>
          <p:nvPr>
            <p:ph type="sldNum" sz="quarter" idx="5"/>
          </p:nvPr>
        </p:nvSpPr>
        <p:spPr/>
        <p:txBody>
          <a:bodyPr/>
          <a:lstStyle/>
          <a:p>
            <a:fld id="{B21F9AA5-0A19-4A16-84A6-F53B588659FD}" type="slidenum">
              <a:rPr lang="en-US" smtClean="0"/>
              <a:t>12</a:t>
            </a:fld>
            <a:endParaRPr lang="en-US"/>
          </a:p>
        </p:txBody>
      </p:sp>
    </p:spTree>
    <p:extLst>
      <p:ext uri="{BB962C8B-B14F-4D97-AF65-F5344CB8AC3E}">
        <p14:creationId xmlns:p14="http://schemas.microsoft.com/office/powerpoint/2010/main" val="3440535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Calibri" panose="020F0502020204030204" pitchFamily="34" charset="0"/>
                <a:ea typeface="Times New Roman" panose="02020603050405020304" pitchFamily="18" charset="0"/>
              </a:rPr>
              <a:t>As stated in our Guiding Principles: Families have specific strengths and cultures that are valued, and community partnerships are essential to engaging and supporting families!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r>
              <a:rPr lang="en-US" dirty="0"/>
              <a:t>Thank you for </a:t>
            </a:r>
            <a:r>
              <a:rPr lang="en-US" sz="1800" dirty="0">
                <a:effectLst/>
                <a:latin typeface="Calibri" panose="020F0502020204030204" pitchFamily="34" charset="0"/>
                <a:ea typeface="Times New Roman" panose="02020603050405020304" pitchFamily="18" charset="0"/>
              </a:rPr>
              <a:t>finding ways for the parents served by the Office of Children’s Services to build and maintain healthy connections to family, community, culture, and the land through the identification of culturally relevant services and activities!</a:t>
            </a:r>
            <a:endParaRPr lang="en-US" sz="1800" i="0" dirty="0">
              <a:effectLst/>
              <a:latin typeface="Calibri" panose="020F0502020204030204" pitchFamily="34" charset="0"/>
              <a:ea typeface="Times New Roman" panose="02020603050405020304" pitchFamily="18" charset="0"/>
            </a:endParaRPr>
          </a:p>
          <a:p>
            <a:endParaRPr lang="en-US" sz="1800" i="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21F9AA5-0A19-4A16-84A6-F53B588659FD}" type="slidenum">
              <a:rPr lang="en-US" smtClean="0"/>
              <a:t>13</a:t>
            </a:fld>
            <a:endParaRPr lang="en-US"/>
          </a:p>
        </p:txBody>
      </p:sp>
    </p:spTree>
    <p:extLst>
      <p:ext uri="{BB962C8B-B14F-4D97-AF65-F5344CB8AC3E}">
        <p14:creationId xmlns:p14="http://schemas.microsoft.com/office/powerpoint/2010/main" val="157480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21F9AA5-0A19-4A16-84A6-F53B588659FD}" type="slidenum">
              <a:rPr lang="en-US" smtClean="0"/>
              <a:t>14</a:t>
            </a:fld>
            <a:endParaRPr lang="en-US"/>
          </a:p>
        </p:txBody>
      </p:sp>
    </p:spTree>
    <p:extLst>
      <p:ext uri="{BB962C8B-B14F-4D97-AF65-F5344CB8AC3E}">
        <p14:creationId xmlns:p14="http://schemas.microsoft.com/office/powerpoint/2010/main" val="3631113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1F9AA5-0A19-4A16-84A6-F53B588659FD}" type="slidenum">
              <a:rPr lang="en-US" smtClean="0"/>
              <a:t>15</a:t>
            </a:fld>
            <a:endParaRPr lang="en-US"/>
          </a:p>
        </p:txBody>
      </p:sp>
    </p:spTree>
    <p:extLst>
      <p:ext uri="{BB962C8B-B14F-4D97-AF65-F5344CB8AC3E}">
        <p14:creationId xmlns:p14="http://schemas.microsoft.com/office/powerpoint/2010/main" val="2777913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A Cultural Support Service Provider is an individual that will be compensated for providing Cultural Support Services, they may describe themselves many ways.  It is not OCS’s role to qualify the individual as a “Cultural Service Provider,” this is done </a:t>
            </a:r>
            <a:r>
              <a:rPr lang="en-US" sz="1800" b="0" i="0" u="none" strike="noStrike" baseline="0" dirty="0">
                <a:solidFill>
                  <a:srgbClr val="000000"/>
                </a:solidFill>
                <a:effectLst/>
                <a:latin typeface="Arial" panose="020B0604020202020204" pitchFamily="34" charset="0"/>
                <a:ea typeface="Calibri" panose="020F0502020204030204" pitchFamily="34" charset="0"/>
              </a:rPr>
              <a:t>through collaboration </a:t>
            </a:r>
            <a:r>
              <a:rPr lang="en-US" sz="1800" b="0" i="0" u="none" strike="noStrike" baseline="0" dirty="0">
                <a:solidFill>
                  <a:srgbClr val="000000"/>
                </a:solidFill>
                <a:latin typeface="Arial" panose="020B0604020202020204" pitchFamily="34" charset="0"/>
              </a:rPr>
              <a:t>between the Tribe, parent, and OCS. </a:t>
            </a:r>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“Cultural Support Services” are time spent between the Cultural Support Services Provider and parent during sessions.</a:t>
            </a:r>
          </a:p>
          <a:p>
            <a:endParaRPr lang="en-US" sz="1800" b="0" i="0" u="none" strike="noStrike" baseline="0" dirty="0">
              <a:solidFill>
                <a:srgbClr val="000000"/>
              </a:solidFill>
              <a:effectLst/>
              <a:latin typeface="Calibri" panose="020F0502020204030204" pitchFamily="34" charset="0"/>
            </a:endParaRPr>
          </a:p>
          <a:p>
            <a:endParaRPr lang="en-US"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21F9AA5-0A19-4A16-84A6-F53B588659FD}" type="slidenum">
              <a:rPr lang="en-US" smtClean="0"/>
              <a:t>2</a:t>
            </a:fld>
            <a:endParaRPr lang="en-US"/>
          </a:p>
        </p:txBody>
      </p:sp>
    </p:spTree>
    <p:extLst>
      <p:ext uri="{BB962C8B-B14F-4D97-AF65-F5344CB8AC3E}">
        <p14:creationId xmlns:p14="http://schemas.microsoft.com/office/powerpoint/2010/main" val="1328758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15000"/>
              </a:lnSpc>
              <a:spcBef>
                <a:spcPts val="0"/>
              </a:spcBef>
              <a:spcAft>
                <a:spcPts val="10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The Transforming Child Welfare Outcomes for Alaska Native Children Strategic Plan, hereinafter referred to as the “Plan,” was finalized in May of 2016.  The guiding principles of the Plan‘s Vision and Mission are to keep Alaska Native children safe within their own culture and to align systems of care through the cultivation of a respectful government-to-government collaboration between the State of Alaska, Tribes, and Tribal Organizations.  Workgroups were established to work on the following goals and priorities: </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solidFill>
                  <a:srgbClr val="17365D"/>
                </a:solidFill>
                <a:effectLst/>
                <a:latin typeface="Trebuchet MS" panose="020B0603020202020204" pitchFamily="34" charset="0"/>
                <a:ea typeface="Calibri" panose="020F0502020204030204" pitchFamily="34" charset="0"/>
                <a:cs typeface="Times New Roman" panose="02020603050405020304" pitchFamily="18" charset="0"/>
              </a:rPr>
              <a:t>Respectful Government-to-Government Collaboration &amp; Partnership</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solidFill>
                  <a:srgbClr val="17365D"/>
                </a:solidFill>
                <a:effectLst/>
                <a:latin typeface="Trebuchet MS" panose="020B0603020202020204" pitchFamily="34" charset="0"/>
                <a:ea typeface="Calibri" panose="020F0502020204030204" pitchFamily="34" charset="0"/>
                <a:cs typeface="Times New Roman" panose="02020603050405020304" pitchFamily="18" charset="0"/>
              </a:rPr>
              <a:t>Tribal Self-Governance</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solidFill>
                  <a:srgbClr val="17365D"/>
                </a:solidFill>
                <a:effectLst/>
                <a:latin typeface="Trebuchet MS" panose="020B0603020202020204" pitchFamily="34" charset="0"/>
                <a:ea typeface="Calibri" panose="020F0502020204030204" pitchFamily="34" charset="0"/>
                <a:cs typeface="Times New Roman" panose="02020603050405020304" pitchFamily="18" charset="0"/>
              </a:rPr>
              <a:t>Embrace &amp; Implement the Spirit of the Indian Child Welfare Act</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solidFill>
                  <a:srgbClr val="17365D"/>
                </a:solidFill>
                <a:effectLst/>
                <a:latin typeface="Trebuchet MS" panose="020B0603020202020204" pitchFamily="34" charset="0"/>
                <a:ea typeface="Calibri" panose="020F0502020204030204" pitchFamily="34" charset="0"/>
                <a:cs typeface="Times New Roman" panose="02020603050405020304" pitchFamily="18" charset="0"/>
              </a:rPr>
              <a:t>Child Welfare System Alignment</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solidFill>
                  <a:srgbClr val="17365D"/>
                </a:solidFill>
                <a:effectLst/>
                <a:latin typeface="Trebuchet MS" panose="020B0603020202020204" pitchFamily="34" charset="0"/>
                <a:ea typeface="Calibri" panose="020F0502020204030204" pitchFamily="34" charset="0"/>
                <a:cs typeface="Times New Roman" panose="02020603050405020304" pitchFamily="18" charset="0"/>
              </a:rPr>
              <a:t>Community Engagement</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solidFill>
                  <a:srgbClr val="17365D"/>
                </a:solidFill>
                <a:effectLst/>
                <a:latin typeface="Trebuchet MS" panose="020B0603020202020204" pitchFamily="34" charset="0"/>
                <a:ea typeface="Calibri" panose="020F0502020204030204" pitchFamily="34" charset="0"/>
                <a:cs typeface="Times New Roman" panose="02020603050405020304" pitchFamily="18" charset="0"/>
              </a:rPr>
              <a:t>Culturally Specific Services and Supports  </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expressed in the Cultural Resource Guide that was published in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drop in chat: http://dhss.alaska.gov/ocs/Documents/Publications/pdf/CulturalResourcesGuide.pdf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the expectation that all families involved in Alaska’s child welfare system be offered the ability to choose case plan services or activities that are available as close to their home as possible. Services and activities should be aligned with cultural and personal beliefs and selected based on that individual’s preference regarding what will have the maximum impact on their physical, psychological, emotional, and spiritual well-being.” (from page 9 of the Cultural Resource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1F9AA5-0A19-4A16-84A6-F53B588659FD}" type="slidenum">
              <a:rPr lang="en-US" smtClean="0"/>
              <a:t>3</a:t>
            </a:fld>
            <a:endParaRPr lang="en-US"/>
          </a:p>
        </p:txBody>
      </p:sp>
    </p:spTree>
    <p:extLst>
      <p:ext uri="{BB962C8B-B14F-4D97-AF65-F5344CB8AC3E}">
        <p14:creationId xmlns:p14="http://schemas.microsoft.com/office/powerpoint/2010/main" val="88633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Cultural Support Service Providers are Elders, mentors, or other individuals who are identified as willing to provide cultural services to parents who have </a:t>
            </a:r>
            <a:r>
              <a:rPr lang="en-US" sz="1800" dirty="0">
                <a:solidFill>
                  <a:schemeClr val="tx2"/>
                </a:solidFill>
                <a:latin typeface="+mj-lt"/>
                <a:ea typeface="+mj-ea"/>
                <a:cs typeface="+mj-cs"/>
              </a:rPr>
              <a:t>an active in-home or out-of-home OCS case plan.</a:t>
            </a:r>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Cultural Support Service Providers are selected through coordination between the Tribe, parent, and OCS. </a:t>
            </a:r>
          </a:p>
        </p:txBody>
      </p:sp>
      <p:sp>
        <p:nvSpPr>
          <p:cNvPr id="4" name="Slide Number Placeholder 3"/>
          <p:cNvSpPr>
            <a:spLocks noGrp="1"/>
          </p:cNvSpPr>
          <p:nvPr>
            <p:ph type="sldNum" sz="quarter" idx="5"/>
          </p:nvPr>
        </p:nvSpPr>
        <p:spPr/>
        <p:txBody>
          <a:bodyPr/>
          <a:lstStyle/>
          <a:p>
            <a:fld id="{B21F9AA5-0A19-4A16-84A6-F53B588659FD}" type="slidenum">
              <a:rPr lang="en-US" smtClean="0"/>
              <a:t>4</a:t>
            </a:fld>
            <a:endParaRPr lang="en-US"/>
          </a:p>
        </p:txBody>
      </p:sp>
    </p:spTree>
    <p:extLst>
      <p:ext uri="{BB962C8B-B14F-4D97-AF65-F5344CB8AC3E}">
        <p14:creationId xmlns:p14="http://schemas.microsoft.com/office/powerpoint/2010/main" val="313147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Newly identified </a:t>
            </a:r>
            <a:r>
              <a:rPr lang="en-US" sz="1800" b="0" i="0" u="none" strike="noStrike" baseline="0" dirty="0">
                <a:solidFill>
                  <a:srgbClr val="000000"/>
                </a:solidFill>
                <a:latin typeface="Arial" panose="020B0604020202020204" pitchFamily="34" charset="0"/>
              </a:rPr>
              <a:t>Cultural Support Service Providers will complete a W9 and notify the </a:t>
            </a:r>
            <a:r>
              <a:rPr lang="en-US" sz="1800" b="0" i="0" u="none" strike="noStrike" baseline="0" dirty="0">
                <a:solidFill>
                  <a:srgbClr val="0E6EC5"/>
                </a:solidFill>
                <a:latin typeface="Arial" panose="020B0604020202020204" pitchFamily="34" charset="0"/>
              </a:rPr>
              <a:t>Statewide ICWA Coordinator </a:t>
            </a:r>
            <a:r>
              <a:rPr lang="en-US" sz="1800" b="0" i="0" u="none" strike="noStrike" baseline="0" dirty="0">
                <a:solidFill>
                  <a:srgbClr val="000000"/>
                </a:solidFill>
                <a:latin typeface="Arial" panose="020B0604020202020204" pitchFamily="34" charset="0"/>
              </a:rPr>
              <a:t>and </a:t>
            </a:r>
            <a:r>
              <a:rPr lang="en-US" sz="1800" b="0" i="0" u="none" strike="noStrike" baseline="0" dirty="0">
                <a:solidFill>
                  <a:srgbClr val="0E6EC5"/>
                </a:solidFill>
                <a:latin typeface="Arial" panose="020B0604020202020204" pitchFamily="34" charset="0"/>
              </a:rPr>
              <a:t>Provider Payments Unit</a:t>
            </a:r>
            <a:r>
              <a:rPr lang="en-US" sz="1800" b="0" i="0" u="none" strike="noStrike" baseline="0" dirty="0">
                <a:solidFill>
                  <a:srgbClr val="000000"/>
                </a:solidFill>
                <a:latin typeface="Arial" panose="020B0604020202020204" pitchFamily="34" charset="0"/>
              </a:rPr>
              <a:t>.  Provider Payments Unit will add the individual as a Provider in ORCA and notify the Statewide ICWA Coordinator.  Once the Provider number is established in ORCA, the RFF can be created and approved for pre-authorization of services.</a:t>
            </a:r>
          </a:p>
          <a:p>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rPr>
              <a:t>OCS has authorized up to $60 per session for up to 10 sessions.  </a:t>
            </a:r>
            <a:r>
              <a:rPr lang="en-US" sz="1800" dirty="0">
                <a:effectLst/>
                <a:latin typeface="Calibri" panose="020F0502020204030204" pitchFamily="34" charset="0"/>
                <a:ea typeface="Calibri" panose="020F0502020204030204" pitchFamily="34" charset="0"/>
                <a:cs typeface="Calibri" panose="020F0502020204030204" pitchFamily="34" charset="0"/>
              </a:rPr>
              <a:t>If payment for services to a provider exceed $600 per year, the State of Alaska is required to issue a 1099 tax document, so before reaching that $600 limit we would like the opportunity to speak with the provider to make sure they are comfortable going beyond that amount. </a:t>
            </a:r>
            <a:endParaRPr lang="en-US" sz="1800" dirty="0">
              <a:effectLst/>
              <a:latin typeface="Calibri" panose="020F0502020204030204" pitchFamily="34" charset="0"/>
              <a:ea typeface="Calibri" panose="020F0502020204030204" pitchFamily="34" charset="0"/>
            </a:endParaRPr>
          </a:p>
          <a:p>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21F9AA5-0A19-4A16-84A6-F53B588659FD}" type="slidenum">
              <a:rPr lang="en-US" smtClean="0"/>
              <a:t>5</a:t>
            </a:fld>
            <a:endParaRPr lang="en-US"/>
          </a:p>
        </p:txBody>
      </p:sp>
    </p:spTree>
    <p:extLst>
      <p:ext uri="{BB962C8B-B14F-4D97-AF65-F5344CB8AC3E}">
        <p14:creationId xmlns:p14="http://schemas.microsoft.com/office/powerpoint/2010/main" val="361864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a:p>
            <a:pPr algn="l"/>
            <a:r>
              <a:rPr lang="en-US" dirty="0"/>
              <a:t>Who are eligible? (read slide)</a:t>
            </a:r>
          </a:p>
        </p:txBody>
      </p:sp>
      <p:sp>
        <p:nvSpPr>
          <p:cNvPr id="4" name="Slide Number Placeholder 3"/>
          <p:cNvSpPr>
            <a:spLocks noGrp="1"/>
          </p:cNvSpPr>
          <p:nvPr>
            <p:ph type="sldNum" sz="quarter" idx="5"/>
          </p:nvPr>
        </p:nvSpPr>
        <p:spPr/>
        <p:txBody>
          <a:bodyPr/>
          <a:lstStyle/>
          <a:p>
            <a:fld id="{B21F9AA5-0A19-4A16-84A6-F53B588659FD}" type="slidenum">
              <a:rPr lang="en-US" smtClean="0"/>
              <a:t>6</a:t>
            </a:fld>
            <a:endParaRPr lang="en-US"/>
          </a:p>
        </p:txBody>
      </p:sp>
    </p:spTree>
    <p:extLst>
      <p:ext uri="{BB962C8B-B14F-4D97-AF65-F5344CB8AC3E}">
        <p14:creationId xmlns:p14="http://schemas.microsoft.com/office/powerpoint/2010/main" val="501042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a:p>
            <a:pPr marL="0" marR="0">
              <a:spcBef>
                <a:spcPts val="0"/>
              </a:spcBef>
              <a:spcAft>
                <a:spcPts val="0"/>
              </a:spcAft>
            </a:pPr>
            <a:r>
              <a:rPr lang="en-US" dirty="0"/>
              <a:t>Case planning meetings with the parent and Tribe are an opportunity to explore adding cultural services to the parent’s case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the traditional values and cultural activities in a community and engaging the parent in a conversation about their level of involvement or interest in those activities will help in the development of a meaningful case plan.  If the family is living outside of their home community or region, encourage exploration of traditional activities that could be modified or replicated in the local environment. (from page 10 of the Cultural Resource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r>
              <a:rPr lang="en-US" b="1" dirty="0"/>
              <a:t>Reference case planning policy 2.9.3…</a:t>
            </a:r>
          </a:p>
          <a:p>
            <a:pPr marL="0" marR="0">
              <a:spcBef>
                <a:spcPts val="0"/>
              </a:spcBef>
              <a:spcAft>
                <a:spcPts val="0"/>
              </a:spcAft>
            </a:pPr>
            <a:r>
              <a:rPr lang="en-US" sz="1200" i="1" dirty="0">
                <a:effectLst/>
                <a:latin typeface="ArialMT"/>
                <a:ea typeface="Calibri" panose="020F0502020204030204" pitchFamily="34" charset="0"/>
              </a:rPr>
              <a:t>C. Each case plan will be written using language that the parent/guardian/custodian can understand and include services they request to meet their identified needs.</a:t>
            </a:r>
            <a:endParaRPr lang="en-US" sz="1200" i="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i="1" dirty="0">
                <a:effectLst/>
                <a:latin typeface="ArialMT"/>
                <a:ea typeface="Calibri" panose="020F0502020204030204" pitchFamily="34" charset="0"/>
              </a:rPr>
              <a:t>1. The needs assessment for each individual will include an exploration of the five protective factors: parental resilience, concrete supports in times of need, social connections, knowledge of parenting and child development and social and emotional competence of children; and</a:t>
            </a:r>
            <a:endParaRPr lang="en-US" sz="1200" i="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i="1" dirty="0">
                <a:effectLst/>
                <a:latin typeface="ArialMT"/>
                <a:ea typeface="Calibri" panose="020F0502020204030204" pitchFamily="34" charset="0"/>
              </a:rPr>
              <a:t>2. The identification of desired services will include an exploration of the available traditional wellness practices, cultural activities and Tribal services (see the Cultural Resources for Alaska Families guide located in Statewide Forms folder).</a:t>
            </a:r>
            <a:endParaRPr lang="en-US" sz="1200" i="1"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21F9AA5-0A19-4A16-84A6-F53B588659FD}" type="slidenum">
              <a:rPr lang="en-US" smtClean="0"/>
              <a:t>7</a:t>
            </a:fld>
            <a:endParaRPr lang="en-US"/>
          </a:p>
        </p:txBody>
      </p:sp>
    </p:spTree>
    <p:extLst>
      <p:ext uri="{BB962C8B-B14F-4D97-AF65-F5344CB8AC3E}">
        <p14:creationId xmlns:p14="http://schemas.microsoft.com/office/powerpoint/2010/main" val="368611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b="1" dirty="0"/>
          </a:p>
          <a:p>
            <a:pPr marL="0" marR="0">
              <a:spcBef>
                <a:spcPts val="0"/>
              </a:spcBef>
              <a:spcAft>
                <a:spcPts val="0"/>
              </a:spcAft>
            </a:pPr>
            <a:r>
              <a:rPr lang="en-US" b="1" dirty="0"/>
              <a:t>Working with local Tribal and ICWA staff, OCS caseworker, and parent will meet to identify services to meet the needs of the parent so healing can occur that will lead to reunification.</a:t>
            </a:r>
          </a:p>
          <a:p>
            <a:pPr marL="0" marR="0">
              <a:spcBef>
                <a:spcPts val="0"/>
              </a:spcBef>
              <a:spcAft>
                <a:spcPts val="0"/>
              </a:spcAft>
            </a:pPr>
            <a:endParaRPr lang="en-US" b="1" dirty="0"/>
          </a:p>
          <a:p>
            <a:endParaRPr lang="en-US" dirty="0"/>
          </a:p>
          <a:p>
            <a:endParaRPr lang="en-US" dirty="0"/>
          </a:p>
          <a:p>
            <a:r>
              <a:rPr lang="en-US" dirty="0"/>
              <a:t>Page 21 of the Cultural Resource Guide </a:t>
            </a:r>
          </a:p>
        </p:txBody>
      </p:sp>
      <p:sp>
        <p:nvSpPr>
          <p:cNvPr id="4" name="Slide Number Placeholder 3"/>
          <p:cNvSpPr>
            <a:spLocks noGrp="1"/>
          </p:cNvSpPr>
          <p:nvPr>
            <p:ph type="sldNum" sz="quarter" idx="5"/>
          </p:nvPr>
        </p:nvSpPr>
        <p:spPr/>
        <p:txBody>
          <a:bodyPr/>
          <a:lstStyle/>
          <a:p>
            <a:fld id="{B21F9AA5-0A19-4A16-84A6-F53B588659FD}" type="slidenum">
              <a:rPr lang="en-US" smtClean="0"/>
              <a:t>8</a:t>
            </a:fld>
            <a:endParaRPr lang="en-US"/>
          </a:p>
        </p:txBody>
      </p:sp>
    </p:spTree>
    <p:extLst>
      <p:ext uri="{BB962C8B-B14F-4D97-AF65-F5344CB8AC3E}">
        <p14:creationId xmlns:p14="http://schemas.microsoft.com/office/powerpoint/2010/main" val="2456498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what services may be offered by a Cultural Services Support Provider, see the examples included on pages 17-18 of the Cultural Resource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Might be a shift in how define “services.”  These services serve the health and well being of the person engaging in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is the intent and expectation of OCS to embrace the cultural services identified as legitimate and appropriate for that individual. Nature and culture have much to offer as we strive to increase wellness and resiliency; the utilization of Cultural Support Services provides OCS staff an opportunity to discover those resources and partake in our state’s rich bounty. (from page 9 of the Cultural Resource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1F9AA5-0A19-4A16-84A6-F53B588659FD}" type="slidenum">
              <a:rPr lang="en-US" smtClean="0"/>
              <a:t>9</a:t>
            </a:fld>
            <a:endParaRPr lang="en-US"/>
          </a:p>
        </p:txBody>
      </p:sp>
    </p:spTree>
    <p:extLst>
      <p:ext uri="{BB962C8B-B14F-4D97-AF65-F5344CB8AC3E}">
        <p14:creationId xmlns:p14="http://schemas.microsoft.com/office/powerpoint/2010/main" val="2731383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ECA36-29A9-4DBF-A5CC-9424E5FE18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1A860C-1845-4908-AB52-A698B9DCDC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698DED-218E-4025-BAAA-ABD4CD03E1A0}"/>
              </a:ext>
            </a:extLst>
          </p:cNvPr>
          <p:cNvSpPr>
            <a:spLocks noGrp="1"/>
          </p:cNvSpPr>
          <p:nvPr>
            <p:ph type="dt" sz="half" idx="10"/>
          </p:nvPr>
        </p:nvSpPr>
        <p:spPr/>
        <p:txBody>
          <a:bodyPr/>
          <a:lstStyle/>
          <a:p>
            <a:fld id="{2B599D2E-3DFC-4236-820E-C0D2914AEB6A}" type="datetimeFigureOut">
              <a:rPr lang="en-US" smtClean="0"/>
              <a:t>8/1/2022</a:t>
            </a:fld>
            <a:endParaRPr lang="en-US"/>
          </a:p>
        </p:txBody>
      </p:sp>
      <p:sp>
        <p:nvSpPr>
          <p:cNvPr id="5" name="Footer Placeholder 4">
            <a:extLst>
              <a:ext uri="{FF2B5EF4-FFF2-40B4-BE49-F238E27FC236}">
                <a16:creationId xmlns:a16="http://schemas.microsoft.com/office/drawing/2014/main" id="{C4B801DA-4E38-4DA1-8E91-50048BA40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7181A-929C-4E67-B81E-2CEFB7E4B542}"/>
              </a:ext>
            </a:extLst>
          </p:cNvPr>
          <p:cNvSpPr>
            <a:spLocks noGrp="1"/>
          </p:cNvSpPr>
          <p:nvPr>
            <p:ph type="sldNum" sz="quarter" idx="12"/>
          </p:nvPr>
        </p:nvSpPr>
        <p:spPr/>
        <p:txBody>
          <a:bodyPr/>
          <a:lstStyle/>
          <a:p>
            <a:fld id="{E64625C0-E2E2-49C4-A21E-BC3A037C8D3F}" type="slidenum">
              <a:rPr lang="en-US" smtClean="0"/>
              <a:t>‹#›</a:t>
            </a:fld>
            <a:endParaRPr lang="en-US"/>
          </a:p>
        </p:txBody>
      </p:sp>
    </p:spTree>
    <p:extLst>
      <p:ext uri="{BB962C8B-B14F-4D97-AF65-F5344CB8AC3E}">
        <p14:creationId xmlns:p14="http://schemas.microsoft.com/office/powerpoint/2010/main" val="4151832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8BC3A-0324-49B5-A616-2B07EFDCB3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BDD7BE-9164-420E-856E-022C63646C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FF656-C7AD-4A00-99F7-0BFAF5068651}"/>
              </a:ext>
            </a:extLst>
          </p:cNvPr>
          <p:cNvSpPr>
            <a:spLocks noGrp="1"/>
          </p:cNvSpPr>
          <p:nvPr>
            <p:ph type="dt" sz="half" idx="10"/>
          </p:nvPr>
        </p:nvSpPr>
        <p:spPr/>
        <p:txBody>
          <a:bodyPr/>
          <a:lstStyle/>
          <a:p>
            <a:fld id="{2B599D2E-3DFC-4236-820E-C0D2914AEB6A}" type="datetimeFigureOut">
              <a:rPr lang="en-US" smtClean="0"/>
              <a:t>8/1/2022</a:t>
            </a:fld>
            <a:endParaRPr lang="en-US"/>
          </a:p>
        </p:txBody>
      </p:sp>
      <p:sp>
        <p:nvSpPr>
          <p:cNvPr id="5" name="Footer Placeholder 4">
            <a:extLst>
              <a:ext uri="{FF2B5EF4-FFF2-40B4-BE49-F238E27FC236}">
                <a16:creationId xmlns:a16="http://schemas.microsoft.com/office/drawing/2014/main" id="{7E865D13-CD8A-46DB-8DD1-C711CD3AC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71AB0-00B0-42F6-A6BD-03AE131E9367}"/>
              </a:ext>
            </a:extLst>
          </p:cNvPr>
          <p:cNvSpPr>
            <a:spLocks noGrp="1"/>
          </p:cNvSpPr>
          <p:nvPr>
            <p:ph type="sldNum" sz="quarter" idx="12"/>
          </p:nvPr>
        </p:nvSpPr>
        <p:spPr/>
        <p:txBody>
          <a:bodyPr/>
          <a:lstStyle/>
          <a:p>
            <a:fld id="{E64625C0-E2E2-49C4-A21E-BC3A037C8D3F}" type="slidenum">
              <a:rPr lang="en-US" smtClean="0"/>
              <a:t>‹#›</a:t>
            </a:fld>
            <a:endParaRPr lang="en-US"/>
          </a:p>
        </p:txBody>
      </p:sp>
    </p:spTree>
    <p:extLst>
      <p:ext uri="{BB962C8B-B14F-4D97-AF65-F5344CB8AC3E}">
        <p14:creationId xmlns:p14="http://schemas.microsoft.com/office/powerpoint/2010/main" val="871504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D7975D-5A61-4848-A134-7FA7466569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53F786-3789-47D1-995C-648FBB66CE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76580-E4DF-44A9-A4E3-975748413622}"/>
              </a:ext>
            </a:extLst>
          </p:cNvPr>
          <p:cNvSpPr>
            <a:spLocks noGrp="1"/>
          </p:cNvSpPr>
          <p:nvPr>
            <p:ph type="dt" sz="half" idx="10"/>
          </p:nvPr>
        </p:nvSpPr>
        <p:spPr/>
        <p:txBody>
          <a:bodyPr/>
          <a:lstStyle/>
          <a:p>
            <a:fld id="{2B599D2E-3DFC-4236-820E-C0D2914AEB6A}" type="datetimeFigureOut">
              <a:rPr lang="en-US" smtClean="0"/>
              <a:t>8/1/2022</a:t>
            </a:fld>
            <a:endParaRPr lang="en-US"/>
          </a:p>
        </p:txBody>
      </p:sp>
      <p:sp>
        <p:nvSpPr>
          <p:cNvPr id="5" name="Footer Placeholder 4">
            <a:extLst>
              <a:ext uri="{FF2B5EF4-FFF2-40B4-BE49-F238E27FC236}">
                <a16:creationId xmlns:a16="http://schemas.microsoft.com/office/drawing/2014/main" id="{7726A10C-1DA4-4B9C-A001-A58E43653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49176-83FE-47A4-A47D-79DCE8F1DAA6}"/>
              </a:ext>
            </a:extLst>
          </p:cNvPr>
          <p:cNvSpPr>
            <a:spLocks noGrp="1"/>
          </p:cNvSpPr>
          <p:nvPr>
            <p:ph type="sldNum" sz="quarter" idx="12"/>
          </p:nvPr>
        </p:nvSpPr>
        <p:spPr/>
        <p:txBody>
          <a:bodyPr/>
          <a:lstStyle/>
          <a:p>
            <a:fld id="{E64625C0-E2E2-49C4-A21E-BC3A037C8D3F}" type="slidenum">
              <a:rPr lang="en-US" smtClean="0"/>
              <a:t>‹#›</a:t>
            </a:fld>
            <a:endParaRPr lang="en-US"/>
          </a:p>
        </p:txBody>
      </p:sp>
    </p:spTree>
    <p:extLst>
      <p:ext uri="{BB962C8B-B14F-4D97-AF65-F5344CB8AC3E}">
        <p14:creationId xmlns:p14="http://schemas.microsoft.com/office/powerpoint/2010/main" val="4150714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F971E-CA4E-4A70-8160-4740B8F283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AF76A0-4E43-4793-9931-FBA0FDADE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8A3BF-448A-4DAE-9D98-C219566ADDCB}"/>
              </a:ext>
            </a:extLst>
          </p:cNvPr>
          <p:cNvSpPr>
            <a:spLocks noGrp="1"/>
          </p:cNvSpPr>
          <p:nvPr>
            <p:ph type="dt" sz="half" idx="10"/>
          </p:nvPr>
        </p:nvSpPr>
        <p:spPr/>
        <p:txBody>
          <a:bodyPr/>
          <a:lstStyle/>
          <a:p>
            <a:fld id="{2B599D2E-3DFC-4236-820E-C0D2914AEB6A}" type="datetimeFigureOut">
              <a:rPr lang="en-US" smtClean="0"/>
              <a:t>8/1/2022</a:t>
            </a:fld>
            <a:endParaRPr lang="en-US"/>
          </a:p>
        </p:txBody>
      </p:sp>
      <p:sp>
        <p:nvSpPr>
          <p:cNvPr id="5" name="Footer Placeholder 4">
            <a:extLst>
              <a:ext uri="{FF2B5EF4-FFF2-40B4-BE49-F238E27FC236}">
                <a16:creationId xmlns:a16="http://schemas.microsoft.com/office/drawing/2014/main" id="{7E678F00-82CB-4EC6-ABBD-9DF9B9A91A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38F00D-7750-4243-9B6F-21CED2BBAF41}"/>
              </a:ext>
            </a:extLst>
          </p:cNvPr>
          <p:cNvSpPr>
            <a:spLocks noGrp="1"/>
          </p:cNvSpPr>
          <p:nvPr>
            <p:ph type="sldNum" sz="quarter" idx="12"/>
          </p:nvPr>
        </p:nvSpPr>
        <p:spPr/>
        <p:txBody>
          <a:bodyPr/>
          <a:lstStyle/>
          <a:p>
            <a:fld id="{E64625C0-E2E2-49C4-A21E-BC3A037C8D3F}" type="slidenum">
              <a:rPr lang="en-US" smtClean="0"/>
              <a:t>‹#›</a:t>
            </a:fld>
            <a:endParaRPr lang="en-US"/>
          </a:p>
        </p:txBody>
      </p:sp>
    </p:spTree>
    <p:extLst>
      <p:ext uri="{BB962C8B-B14F-4D97-AF65-F5344CB8AC3E}">
        <p14:creationId xmlns:p14="http://schemas.microsoft.com/office/powerpoint/2010/main" val="523189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0C26-2CF7-4172-9217-621DACFF77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7CEF29-DC25-4A92-9ACF-4791A58F44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241DD4-6409-4CE5-B104-C118D01772F1}"/>
              </a:ext>
            </a:extLst>
          </p:cNvPr>
          <p:cNvSpPr>
            <a:spLocks noGrp="1"/>
          </p:cNvSpPr>
          <p:nvPr>
            <p:ph type="dt" sz="half" idx="10"/>
          </p:nvPr>
        </p:nvSpPr>
        <p:spPr/>
        <p:txBody>
          <a:bodyPr/>
          <a:lstStyle/>
          <a:p>
            <a:fld id="{2B599D2E-3DFC-4236-820E-C0D2914AEB6A}" type="datetimeFigureOut">
              <a:rPr lang="en-US" smtClean="0"/>
              <a:t>8/1/2022</a:t>
            </a:fld>
            <a:endParaRPr lang="en-US"/>
          </a:p>
        </p:txBody>
      </p:sp>
      <p:sp>
        <p:nvSpPr>
          <p:cNvPr id="5" name="Footer Placeholder 4">
            <a:extLst>
              <a:ext uri="{FF2B5EF4-FFF2-40B4-BE49-F238E27FC236}">
                <a16:creationId xmlns:a16="http://schemas.microsoft.com/office/drawing/2014/main" id="{2EBF3E21-0BB9-46FE-8CC3-F2CF535D8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0F2F26-178C-42C0-9AF9-94D4D260BCBA}"/>
              </a:ext>
            </a:extLst>
          </p:cNvPr>
          <p:cNvSpPr>
            <a:spLocks noGrp="1"/>
          </p:cNvSpPr>
          <p:nvPr>
            <p:ph type="sldNum" sz="quarter" idx="12"/>
          </p:nvPr>
        </p:nvSpPr>
        <p:spPr/>
        <p:txBody>
          <a:bodyPr/>
          <a:lstStyle/>
          <a:p>
            <a:fld id="{E64625C0-E2E2-49C4-A21E-BC3A037C8D3F}" type="slidenum">
              <a:rPr lang="en-US" smtClean="0"/>
              <a:t>‹#›</a:t>
            </a:fld>
            <a:endParaRPr lang="en-US"/>
          </a:p>
        </p:txBody>
      </p:sp>
    </p:spTree>
    <p:extLst>
      <p:ext uri="{BB962C8B-B14F-4D97-AF65-F5344CB8AC3E}">
        <p14:creationId xmlns:p14="http://schemas.microsoft.com/office/powerpoint/2010/main" val="4026558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CF2C-A964-4BAC-9204-E122150D83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EA5A21-A8F2-48E0-926C-C2292F282F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92E7B2-E361-43D0-BA3C-9AAE442D7B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A6061F-27CF-45CA-8427-B95505E635DE}"/>
              </a:ext>
            </a:extLst>
          </p:cNvPr>
          <p:cNvSpPr>
            <a:spLocks noGrp="1"/>
          </p:cNvSpPr>
          <p:nvPr>
            <p:ph type="dt" sz="half" idx="10"/>
          </p:nvPr>
        </p:nvSpPr>
        <p:spPr/>
        <p:txBody>
          <a:bodyPr/>
          <a:lstStyle/>
          <a:p>
            <a:fld id="{2B599D2E-3DFC-4236-820E-C0D2914AEB6A}" type="datetimeFigureOut">
              <a:rPr lang="en-US" smtClean="0"/>
              <a:t>8/1/2022</a:t>
            </a:fld>
            <a:endParaRPr lang="en-US"/>
          </a:p>
        </p:txBody>
      </p:sp>
      <p:sp>
        <p:nvSpPr>
          <p:cNvPr id="6" name="Footer Placeholder 5">
            <a:extLst>
              <a:ext uri="{FF2B5EF4-FFF2-40B4-BE49-F238E27FC236}">
                <a16:creationId xmlns:a16="http://schemas.microsoft.com/office/drawing/2014/main" id="{F25931BF-96A0-4C54-A9E7-B0CA39427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2108A-E697-4DF8-B63D-C06968AC65A6}"/>
              </a:ext>
            </a:extLst>
          </p:cNvPr>
          <p:cNvSpPr>
            <a:spLocks noGrp="1"/>
          </p:cNvSpPr>
          <p:nvPr>
            <p:ph type="sldNum" sz="quarter" idx="12"/>
          </p:nvPr>
        </p:nvSpPr>
        <p:spPr/>
        <p:txBody>
          <a:bodyPr/>
          <a:lstStyle/>
          <a:p>
            <a:fld id="{E64625C0-E2E2-49C4-A21E-BC3A037C8D3F}" type="slidenum">
              <a:rPr lang="en-US" smtClean="0"/>
              <a:t>‹#›</a:t>
            </a:fld>
            <a:endParaRPr lang="en-US"/>
          </a:p>
        </p:txBody>
      </p:sp>
    </p:spTree>
    <p:extLst>
      <p:ext uri="{BB962C8B-B14F-4D97-AF65-F5344CB8AC3E}">
        <p14:creationId xmlns:p14="http://schemas.microsoft.com/office/powerpoint/2010/main" val="4143472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9053-6B6C-47F1-90D1-BB44B69662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0CAFFE-12F9-47C9-BE94-C2F8E35D73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647401-40B5-4484-9959-636F481DD0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EC1EF1-EAAF-4FEB-AC89-ECE4299BBE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0732B6-D7FB-426D-A5EF-8087DBA400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C0BA15-C740-4707-908D-51AC34E5D16B}"/>
              </a:ext>
            </a:extLst>
          </p:cNvPr>
          <p:cNvSpPr>
            <a:spLocks noGrp="1"/>
          </p:cNvSpPr>
          <p:nvPr>
            <p:ph type="dt" sz="half" idx="10"/>
          </p:nvPr>
        </p:nvSpPr>
        <p:spPr/>
        <p:txBody>
          <a:bodyPr/>
          <a:lstStyle/>
          <a:p>
            <a:fld id="{2B599D2E-3DFC-4236-820E-C0D2914AEB6A}" type="datetimeFigureOut">
              <a:rPr lang="en-US" smtClean="0"/>
              <a:t>8/1/2022</a:t>
            </a:fld>
            <a:endParaRPr lang="en-US"/>
          </a:p>
        </p:txBody>
      </p:sp>
      <p:sp>
        <p:nvSpPr>
          <p:cNvPr id="8" name="Footer Placeholder 7">
            <a:extLst>
              <a:ext uri="{FF2B5EF4-FFF2-40B4-BE49-F238E27FC236}">
                <a16:creationId xmlns:a16="http://schemas.microsoft.com/office/drawing/2014/main" id="{2C49BD65-B221-42D8-919B-30C344B53C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DA49C2-E2A0-4738-A666-C292F66281E1}"/>
              </a:ext>
            </a:extLst>
          </p:cNvPr>
          <p:cNvSpPr>
            <a:spLocks noGrp="1"/>
          </p:cNvSpPr>
          <p:nvPr>
            <p:ph type="sldNum" sz="quarter" idx="12"/>
          </p:nvPr>
        </p:nvSpPr>
        <p:spPr/>
        <p:txBody>
          <a:bodyPr/>
          <a:lstStyle/>
          <a:p>
            <a:fld id="{E64625C0-E2E2-49C4-A21E-BC3A037C8D3F}" type="slidenum">
              <a:rPr lang="en-US" smtClean="0"/>
              <a:t>‹#›</a:t>
            </a:fld>
            <a:endParaRPr lang="en-US"/>
          </a:p>
        </p:txBody>
      </p:sp>
    </p:spTree>
    <p:extLst>
      <p:ext uri="{BB962C8B-B14F-4D97-AF65-F5344CB8AC3E}">
        <p14:creationId xmlns:p14="http://schemas.microsoft.com/office/powerpoint/2010/main" val="2342728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B405-6DC9-4367-9036-750FA0F74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E767DA-6ADF-4510-9AD0-BF02E1E34B62}"/>
              </a:ext>
            </a:extLst>
          </p:cNvPr>
          <p:cNvSpPr>
            <a:spLocks noGrp="1"/>
          </p:cNvSpPr>
          <p:nvPr>
            <p:ph type="dt" sz="half" idx="10"/>
          </p:nvPr>
        </p:nvSpPr>
        <p:spPr/>
        <p:txBody>
          <a:bodyPr/>
          <a:lstStyle/>
          <a:p>
            <a:fld id="{2B599D2E-3DFC-4236-820E-C0D2914AEB6A}" type="datetimeFigureOut">
              <a:rPr lang="en-US" smtClean="0"/>
              <a:t>8/1/2022</a:t>
            </a:fld>
            <a:endParaRPr lang="en-US"/>
          </a:p>
        </p:txBody>
      </p:sp>
      <p:sp>
        <p:nvSpPr>
          <p:cNvPr id="4" name="Footer Placeholder 3">
            <a:extLst>
              <a:ext uri="{FF2B5EF4-FFF2-40B4-BE49-F238E27FC236}">
                <a16:creationId xmlns:a16="http://schemas.microsoft.com/office/drawing/2014/main" id="{F118F70C-C1FB-4A9E-8943-FB2A2FF86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3E7824-07A3-4716-9759-9306D884D49A}"/>
              </a:ext>
            </a:extLst>
          </p:cNvPr>
          <p:cNvSpPr>
            <a:spLocks noGrp="1"/>
          </p:cNvSpPr>
          <p:nvPr>
            <p:ph type="sldNum" sz="quarter" idx="12"/>
          </p:nvPr>
        </p:nvSpPr>
        <p:spPr/>
        <p:txBody>
          <a:bodyPr/>
          <a:lstStyle/>
          <a:p>
            <a:fld id="{E64625C0-E2E2-49C4-A21E-BC3A037C8D3F}" type="slidenum">
              <a:rPr lang="en-US" smtClean="0"/>
              <a:t>‹#›</a:t>
            </a:fld>
            <a:endParaRPr lang="en-US"/>
          </a:p>
        </p:txBody>
      </p:sp>
    </p:spTree>
    <p:extLst>
      <p:ext uri="{BB962C8B-B14F-4D97-AF65-F5344CB8AC3E}">
        <p14:creationId xmlns:p14="http://schemas.microsoft.com/office/powerpoint/2010/main" val="2088791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F6F686-6C88-4E58-AAF9-BE0CEABDB77F}"/>
              </a:ext>
            </a:extLst>
          </p:cNvPr>
          <p:cNvSpPr>
            <a:spLocks noGrp="1"/>
          </p:cNvSpPr>
          <p:nvPr>
            <p:ph type="dt" sz="half" idx="10"/>
          </p:nvPr>
        </p:nvSpPr>
        <p:spPr/>
        <p:txBody>
          <a:bodyPr/>
          <a:lstStyle/>
          <a:p>
            <a:fld id="{2B599D2E-3DFC-4236-820E-C0D2914AEB6A}" type="datetimeFigureOut">
              <a:rPr lang="en-US" smtClean="0"/>
              <a:t>8/1/2022</a:t>
            </a:fld>
            <a:endParaRPr lang="en-US"/>
          </a:p>
        </p:txBody>
      </p:sp>
      <p:sp>
        <p:nvSpPr>
          <p:cNvPr id="3" name="Footer Placeholder 2">
            <a:extLst>
              <a:ext uri="{FF2B5EF4-FFF2-40B4-BE49-F238E27FC236}">
                <a16:creationId xmlns:a16="http://schemas.microsoft.com/office/drawing/2014/main" id="{0D473062-5AD4-4BF4-A981-3073411387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F93D67-CBAF-444C-93A0-185D4EDC0F2F}"/>
              </a:ext>
            </a:extLst>
          </p:cNvPr>
          <p:cNvSpPr>
            <a:spLocks noGrp="1"/>
          </p:cNvSpPr>
          <p:nvPr>
            <p:ph type="sldNum" sz="quarter" idx="12"/>
          </p:nvPr>
        </p:nvSpPr>
        <p:spPr/>
        <p:txBody>
          <a:bodyPr/>
          <a:lstStyle/>
          <a:p>
            <a:fld id="{E64625C0-E2E2-49C4-A21E-BC3A037C8D3F}" type="slidenum">
              <a:rPr lang="en-US" smtClean="0"/>
              <a:t>‹#›</a:t>
            </a:fld>
            <a:endParaRPr lang="en-US"/>
          </a:p>
        </p:txBody>
      </p:sp>
    </p:spTree>
    <p:extLst>
      <p:ext uri="{BB962C8B-B14F-4D97-AF65-F5344CB8AC3E}">
        <p14:creationId xmlns:p14="http://schemas.microsoft.com/office/powerpoint/2010/main" val="194553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206C-2834-4873-A793-A538A6A80E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F1ECD4-2382-4EFD-8A41-E2BE2DCB8E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2CBB54-1848-45BB-B548-64F078F4A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D1F597-AB2C-4C11-9A84-C7EBBDEAB435}"/>
              </a:ext>
            </a:extLst>
          </p:cNvPr>
          <p:cNvSpPr>
            <a:spLocks noGrp="1"/>
          </p:cNvSpPr>
          <p:nvPr>
            <p:ph type="dt" sz="half" idx="10"/>
          </p:nvPr>
        </p:nvSpPr>
        <p:spPr/>
        <p:txBody>
          <a:bodyPr/>
          <a:lstStyle/>
          <a:p>
            <a:fld id="{2B599D2E-3DFC-4236-820E-C0D2914AEB6A}" type="datetimeFigureOut">
              <a:rPr lang="en-US" smtClean="0"/>
              <a:t>8/1/2022</a:t>
            </a:fld>
            <a:endParaRPr lang="en-US"/>
          </a:p>
        </p:txBody>
      </p:sp>
      <p:sp>
        <p:nvSpPr>
          <p:cNvPr id="6" name="Footer Placeholder 5">
            <a:extLst>
              <a:ext uri="{FF2B5EF4-FFF2-40B4-BE49-F238E27FC236}">
                <a16:creationId xmlns:a16="http://schemas.microsoft.com/office/drawing/2014/main" id="{8BA9F6D1-2DEE-49B7-9810-B49418388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35DB7-7A69-48E0-A79D-F2F5C59CE2FB}"/>
              </a:ext>
            </a:extLst>
          </p:cNvPr>
          <p:cNvSpPr>
            <a:spLocks noGrp="1"/>
          </p:cNvSpPr>
          <p:nvPr>
            <p:ph type="sldNum" sz="quarter" idx="12"/>
          </p:nvPr>
        </p:nvSpPr>
        <p:spPr/>
        <p:txBody>
          <a:bodyPr/>
          <a:lstStyle/>
          <a:p>
            <a:fld id="{E64625C0-E2E2-49C4-A21E-BC3A037C8D3F}" type="slidenum">
              <a:rPr lang="en-US" smtClean="0"/>
              <a:t>‹#›</a:t>
            </a:fld>
            <a:endParaRPr lang="en-US"/>
          </a:p>
        </p:txBody>
      </p:sp>
    </p:spTree>
    <p:extLst>
      <p:ext uri="{BB962C8B-B14F-4D97-AF65-F5344CB8AC3E}">
        <p14:creationId xmlns:p14="http://schemas.microsoft.com/office/powerpoint/2010/main" val="168420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35D72-614E-4F31-BC94-677137DE49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94BADC-802F-40B9-B0C0-4C8C49B428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6AD11B-6656-4126-9EF2-05476AD56B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580EDF-4AB7-41E3-BA11-E689C7FA08CF}"/>
              </a:ext>
            </a:extLst>
          </p:cNvPr>
          <p:cNvSpPr>
            <a:spLocks noGrp="1"/>
          </p:cNvSpPr>
          <p:nvPr>
            <p:ph type="dt" sz="half" idx="10"/>
          </p:nvPr>
        </p:nvSpPr>
        <p:spPr/>
        <p:txBody>
          <a:bodyPr/>
          <a:lstStyle/>
          <a:p>
            <a:fld id="{2B599D2E-3DFC-4236-820E-C0D2914AEB6A}" type="datetimeFigureOut">
              <a:rPr lang="en-US" smtClean="0"/>
              <a:t>8/1/2022</a:t>
            </a:fld>
            <a:endParaRPr lang="en-US"/>
          </a:p>
        </p:txBody>
      </p:sp>
      <p:sp>
        <p:nvSpPr>
          <p:cNvPr id="6" name="Footer Placeholder 5">
            <a:extLst>
              <a:ext uri="{FF2B5EF4-FFF2-40B4-BE49-F238E27FC236}">
                <a16:creationId xmlns:a16="http://schemas.microsoft.com/office/drawing/2014/main" id="{716CED53-C782-4E7E-B3E3-7A5AC8975A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00CF9-0252-41B3-BB0E-7C6C687B3DF2}"/>
              </a:ext>
            </a:extLst>
          </p:cNvPr>
          <p:cNvSpPr>
            <a:spLocks noGrp="1"/>
          </p:cNvSpPr>
          <p:nvPr>
            <p:ph type="sldNum" sz="quarter" idx="12"/>
          </p:nvPr>
        </p:nvSpPr>
        <p:spPr/>
        <p:txBody>
          <a:bodyPr/>
          <a:lstStyle/>
          <a:p>
            <a:fld id="{E64625C0-E2E2-49C4-A21E-BC3A037C8D3F}" type="slidenum">
              <a:rPr lang="en-US" smtClean="0"/>
              <a:t>‹#›</a:t>
            </a:fld>
            <a:endParaRPr lang="en-US"/>
          </a:p>
        </p:txBody>
      </p:sp>
    </p:spTree>
    <p:extLst>
      <p:ext uri="{BB962C8B-B14F-4D97-AF65-F5344CB8AC3E}">
        <p14:creationId xmlns:p14="http://schemas.microsoft.com/office/powerpoint/2010/main" val="1420889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279AA9-C5FC-43A6-84BD-499D6A7AAC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8A3CEA-BC1B-4392-B6AD-7A8202E93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F13DB-99DD-493C-AC91-D7B2863D5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99D2E-3DFC-4236-820E-C0D2914AEB6A}" type="datetimeFigureOut">
              <a:rPr lang="en-US" smtClean="0"/>
              <a:t>8/1/2022</a:t>
            </a:fld>
            <a:endParaRPr lang="en-US"/>
          </a:p>
        </p:txBody>
      </p:sp>
      <p:sp>
        <p:nvSpPr>
          <p:cNvPr id="5" name="Footer Placeholder 4">
            <a:extLst>
              <a:ext uri="{FF2B5EF4-FFF2-40B4-BE49-F238E27FC236}">
                <a16:creationId xmlns:a16="http://schemas.microsoft.com/office/drawing/2014/main" id="{9EC5BB95-FE42-4858-84EA-968976F32D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8E9BD5-44DE-41E0-9C86-45522636C1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625C0-E2E2-49C4-A21E-BC3A037C8D3F}" type="slidenum">
              <a:rPr lang="en-US" smtClean="0"/>
              <a:t>‹#›</a:t>
            </a:fld>
            <a:endParaRPr lang="en-US"/>
          </a:p>
        </p:txBody>
      </p:sp>
    </p:spTree>
    <p:extLst>
      <p:ext uri="{BB962C8B-B14F-4D97-AF65-F5344CB8AC3E}">
        <p14:creationId xmlns:p14="http://schemas.microsoft.com/office/powerpoint/2010/main" val="2363579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mailto:kim.swisher@alask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mailto:ProvidePay@alaska.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5B7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F64E22-286D-40BD-BF32-8BB216456C2F}"/>
              </a:ext>
            </a:extLst>
          </p:cNvPr>
          <p:cNvSpPr>
            <a:spLocks noGrp="1"/>
          </p:cNvSpPr>
          <p:nvPr>
            <p:ph type="ctrTitle"/>
          </p:nvPr>
        </p:nvSpPr>
        <p:spPr>
          <a:xfrm rot="20947825">
            <a:off x="427148" y="1689912"/>
            <a:ext cx="4614247" cy="1641460"/>
          </a:xfrm>
        </p:spPr>
        <p:txBody>
          <a:bodyPr anchor="b">
            <a:normAutofit fontScale="90000"/>
          </a:bodyPr>
          <a:lstStyle/>
          <a:p>
            <a:r>
              <a:rPr lang="en-US" sz="4000" dirty="0">
                <a:solidFill>
                  <a:srgbClr val="FFFFFF"/>
                </a:solidFill>
              </a:rPr>
              <a:t>38</a:t>
            </a:r>
            <a:r>
              <a:rPr lang="en-US" sz="4000" baseline="30000" dirty="0">
                <a:solidFill>
                  <a:srgbClr val="FFFFFF"/>
                </a:solidFill>
              </a:rPr>
              <a:t>th</a:t>
            </a:r>
            <a:r>
              <a:rPr lang="en-US" sz="4000" dirty="0">
                <a:solidFill>
                  <a:srgbClr val="FFFFFF"/>
                </a:solidFill>
              </a:rPr>
              <a:t> Annual</a:t>
            </a:r>
            <a:br>
              <a:rPr lang="en-US" sz="5000" dirty="0">
                <a:solidFill>
                  <a:srgbClr val="FFFFFF"/>
                </a:solidFill>
              </a:rPr>
            </a:br>
            <a:r>
              <a:rPr lang="en-US" sz="5000" dirty="0">
                <a:solidFill>
                  <a:srgbClr val="FFFFFF"/>
                </a:solidFill>
              </a:rPr>
              <a:t> Alaska Tribal Court Conference</a:t>
            </a:r>
          </a:p>
        </p:txBody>
      </p:sp>
      <p:cxnSp>
        <p:nvCxnSpPr>
          <p:cNvPr id="25" name="Straight Connector 24">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4" descr="Text&#10;&#10;Description automatically generated">
            <a:extLst>
              <a:ext uri="{FF2B5EF4-FFF2-40B4-BE49-F238E27FC236}">
                <a16:creationId xmlns:a16="http://schemas.microsoft.com/office/drawing/2014/main" id="{9219E432-4DA2-4150-87BB-837A253ED2A6}"/>
              </a:ext>
            </a:extLst>
          </p:cNvPr>
          <p:cNvPicPr>
            <a:picLocks noChangeAspect="1"/>
          </p:cNvPicPr>
          <p:nvPr/>
        </p:nvPicPr>
        <p:blipFill rotWithShape="1">
          <a:blip r:embed="rId3">
            <a:extLst>
              <a:ext uri="{28A0092B-C50C-407E-A947-70E740481C1C}">
                <a14:useLocalDpi xmlns:a14="http://schemas.microsoft.com/office/drawing/2010/main" val="0"/>
              </a:ext>
            </a:extLst>
          </a:blip>
          <a:srcRect b="62922"/>
          <a:stretch/>
        </p:blipFill>
        <p:spPr>
          <a:xfrm>
            <a:off x="6102824" y="2717385"/>
            <a:ext cx="5459470" cy="2891802"/>
          </a:xfrm>
          <a:prstGeom prst="rect">
            <a:avLst/>
          </a:prstGeom>
        </p:spPr>
      </p:pic>
      <p:pic>
        <p:nvPicPr>
          <p:cNvPr id="19" name="Picture 1" descr="A picture containing icon&#10;&#10;Description automatically generated">
            <a:extLst>
              <a:ext uri="{FF2B5EF4-FFF2-40B4-BE49-F238E27FC236}">
                <a16:creationId xmlns:a16="http://schemas.microsoft.com/office/drawing/2014/main" id="{C009263E-B52F-4B91-AFF2-64D954858A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3460" y="803705"/>
            <a:ext cx="1858198" cy="17782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5C0D050-49F8-481C-8A7E-B71C1492620E}"/>
              </a:ext>
            </a:extLst>
          </p:cNvPr>
          <p:cNvSpPr txBox="1">
            <a:spLocks/>
          </p:cNvSpPr>
          <p:nvPr/>
        </p:nvSpPr>
        <p:spPr>
          <a:xfrm>
            <a:off x="87041" y="3963688"/>
            <a:ext cx="5294465" cy="16247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FFFFFF"/>
                </a:solidFill>
              </a:rPr>
              <a:t>Cultural Support </a:t>
            </a:r>
          </a:p>
          <a:p>
            <a:r>
              <a:rPr lang="en-US" sz="4000" dirty="0">
                <a:solidFill>
                  <a:srgbClr val="FFFFFF"/>
                </a:solidFill>
              </a:rPr>
              <a:t>Service Providers</a:t>
            </a:r>
          </a:p>
        </p:txBody>
      </p:sp>
    </p:spTree>
    <p:extLst>
      <p:ext uri="{BB962C8B-B14F-4D97-AF65-F5344CB8AC3E}">
        <p14:creationId xmlns:p14="http://schemas.microsoft.com/office/powerpoint/2010/main" val="1446198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1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5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0EDA4C-8FE6-44C8-AD95-AB3ED895C773}"/>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300" dirty="0">
                <a:solidFill>
                  <a:srgbClr val="FFFFFF"/>
                </a:solidFill>
                <a:latin typeface="+mj-lt"/>
                <a:ea typeface="+mj-ea"/>
                <a:cs typeface="+mj-cs"/>
              </a:rPr>
              <a:t>Submitting the RFF for pre-authorization of services</a:t>
            </a:r>
          </a:p>
          <a:p>
            <a:pPr>
              <a:lnSpc>
                <a:spcPct val="90000"/>
              </a:lnSpc>
              <a:spcBef>
                <a:spcPct val="0"/>
              </a:spcBef>
              <a:spcAft>
                <a:spcPts val="600"/>
              </a:spcAft>
            </a:pPr>
            <a:endParaRPr lang="en-US" sz="3300" dirty="0">
              <a:solidFill>
                <a:srgbClr val="FFFFFF"/>
              </a:solidFill>
              <a:latin typeface="+mj-lt"/>
              <a:ea typeface="+mj-ea"/>
              <a:cs typeface="+mj-cs"/>
            </a:endParaRPr>
          </a:p>
          <a:p>
            <a:pPr>
              <a:lnSpc>
                <a:spcPct val="90000"/>
              </a:lnSpc>
              <a:spcBef>
                <a:spcPct val="0"/>
              </a:spcBef>
              <a:spcAft>
                <a:spcPts val="600"/>
              </a:spcAft>
            </a:pPr>
            <a:r>
              <a:rPr lang="en-US" sz="3300" dirty="0">
                <a:solidFill>
                  <a:srgbClr val="FFFFFF"/>
                </a:solidFill>
                <a:latin typeface="+mj-lt"/>
                <a:ea typeface="+mj-ea"/>
                <a:cs typeface="+mj-cs"/>
              </a:rPr>
              <a:t>Service Category: Cultural Services</a:t>
            </a:r>
          </a:p>
        </p:txBody>
      </p:sp>
      <p:sp>
        <p:nvSpPr>
          <p:cNvPr id="2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C59F45-1745-461D-B840-507F6BED5885}"/>
              </a:ext>
            </a:extLst>
          </p:cNvPr>
          <p:cNvPicPr>
            <a:picLocks noChangeAspect="1"/>
          </p:cNvPicPr>
          <p:nvPr/>
        </p:nvPicPr>
        <p:blipFill rotWithShape="1">
          <a:blip r:embed="rId3"/>
          <a:srcRect b="11386"/>
          <a:stretch/>
        </p:blipFill>
        <p:spPr>
          <a:xfrm>
            <a:off x="976251" y="942538"/>
            <a:ext cx="7163222" cy="4808332"/>
          </a:xfrm>
          <a:prstGeom prst="rect">
            <a:avLst/>
          </a:prstGeom>
          <a:effectLst/>
        </p:spPr>
      </p:pic>
      <p:sp>
        <p:nvSpPr>
          <p:cNvPr id="8" name="TextBox 7">
            <a:extLst>
              <a:ext uri="{FF2B5EF4-FFF2-40B4-BE49-F238E27FC236}">
                <a16:creationId xmlns:a16="http://schemas.microsoft.com/office/drawing/2014/main" id="{96061EA3-7776-43BD-9FEE-10AC333C1D27}"/>
              </a:ext>
            </a:extLst>
          </p:cNvPr>
          <p:cNvSpPr txBox="1"/>
          <p:nvPr/>
        </p:nvSpPr>
        <p:spPr>
          <a:xfrm>
            <a:off x="10183660" y="3081403"/>
            <a:ext cx="184731"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589296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53859F-418F-41FA-A6E7-4B6366EC9423}"/>
              </a:ext>
            </a:extLst>
          </p:cNvPr>
          <p:cNvPicPr>
            <a:picLocks noChangeAspect="1"/>
          </p:cNvPicPr>
          <p:nvPr/>
        </p:nvPicPr>
        <p:blipFill>
          <a:blip r:embed="rId3"/>
          <a:stretch>
            <a:fillRect/>
          </a:stretch>
        </p:blipFill>
        <p:spPr>
          <a:xfrm>
            <a:off x="3239043" y="643467"/>
            <a:ext cx="5713914" cy="5571066"/>
          </a:xfrm>
          <a:prstGeom prst="rect">
            <a:avLst/>
          </a:prstGeom>
        </p:spPr>
      </p:pic>
    </p:spTree>
    <p:extLst>
      <p:ext uri="{BB962C8B-B14F-4D97-AF65-F5344CB8AC3E}">
        <p14:creationId xmlns:p14="http://schemas.microsoft.com/office/powerpoint/2010/main" val="4092831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5330F3-53A1-42E5-913C-F851AC3A35FF}"/>
              </a:ext>
            </a:extLst>
          </p:cNvPr>
          <p:cNvPicPr>
            <a:picLocks noChangeAspect="1"/>
          </p:cNvPicPr>
          <p:nvPr/>
        </p:nvPicPr>
        <p:blipFill>
          <a:blip r:embed="rId3"/>
          <a:stretch>
            <a:fillRect/>
          </a:stretch>
        </p:blipFill>
        <p:spPr>
          <a:xfrm>
            <a:off x="1600546" y="0"/>
            <a:ext cx="8990908" cy="6858000"/>
          </a:xfrm>
          <a:prstGeom prst="rect">
            <a:avLst/>
          </a:prstGeom>
        </p:spPr>
      </p:pic>
    </p:spTree>
    <p:extLst>
      <p:ext uri="{BB962C8B-B14F-4D97-AF65-F5344CB8AC3E}">
        <p14:creationId xmlns:p14="http://schemas.microsoft.com/office/powerpoint/2010/main" val="11630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0D1E2D3-880B-450B-B1CB-73F957B184A8}"/>
              </a:ext>
            </a:extLst>
          </p:cNvPr>
          <p:cNvPicPr>
            <a:picLocks noChangeAspect="1"/>
          </p:cNvPicPr>
          <p:nvPr/>
        </p:nvPicPr>
        <p:blipFill>
          <a:blip r:embed="rId3"/>
          <a:stretch>
            <a:fillRect/>
          </a:stretch>
        </p:blipFill>
        <p:spPr>
          <a:xfrm>
            <a:off x="3131508" y="329814"/>
            <a:ext cx="6448070" cy="6198372"/>
          </a:xfrm>
          <a:prstGeom prst="rect">
            <a:avLst/>
          </a:prstGeom>
        </p:spPr>
      </p:pic>
    </p:spTree>
    <p:extLst>
      <p:ext uri="{BB962C8B-B14F-4D97-AF65-F5344CB8AC3E}">
        <p14:creationId xmlns:p14="http://schemas.microsoft.com/office/powerpoint/2010/main" val="186272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arge group of animals in the snow&#10;&#10;Description automatically generated with medium confidence">
            <a:extLst>
              <a:ext uri="{FF2B5EF4-FFF2-40B4-BE49-F238E27FC236}">
                <a16:creationId xmlns:a16="http://schemas.microsoft.com/office/drawing/2014/main" id="{9D699563-16A5-48F2-9151-6A154EDE8D23}"/>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a:stretch/>
        </p:blipFill>
        <p:spPr>
          <a:xfrm>
            <a:off x="-3047" y="10"/>
            <a:ext cx="12191999" cy="6857990"/>
          </a:xfrm>
          <a:prstGeom prst="rect">
            <a:avLst/>
          </a:prstGeom>
        </p:spPr>
      </p:pic>
      <p:sp>
        <p:nvSpPr>
          <p:cNvPr id="16"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874A61-3FEC-4B0B-87C8-6FB0DB726114}"/>
              </a:ext>
            </a:extLst>
          </p:cNvPr>
          <p:cNvSpPr txBox="1"/>
          <p:nvPr/>
        </p:nvSpPr>
        <p:spPr>
          <a:xfrm>
            <a:off x="1097280" y="2468880"/>
            <a:ext cx="10058400" cy="143144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6000" dirty="0">
                <a:ln w="22225">
                  <a:solidFill>
                    <a:schemeClr val="tx1"/>
                  </a:solidFill>
                  <a:miter lim="800000"/>
                </a:ln>
                <a:solidFill>
                  <a:srgbClr val="FFFFFF"/>
                </a:solidFill>
                <a:latin typeface="+mj-lt"/>
                <a:ea typeface="+mj-ea"/>
                <a:cs typeface="+mj-cs"/>
              </a:rPr>
              <a:t>Questions?</a:t>
            </a:r>
          </a:p>
        </p:txBody>
      </p:sp>
    </p:spTree>
    <p:extLst>
      <p:ext uri="{BB962C8B-B14F-4D97-AF65-F5344CB8AC3E}">
        <p14:creationId xmlns:p14="http://schemas.microsoft.com/office/powerpoint/2010/main" val="3372196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FB0DBD-7CB6-4510-9276-554375A20D29}"/>
              </a:ext>
            </a:extLst>
          </p:cNvPr>
          <p:cNvSpPr txBox="1"/>
          <p:nvPr/>
        </p:nvSpPr>
        <p:spPr>
          <a:xfrm>
            <a:off x="702961" y="903336"/>
            <a:ext cx="4524973" cy="207633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dirty="0">
                <a:latin typeface="+mj-lt"/>
                <a:ea typeface="+mj-ea"/>
                <a:cs typeface="+mj-cs"/>
              </a:rPr>
              <a:t>Thank you for joining me!</a:t>
            </a:r>
          </a:p>
        </p:txBody>
      </p:sp>
      <p:sp>
        <p:nvSpPr>
          <p:cNvPr id="14" name="Freeform: Shape 13">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lower&#10;&#10;Description automatically generated with medium confidence">
            <a:extLst>
              <a:ext uri="{FF2B5EF4-FFF2-40B4-BE49-F238E27FC236}">
                <a16:creationId xmlns:a16="http://schemas.microsoft.com/office/drawing/2014/main" id="{D23D852D-94E7-413D-B89F-3A6728BB3A62}"/>
              </a:ext>
            </a:extLst>
          </p:cNvPr>
          <p:cNvPicPr>
            <a:picLocks noChangeAspect="1"/>
          </p:cNvPicPr>
          <p:nvPr/>
        </p:nvPicPr>
        <p:blipFill rotWithShape="1">
          <a:blip r:embed="rId3">
            <a:extLst>
              <a:ext uri="{28A0092B-C50C-407E-A947-70E740481C1C}">
                <a14:useLocalDpi xmlns:a14="http://schemas.microsoft.com/office/drawing/2010/main" val="0"/>
              </a:ext>
            </a:extLst>
          </a:blip>
          <a:srcRect t="6720" b="25246"/>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5" name="TextBox 4">
            <a:extLst>
              <a:ext uri="{FF2B5EF4-FFF2-40B4-BE49-F238E27FC236}">
                <a16:creationId xmlns:a16="http://schemas.microsoft.com/office/drawing/2014/main" id="{57BCB3C8-1027-4A74-B93A-DC802F9A02FC}"/>
              </a:ext>
            </a:extLst>
          </p:cNvPr>
          <p:cNvSpPr txBox="1"/>
          <p:nvPr/>
        </p:nvSpPr>
        <p:spPr>
          <a:xfrm>
            <a:off x="425886" y="3317872"/>
            <a:ext cx="5160722" cy="2478587"/>
          </a:xfrm>
          <a:prstGeom prst="rect">
            <a:avLst/>
          </a:prstGeom>
        </p:spPr>
        <p:txBody>
          <a:bodyPr vert="horz" lIns="91440" tIns="45720" rIns="91440" bIns="45720" rtlCol="0" anchor="t">
            <a:normAutofit/>
          </a:bodyPr>
          <a:lstStyle/>
          <a:p>
            <a:pPr marL="285750" indent="-285750">
              <a:buFont typeface="Arial" panose="020B0604020202020204" pitchFamily="34" charset="0"/>
              <a:buChar char="•"/>
            </a:pPr>
            <a:r>
              <a:rPr lang="en-US" sz="1800" dirty="0">
                <a:effectLst/>
                <a:latin typeface="Calibri" panose="020F0502020204030204" pitchFamily="34" charset="0"/>
              </a:rPr>
              <a:t>Leah Warburto</a:t>
            </a:r>
            <a:r>
              <a:rPr lang="en-US" dirty="0">
                <a:latin typeface="Calibri" panose="020F0502020204030204" pitchFamily="34" charset="0"/>
              </a:rPr>
              <a:t>n, Northern Region ICWA Specialist</a:t>
            </a:r>
          </a:p>
          <a:p>
            <a:r>
              <a:rPr lang="en-US" dirty="0">
                <a:latin typeface="Calibri" panose="020F0502020204030204" pitchFamily="34" charset="0"/>
              </a:rPr>
              <a:t>      leah.warburton@alaska.gov</a:t>
            </a:r>
          </a:p>
          <a:p>
            <a:r>
              <a:rPr lang="en-US" dirty="0">
                <a:latin typeface="Calibri" panose="020F0502020204030204" pitchFamily="34" charset="0"/>
              </a:rPr>
              <a:t>      </a:t>
            </a:r>
            <a:r>
              <a:rPr lang="en-US" sz="1800" dirty="0">
                <a:effectLst/>
                <a:latin typeface="Calibri" panose="020F0502020204030204" pitchFamily="34" charset="0"/>
              </a:rPr>
              <a:t>907-451-2062 </a:t>
            </a:r>
          </a:p>
          <a:p>
            <a:endParaRPr lang="en-US" dirty="0">
              <a:latin typeface="Calibri" panose="020F0502020204030204" pitchFamily="34" charset="0"/>
            </a:endParaRPr>
          </a:p>
          <a:p>
            <a:pPr marL="285750" indent="-285750">
              <a:buFont typeface="Arial" panose="020B0604020202020204" pitchFamily="34" charset="0"/>
              <a:buChar char="•"/>
            </a:pPr>
            <a:r>
              <a:rPr lang="en-US" sz="1800" dirty="0">
                <a:effectLst/>
                <a:latin typeface="Calibri" panose="020F0502020204030204" pitchFamily="34" charset="0"/>
              </a:rPr>
              <a:t>Kim Swisher, LMSW, OCS Deputy Director</a:t>
            </a:r>
          </a:p>
          <a:p>
            <a:r>
              <a:rPr lang="en-US" dirty="0">
                <a:latin typeface="Calibri" panose="020F0502020204030204" pitchFamily="34" charset="0"/>
              </a:rPr>
              <a:t>     </a:t>
            </a:r>
            <a:r>
              <a:rPr lang="en-US" dirty="0">
                <a:latin typeface="Calibri" panose="020F0502020204030204" pitchFamily="34" charset="0"/>
                <a:hlinkClick r:id="rId4"/>
              </a:rPr>
              <a:t>kim.swisher@alaska.gov</a:t>
            </a:r>
            <a:endParaRPr lang="en-US" dirty="0">
              <a:latin typeface="Calibri" panose="020F0502020204030204" pitchFamily="34" charset="0"/>
            </a:endParaRPr>
          </a:p>
          <a:p>
            <a:r>
              <a:rPr lang="en-US" sz="1800" dirty="0">
                <a:effectLst/>
                <a:latin typeface="Calibri" panose="020F0502020204030204" pitchFamily="34" charset="0"/>
              </a:rPr>
              <a:t>     907-269-8018</a:t>
            </a:r>
          </a:p>
          <a:p>
            <a:endParaRPr lang="en-US" sz="1800" dirty="0">
              <a:effectLst/>
              <a:latin typeface="Calibri" panose="020F0502020204030204" pitchFamily="34" charset="0"/>
            </a:endParaRPr>
          </a:p>
        </p:txBody>
      </p:sp>
    </p:spTree>
    <p:extLst>
      <p:ext uri="{BB962C8B-B14F-4D97-AF65-F5344CB8AC3E}">
        <p14:creationId xmlns:p14="http://schemas.microsoft.com/office/powerpoint/2010/main" val="157397985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46D528-1F1B-4AEF-A936-FE6FFA37521E}"/>
              </a:ext>
            </a:extLst>
          </p:cNvPr>
          <p:cNvSpPr txBox="1"/>
          <p:nvPr/>
        </p:nvSpPr>
        <p:spPr>
          <a:xfrm>
            <a:off x="2374901" y="4826004"/>
            <a:ext cx="7873999" cy="1903826"/>
          </a:xfrm>
          <a:prstGeom prst="rect">
            <a:avLst/>
          </a:prstGeom>
        </p:spPr>
        <p:txBody>
          <a:bodyPr vert="horz" lIns="91440" tIns="45720" rIns="91440" bIns="45720" rtlCol="0" anchor="b">
            <a:normAutofit fontScale="55000" lnSpcReduction="20000"/>
          </a:bodyPr>
          <a:lstStyle/>
          <a:p>
            <a:pPr>
              <a:lnSpc>
                <a:spcPct val="90000"/>
              </a:lnSpc>
              <a:spcBef>
                <a:spcPct val="0"/>
              </a:spcBef>
              <a:spcAft>
                <a:spcPts val="600"/>
              </a:spcAft>
            </a:pPr>
            <a:r>
              <a:rPr lang="en-US" sz="14800" dirty="0">
                <a:latin typeface="+mj-lt"/>
                <a:ea typeface="+mj-ea"/>
                <a:cs typeface="+mj-cs"/>
              </a:rPr>
              <a:t>What are </a:t>
            </a:r>
            <a:r>
              <a:rPr lang="en-US" sz="14800" kern="1200" dirty="0">
                <a:solidFill>
                  <a:schemeClr val="tx1"/>
                </a:solidFill>
                <a:latin typeface="+mj-lt"/>
                <a:ea typeface="+mj-ea"/>
                <a:cs typeface="+mj-cs"/>
              </a:rPr>
              <a:t>Cultural Support Services?</a:t>
            </a:r>
          </a:p>
          <a:p>
            <a:pPr>
              <a:lnSpc>
                <a:spcPct val="90000"/>
              </a:lnSpc>
              <a:spcBef>
                <a:spcPct val="0"/>
              </a:spcBef>
              <a:spcAft>
                <a:spcPts val="600"/>
              </a:spcAft>
            </a:pPr>
            <a:endParaRPr lang="en-US" sz="4100"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2C794178-8F4D-49F8-A382-75D0B37756DA}"/>
              </a:ext>
            </a:extLst>
          </p:cNvPr>
          <p:cNvPicPr>
            <a:picLocks noChangeAspect="1"/>
          </p:cNvPicPr>
          <p:nvPr/>
        </p:nvPicPr>
        <p:blipFill rotWithShape="1">
          <a:blip r:embed="rId3">
            <a:extLst>
              <a:ext uri="{28A0092B-C50C-407E-A947-70E740481C1C}">
                <a14:useLocalDpi xmlns:a14="http://schemas.microsoft.com/office/drawing/2010/main" val="0"/>
              </a:ext>
            </a:extLst>
          </a:blip>
          <a:srcRect l="10811" r="10810" b="-1"/>
          <a:stretch/>
        </p:blipFill>
        <p:spPr>
          <a:xfrm rot="5400000">
            <a:off x="-91440" y="91440"/>
            <a:ext cx="4242816" cy="4059936"/>
          </a:xfrm>
          <a:prstGeom prst="rect">
            <a:avLst/>
          </a:prstGeom>
        </p:spPr>
      </p:pic>
      <p:pic>
        <p:nvPicPr>
          <p:cNvPr id="5" name="Picture 4" descr="A picture containing flower, plant&#10;&#10;Description automatically generated">
            <a:extLst>
              <a:ext uri="{FF2B5EF4-FFF2-40B4-BE49-F238E27FC236}">
                <a16:creationId xmlns:a16="http://schemas.microsoft.com/office/drawing/2014/main" id="{1DF8729A-79A7-4F36-8BCF-2B35494C8F6E}"/>
              </a:ext>
            </a:extLst>
          </p:cNvPr>
          <p:cNvPicPr>
            <a:picLocks noChangeAspect="1"/>
          </p:cNvPicPr>
          <p:nvPr/>
        </p:nvPicPr>
        <p:blipFill rotWithShape="1">
          <a:blip r:embed="rId4">
            <a:extLst>
              <a:ext uri="{28A0092B-C50C-407E-A947-70E740481C1C}">
                <a14:useLocalDpi xmlns:a14="http://schemas.microsoft.com/office/drawing/2010/main" val="0"/>
              </a:ext>
            </a:extLst>
          </a:blip>
          <a:srcRect l="19074" r="17244" b="-3"/>
          <a:stretch/>
        </p:blipFill>
        <p:spPr>
          <a:xfrm>
            <a:off x="4090482" y="-1"/>
            <a:ext cx="4062918" cy="4242816"/>
          </a:xfrm>
          <a:prstGeom prst="rect">
            <a:avLst/>
          </a:prstGeom>
        </p:spPr>
      </p:pic>
      <p:pic>
        <p:nvPicPr>
          <p:cNvPr id="7" name="Picture 6" descr="A picture containing grass, outdoor, fruit, garden&#10;&#10;Description automatically generated">
            <a:extLst>
              <a:ext uri="{FF2B5EF4-FFF2-40B4-BE49-F238E27FC236}">
                <a16:creationId xmlns:a16="http://schemas.microsoft.com/office/drawing/2014/main" id="{19E91A2D-DC53-4D2E-8612-7EF9AE0AC479}"/>
              </a:ext>
            </a:extLst>
          </p:cNvPr>
          <p:cNvPicPr>
            <a:picLocks noChangeAspect="1"/>
          </p:cNvPicPr>
          <p:nvPr/>
        </p:nvPicPr>
        <p:blipFill rotWithShape="1">
          <a:blip r:embed="rId5">
            <a:extLst>
              <a:ext uri="{28A0092B-C50C-407E-A947-70E740481C1C}">
                <a14:useLocalDpi xmlns:a14="http://schemas.microsoft.com/office/drawing/2010/main" val="0"/>
              </a:ext>
            </a:extLst>
          </a:blip>
          <a:srcRect l="23490" r="4744" b="2"/>
          <a:stretch/>
        </p:blipFill>
        <p:spPr>
          <a:xfrm>
            <a:off x="8132064" y="10"/>
            <a:ext cx="4059936" cy="4242806"/>
          </a:xfrm>
          <a:prstGeom prst="rect">
            <a:avLst/>
          </a:prstGeom>
        </p:spPr>
      </p:pic>
      <p:cxnSp>
        <p:nvCxnSpPr>
          <p:cNvPr id="26" name="Straight Connector 25">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14610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3B6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Text&#10;&#10;Description automatically generated with medium confidence">
            <a:extLst>
              <a:ext uri="{FF2B5EF4-FFF2-40B4-BE49-F238E27FC236}">
                <a16:creationId xmlns:a16="http://schemas.microsoft.com/office/drawing/2014/main" id="{ABDADF70-0655-4534-9847-CA387DC868D2}"/>
              </a:ext>
            </a:extLst>
          </p:cNvPr>
          <p:cNvPicPr>
            <a:picLocks noChangeAspect="1"/>
          </p:cNvPicPr>
          <p:nvPr/>
        </p:nvPicPr>
        <p:blipFill>
          <a:blip r:embed="rId4"/>
          <a:stretch>
            <a:fillRect/>
          </a:stretch>
        </p:blipFill>
        <p:spPr>
          <a:xfrm>
            <a:off x="3707703" y="823462"/>
            <a:ext cx="4520607" cy="5211075"/>
          </a:xfrm>
          <a:prstGeom prst="rect">
            <a:avLst/>
          </a:prstGeom>
        </p:spPr>
      </p:pic>
    </p:spTree>
    <p:extLst>
      <p:ext uri="{BB962C8B-B14F-4D97-AF65-F5344CB8AC3E}">
        <p14:creationId xmlns:p14="http://schemas.microsoft.com/office/powerpoint/2010/main" val="26226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46D528-1F1B-4AEF-A936-FE6FFA37521E}"/>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kern="1200">
                <a:solidFill>
                  <a:srgbClr val="FFFFFF"/>
                </a:solidFill>
                <a:latin typeface="+mj-lt"/>
                <a:ea typeface="+mj-ea"/>
                <a:cs typeface="+mj-cs"/>
              </a:rPr>
              <a:t>Who is considered a </a:t>
            </a:r>
            <a:br>
              <a:rPr lang="en-US" sz="2800" kern="1200">
                <a:solidFill>
                  <a:srgbClr val="FFFFFF"/>
                </a:solidFill>
                <a:latin typeface="+mj-lt"/>
                <a:ea typeface="+mj-ea"/>
                <a:cs typeface="+mj-cs"/>
              </a:rPr>
            </a:br>
            <a:r>
              <a:rPr lang="en-US" sz="2800" kern="1200">
                <a:solidFill>
                  <a:srgbClr val="FFFFFF"/>
                </a:solidFill>
                <a:latin typeface="+mj-lt"/>
                <a:ea typeface="+mj-ea"/>
                <a:cs typeface="+mj-cs"/>
              </a:rPr>
              <a:t>Cultural Support Services Provider?</a:t>
            </a:r>
          </a:p>
          <a:p>
            <a:pPr algn="ctr">
              <a:lnSpc>
                <a:spcPct val="90000"/>
              </a:lnSpc>
              <a:spcBef>
                <a:spcPct val="0"/>
              </a:spcBef>
              <a:spcAft>
                <a:spcPts val="600"/>
              </a:spcAft>
            </a:pPr>
            <a:endParaRPr lang="en-US" sz="2800" kern="1200">
              <a:solidFill>
                <a:srgbClr val="FFFFFF"/>
              </a:solidFill>
              <a:latin typeface="+mj-lt"/>
              <a:ea typeface="+mj-ea"/>
              <a:cs typeface="+mj-cs"/>
            </a:endParaRPr>
          </a:p>
        </p:txBody>
      </p:sp>
      <p:pic>
        <p:nvPicPr>
          <p:cNvPr id="5" name="Picture 4" descr="A picture containing fence, outdoor, building, person&#10;&#10;Description automatically generated">
            <a:extLst>
              <a:ext uri="{FF2B5EF4-FFF2-40B4-BE49-F238E27FC236}">
                <a16:creationId xmlns:a16="http://schemas.microsoft.com/office/drawing/2014/main" id="{89C7E8AC-52EB-4E36-8297-5EA025A14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279007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0">
            <a:extLst>
              <a:ext uri="{FF2B5EF4-FFF2-40B4-BE49-F238E27FC236}">
                <a16:creationId xmlns:a16="http://schemas.microsoft.com/office/drawing/2014/main" id="{35F0E358-1E49-4920-80D8-C3D138708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3" name="Rectangle 22">
            <a:extLst>
              <a:ext uri="{FF2B5EF4-FFF2-40B4-BE49-F238E27FC236}">
                <a16:creationId xmlns:a16="http://schemas.microsoft.com/office/drawing/2014/main" id="{E2D2362D-7010-4036-B9CA-03DFC8EB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DC85BF5E-2BD6-4E5B-8EA3-420B45BB0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389812"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dirty="0">
              <a:solidFill>
                <a:schemeClr val="tx1"/>
              </a:solidFill>
            </a:endParaRPr>
          </a:p>
        </p:txBody>
      </p:sp>
      <p:sp>
        <p:nvSpPr>
          <p:cNvPr id="27" name="Freeform: Shape 26">
            <a:extLst>
              <a:ext uri="{FF2B5EF4-FFF2-40B4-BE49-F238E27FC236}">
                <a16:creationId xmlns:a16="http://schemas.microsoft.com/office/drawing/2014/main" id="{740D8E28-91B5-42B0-9D6C-B777D8AD9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13579"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E22838AC-69BB-41D5-AF7A-17741CAED808}"/>
              </a:ext>
            </a:extLst>
          </p:cNvPr>
          <p:cNvPicPr>
            <a:picLocks noChangeAspect="1"/>
          </p:cNvPicPr>
          <p:nvPr/>
        </p:nvPicPr>
        <p:blipFill>
          <a:blip r:embed="rId3"/>
          <a:stretch>
            <a:fillRect/>
          </a:stretch>
        </p:blipFill>
        <p:spPr>
          <a:xfrm>
            <a:off x="1662959" y="643469"/>
            <a:ext cx="4220079" cy="5571062"/>
          </a:xfrm>
          <a:prstGeom prst="rect">
            <a:avLst/>
          </a:prstGeom>
        </p:spPr>
      </p:pic>
      <p:sp>
        <p:nvSpPr>
          <p:cNvPr id="3" name="TextBox 2">
            <a:extLst>
              <a:ext uri="{FF2B5EF4-FFF2-40B4-BE49-F238E27FC236}">
                <a16:creationId xmlns:a16="http://schemas.microsoft.com/office/drawing/2014/main" id="{389EA401-A716-48B7-B918-2786753B1B53}"/>
              </a:ext>
            </a:extLst>
          </p:cNvPr>
          <p:cNvSpPr txBox="1"/>
          <p:nvPr/>
        </p:nvSpPr>
        <p:spPr>
          <a:xfrm>
            <a:off x="7713579" y="2286000"/>
            <a:ext cx="4478421" cy="384480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dirty="0">
                <a:solidFill>
                  <a:schemeClr val="tx1">
                    <a:alpha val="60000"/>
                  </a:schemeClr>
                </a:solidFill>
              </a:rPr>
              <a:t>Once a prospective Cultural Services Support Provider completes a W9 form, please submit this form to</a:t>
            </a:r>
          </a:p>
          <a:p>
            <a:pPr indent="-228600">
              <a:lnSpc>
                <a:spcPct val="90000"/>
              </a:lnSpc>
              <a:spcAft>
                <a:spcPts val="600"/>
              </a:spcAft>
              <a:buFont typeface="Arial" panose="020B0604020202020204" pitchFamily="34" charset="0"/>
              <a:buChar char="•"/>
            </a:pPr>
            <a:r>
              <a:rPr lang="en-US" sz="2800" dirty="0" err="1">
                <a:solidFill>
                  <a:schemeClr val="tx1">
                    <a:alpha val="60000"/>
                  </a:schemeClr>
                </a:solidFill>
                <a:hlinkClick r:id="rId4"/>
              </a:rPr>
              <a:t>Kim,swisher@alaska.gov</a:t>
            </a:r>
            <a:endParaRPr lang="en-US" sz="2800" dirty="0">
              <a:solidFill>
                <a:schemeClr val="tx1">
                  <a:alpha val="60000"/>
                </a:schemeClr>
              </a:solidFill>
              <a:hlinkClick r:id="rId4"/>
            </a:endParaRPr>
          </a:p>
          <a:p>
            <a:pPr indent="-228600">
              <a:lnSpc>
                <a:spcPct val="90000"/>
              </a:lnSpc>
              <a:spcAft>
                <a:spcPts val="600"/>
              </a:spcAft>
              <a:buFont typeface="Arial" panose="020B0604020202020204" pitchFamily="34" charset="0"/>
              <a:buChar char="•"/>
            </a:pPr>
            <a:r>
              <a:rPr lang="en-US" sz="2800" dirty="0">
                <a:solidFill>
                  <a:schemeClr val="tx1">
                    <a:alpha val="60000"/>
                  </a:schemeClr>
                </a:solidFill>
                <a:hlinkClick r:id="rId4"/>
              </a:rPr>
              <a:t>ProvidePay@alaska.gov</a:t>
            </a:r>
            <a:r>
              <a:rPr lang="en-US" sz="2800" dirty="0">
                <a:solidFill>
                  <a:schemeClr val="tx1">
                    <a:alpha val="60000"/>
                  </a:schemeClr>
                </a:solidFill>
              </a:rPr>
              <a:t> </a:t>
            </a:r>
          </a:p>
          <a:p>
            <a:pPr>
              <a:lnSpc>
                <a:spcPct val="90000"/>
              </a:lnSpc>
              <a:spcAft>
                <a:spcPts val="600"/>
              </a:spcAft>
            </a:pPr>
            <a:endParaRPr lang="en-US" sz="2800" dirty="0">
              <a:solidFill>
                <a:schemeClr val="tx1">
                  <a:alpha val="60000"/>
                </a:schemeClr>
              </a:solidFill>
            </a:endParaRPr>
          </a:p>
        </p:txBody>
      </p:sp>
    </p:spTree>
    <p:extLst>
      <p:ext uri="{BB962C8B-B14F-4D97-AF65-F5344CB8AC3E}">
        <p14:creationId xmlns:p14="http://schemas.microsoft.com/office/powerpoint/2010/main" val="92053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449476-B83C-4FD6-8756-C075CE738813}"/>
              </a:ext>
            </a:extLst>
          </p:cNvPr>
          <p:cNvSpPr txBox="1"/>
          <p:nvPr/>
        </p:nvSpPr>
        <p:spPr>
          <a:xfrm>
            <a:off x="407658" y="4816826"/>
            <a:ext cx="11373633" cy="1613618"/>
          </a:xfrm>
          <a:prstGeom prst="rect">
            <a:avLst/>
          </a:prstGeom>
        </p:spPr>
        <p:txBody>
          <a:bodyPr vert="horz" lIns="91440" tIns="45720" rIns="91440" bIns="45720" rtlCol="0" anchor="t">
            <a:normAutofit fontScale="85000" lnSpcReduction="20000"/>
          </a:bodyPr>
          <a:lstStyle/>
          <a:p>
            <a:pPr algn="ctr">
              <a:lnSpc>
                <a:spcPct val="90000"/>
              </a:lnSpc>
              <a:spcBef>
                <a:spcPct val="0"/>
              </a:spcBef>
              <a:spcAft>
                <a:spcPts val="600"/>
              </a:spcAft>
            </a:pPr>
            <a:r>
              <a:rPr lang="en-US" sz="4000" dirty="0">
                <a:solidFill>
                  <a:schemeClr val="tx2"/>
                </a:solidFill>
                <a:latin typeface="+mj-lt"/>
                <a:ea typeface="+mj-ea"/>
                <a:cs typeface="+mj-cs"/>
              </a:rPr>
              <a:t>All parents with an active in-home or out-of-home OCS case plan are eligible to engage in services with a </a:t>
            </a:r>
            <a:br>
              <a:rPr lang="en-US" sz="4000" dirty="0">
                <a:solidFill>
                  <a:schemeClr val="tx2"/>
                </a:solidFill>
                <a:latin typeface="+mj-lt"/>
                <a:ea typeface="+mj-ea"/>
                <a:cs typeface="+mj-cs"/>
              </a:rPr>
            </a:br>
            <a:r>
              <a:rPr lang="en-US" sz="4000" dirty="0">
                <a:solidFill>
                  <a:schemeClr val="tx2"/>
                </a:solidFill>
                <a:latin typeface="+mj-lt"/>
                <a:ea typeface="+mj-ea"/>
                <a:cs typeface="+mj-cs"/>
              </a:rPr>
              <a:t>Cultural Support Services Provider that has been identified </a:t>
            </a:r>
            <a:br>
              <a:rPr lang="en-US" sz="4000" dirty="0">
                <a:solidFill>
                  <a:schemeClr val="tx2"/>
                </a:solidFill>
                <a:latin typeface="+mj-lt"/>
                <a:ea typeface="+mj-ea"/>
                <a:cs typeface="+mj-cs"/>
              </a:rPr>
            </a:br>
            <a:r>
              <a:rPr lang="en-US" sz="4000" dirty="0">
                <a:solidFill>
                  <a:schemeClr val="tx2"/>
                </a:solidFill>
                <a:latin typeface="+mj-lt"/>
                <a:ea typeface="+mj-ea"/>
                <a:cs typeface="+mj-cs"/>
              </a:rPr>
              <a:t>in collaboration between the Tribe, parent, and OCS.</a:t>
            </a:r>
          </a:p>
        </p:txBody>
      </p:sp>
      <p:pic>
        <p:nvPicPr>
          <p:cNvPr id="3" name="Picture 2" descr="A picture containing outdoor, sky, nature, shore&#10;&#10;Description automatically generated">
            <a:extLst>
              <a:ext uri="{FF2B5EF4-FFF2-40B4-BE49-F238E27FC236}">
                <a16:creationId xmlns:a16="http://schemas.microsoft.com/office/drawing/2014/main" id="{308FB1DD-2143-4653-8A15-A800437CC57A}"/>
              </a:ext>
            </a:extLst>
          </p:cNvPr>
          <p:cNvPicPr>
            <a:picLocks noChangeAspect="1"/>
          </p:cNvPicPr>
          <p:nvPr/>
        </p:nvPicPr>
        <p:blipFill rotWithShape="1">
          <a:blip r:embed="rId3">
            <a:extLst>
              <a:ext uri="{28A0092B-C50C-407E-A947-70E740481C1C}">
                <a14:useLocalDpi xmlns:a14="http://schemas.microsoft.com/office/drawing/2010/main" val="0"/>
              </a:ext>
            </a:extLst>
          </a:blip>
          <a:srcRect t="833"/>
          <a:stretch/>
        </p:blipFill>
        <p:spPr>
          <a:xfrm>
            <a:off x="-1" y="10"/>
            <a:ext cx="12192001" cy="4201449"/>
          </a:xfrm>
          <a:prstGeom prst="rect">
            <a:avLst/>
          </a:prstGeom>
        </p:spPr>
      </p:pic>
      <p:grpSp>
        <p:nvGrpSpPr>
          <p:cNvPr id="24" name="Group 23">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25" name="Freeform: Shape 24">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9270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9C3577-2908-452C-9A09-25627E922BF0}"/>
              </a:ext>
            </a:extLst>
          </p:cNvPr>
          <p:cNvSpPr txBox="1"/>
          <p:nvPr/>
        </p:nvSpPr>
        <p:spPr>
          <a:xfrm>
            <a:off x="7464614" y="1783959"/>
            <a:ext cx="4087306" cy="2889114"/>
          </a:xfrm>
          <a:prstGeom prst="rect">
            <a:avLst/>
          </a:prstGeom>
        </p:spPr>
        <p:txBody>
          <a:bodyPr vert="horz" lIns="91440" tIns="45720" rIns="91440" bIns="45720" rtlCol="0" anchor="b">
            <a:normAutofit fontScale="85000" lnSpcReduction="20000"/>
          </a:bodyPr>
          <a:lstStyle/>
          <a:p>
            <a:pPr>
              <a:lnSpc>
                <a:spcPct val="90000"/>
              </a:lnSpc>
              <a:spcBef>
                <a:spcPct val="0"/>
              </a:spcBef>
              <a:spcAft>
                <a:spcPts val="600"/>
              </a:spcAft>
            </a:pPr>
            <a:r>
              <a:rPr lang="en-US" sz="5400" dirty="0">
                <a:latin typeface="+mj-lt"/>
                <a:ea typeface="+mj-ea"/>
                <a:cs typeface="+mj-cs"/>
              </a:rPr>
              <a:t>Adding Cultural Services to the parent's case plan to initiate services </a:t>
            </a:r>
          </a:p>
        </p:txBody>
      </p:sp>
      <p:sp>
        <p:nvSpPr>
          <p:cNvPr id="18"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B1A1A749-4E15-4F8A-9F74-7D115636405E}"/>
              </a:ext>
            </a:extLst>
          </p:cNvPr>
          <p:cNvPicPr>
            <a:picLocks noChangeAspect="1"/>
          </p:cNvPicPr>
          <p:nvPr/>
        </p:nvPicPr>
        <p:blipFill rotWithShape="1">
          <a:blip r:embed="rId3">
            <a:extLst>
              <a:ext uri="{28A0092B-C50C-407E-A947-70E740481C1C}">
                <a14:useLocalDpi xmlns:a14="http://schemas.microsoft.com/office/drawing/2010/main" val="0"/>
              </a:ext>
            </a:extLst>
          </a:blip>
          <a:srcRect l="13470" r="966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TextBox 1">
            <a:extLst>
              <a:ext uri="{FF2B5EF4-FFF2-40B4-BE49-F238E27FC236}">
                <a16:creationId xmlns:a16="http://schemas.microsoft.com/office/drawing/2014/main" id="{75988F8B-E52F-46BF-B6ED-B7F52EDDA69A}"/>
              </a:ext>
            </a:extLst>
          </p:cNvPr>
          <p:cNvSpPr txBox="1"/>
          <p:nvPr/>
        </p:nvSpPr>
        <p:spPr>
          <a:xfrm>
            <a:off x="7464614" y="4772416"/>
            <a:ext cx="2914772" cy="369332"/>
          </a:xfrm>
          <a:prstGeom prst="rect">
            <a:avLst/>
          </a:prstGeom>
          <a:noFill/>
        </p:spPr>
        <p:txBody>
          <a:bodyPr wrap="none" rtlCol="0">
            <a:spAutoFit/>
          </a:bodyPr>
          <a:lstStyle/>
          <a:p>
            <a:r>
              <a:rPr lang="en-US" dirty="0"/>
              <a:t>OCS Case Planning Policy 2.9 </a:t>
            </a:r>
          </a:p>
        </p:txBody>
      </p:sp>
    </p:spTree>
    <p:extLst>
      <p:ext uri="{BB962C8B-B14F-4D97-AF65-F5344CB8AC3E}">
        <p14:creationId xmlns:p14="http://schemas.microsoft.com/office/powerpoint/2010/main" val="223433142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12A38FA1-46CA-4004-A647-A6F9F4143762}"/>
              </a:ext>
            </a:extLst>
          </p:cNvPr>
          <p:cNvPicPr>
            <a:picLocks noChangeAspect="1"/>
          </p:cNvPicPr>
          <p:nvPr/>
        </p:nvPicPr>
        <p:blipFill rotWithShape="1">
          <a:blip r:embed="rId3"/>
          <a:srcRect r="301" b="-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94401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1466FD-07BD-4FDA-9F01-CF041E188379}"/>
              </a:ext>
            </a:extLst>
          </p:cNvPr>
          <p:cNvPicPr>
            <a:picLocks noChangeAspect="1"/>
          </p:cNvPicPr>
          <p:nvPr/>
        </p:nvPicPr>
        <p:blipFill>
          <a:blip r:embed="rId3"/>
          <a:stretch>
            <a:fillRect/>
          </a:stretch>
        </p:blipFill>
        <p:spPr>
          <a:xfrm>
            <a:off x="6250115" y="2309557"/>
            <a:ext cx="5294716" cy="2038465"/>
          </a:xfrm>
          <a:prstGeom prst="rect">
            <a:avLst/>
          </a:prstGeom>
        </p:spPr>
      </p:pic>
      <p:cxnSp>
        <p:nvCxnSpPr>
          <p:cNvPr id="23" name="Straight Connector 2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5880FAD-60D5-412F-B918-7C8762C192D5}"/>
              </a:ext>
            </a:extLst>
          </p:cNvPr>
          <p:cNvPicPr>
            <a:picLocks noChangeAspect="1"/>
          </p:cNvPicPr>
          <p:nvPr/>
        </p:nvPicPr>
        <p:blipFill>
          <a:blip r:embed="rId4"/>
          <a:stretch>
            <a:fillRect/>
          </a:stretch>
        </p:blipFill>
        <p:spPr>
          <a:xfrm>
            <a:off x="647169" y="643467"/>
            <a:ext cx="5083597" cy="5571066"/>
          </a:xfrm>
          <a:prstGeom prst="rect">
            <a:avLst/>
          </a:prstGeom>
        </p:spPr>
      </p:pic>
    </p:spTree>
    <p:extLst>
      <p:ext uri="{BB962C8B-B14F-4D97-AF65-F5344CB8AC3E}">
        <p14:creationId xmlns:p14="http://schemas.microsoft.com/office/powerpoint/2010/main" val="128437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3248</TotalTime>
  <Words>1430</Words>
  <Application>Microsoft Office PowerPoint</Application>
  <PresentationFormat>Widescreen</PresentationFormat>
  <Paragraphs>110</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ArialMT</vt:lpstr>
      <vt:lpstr>Calibri</vt:lpstr>
      <vt:lpstr>Calibri Light</vt:lpstr>
      <vt:lpstr>Garamond</vt:lpstr>
      <vt:lpstr>Trebuchet MS</vt:lpstr>
      <vt:lpstr>Verdana</vt:lpstr>
      <vt:lpstr>Office Theme</vt:lpstr>
      <vt:lpstr>38th Annual  Alaska Tribal Court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Support Providers</dc:title>
  <dc:creator>Swisher, Kim C (HSS)</dc:creator>
  <cp:lastModifiedBy>Warburton, Leah I (FCS)</cp:lastModifiedBy>
  <cp:revision>83</cp:revision>
  <dcterms:created xsi:type="dcterms:W3CDTF">2021-04-26T18:21:01Z</dcterms:created>
  <dcterms:modified xsi:type="dcterms:W3CDTF">2022-08-01T22:19:23Z</dcterms:modified>
</cp:coreProperties>
</file>