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sldIdLst>
    <p:sldId id="257" r:id="rId2"/>
    <p:sldId id="321" r:id="rId3"/>
    <p:sldId id="305" r:id="rId4"/>
    <p:sldId id="318" r:id="rId5"/>
    <p:sldId id="322" r:id="rId6"/>
    <p:sldId id="323" r:id="rId7"/>
    <p:sldId id="324" r:id="rId8"/>
    <p:sldId id="267" r:id="rId9"/>
    <p:sldId id="325" r:id="rId10"/>
    <p:sldId id="320" r:id="rId11"/>
    <p:sldId id="316" r:id="rId12"/>
    <p:sldId id="315" r:id="rId13"/>
    <p:sldId id="314" r:id="rId14"/>
    <p:sldId id="307" r:id="rId15"/>
    <p:sldId id="313" r:id="rId16"/>
    <p:sldId id="309" r:id="rId17"/>
    <p:sldId id="279" r:id="rId18"/>
    <p:sldId id="297" r:id="rId19"/>
    <p:sldId id="299" r:id="rId20"/>
    <p:sldId id="303" r:id="rId21"/>
    <p:sldId id="300" r:id="rId22"/>
    <p:sldId id="311" r:id="rId23"/>
    <p:sldId id="286" r:id="rId24"/>
    <p:sldId id="319" r:id="rId25"/>
    <p:sldId id="332" r:id="rId26"/>
    <p:sldId id="288" r:id="rId27"/>
    <p:sldId id="333" r:id="rId28"/>
    <p:sldId id="256" r:id="rId29"/>
    <p:sldId id="268" r:id="rId30"/>
    <p:sldId id="265" r:id="rId31"/>
    <p:sldId id="317" r:id="rId32"/>
    <p:sldId id="266"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2" y="64"/>
      </p:cViewPr>
      <p:guideLst/>
    </p:cSldViewPr>
  </p:slideViewPr>
  <p:notesTextViewPr>
    <p:cViewPr>
      <p:scale>
        <a:sx n="1" d="1"/>
        <a:sy n="1" d="1"/>
      </p:scale>
      <p:origin x="0" y="0"/>
    </p:cViewPr>
  </p:notesTextViewPr>
  <p:sorterViewPr>
    <p:cViewPr>
      <p:scale>
        <a:sx n="100" d="100"/>
        <a:sy n="100" d="100"/>
      </p:scale>
      <p:origin x="0" y="-14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8/3/2022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8/3/2022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8/3/2022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A6FE-9F56-40E5-BBA6-0B630FE22BED}"/>
              </a:ext>
            </a:extLst>
          </p:cNvPr>
          <p:cNvSpPr>
            <a:spLocks noGrp="1"/>
          </p:cNvSpPr>
          <p:nvPr>
            <p:ph type="ctrTitle"/>
          </p:nvPr>
        </p:nvSpPr>
        <p:spPr>
          <a:xfrm>
            <a:off x="771582" y="560991"/>
            <a:ext cx="10762332" cy="1004057"/>
          </a:xfrm>
        </p:spPr>
        <p:txBody>
          <a:bodyPr anchor="b">
            <a:normAutofit/>
          </a:bodyPr>
          <a:lstStyle>
            <a:lvl1pPr algn="l">
              <a:defRPr sz="5000"/>
            </a:lvl1pPr>
          </a:lstStyle>
          <a:p>
            <a:r>
              <a:rPr lang="en-US"/>
              <a:t>Click to edit Master title style</a:t>
            </a:r>
            <a:endParaRPr lang="ru-RU" dirty="0"/>
          </a:p>
        </p:txBody>
      </p:sp>
      <p:sp>
        <p:nvSpPr>
          <p:cNvPr id="3" name="Subtitle 2">
            <a:extLst>
              <a:ext uri="{FF2B5EF4-FFF2-40B4-BE49-F238E27FC236}">
                <a16:creationId xmlns:a16="http://schemas.microsoft.com/office/drawing/2014/main" id="{86F1E879-9DF7-4DA7-85AC-CB56A8C099B9}"/>
              </a:ext>
            </a:extLst>
          </p:cNvPr>
          <p:cNvSpPr>
            <a:spLocks noGrp="1"/>
          </p:cNvSpPr>
          <p:nvPr>
            <p:ph type="subTitle" idx="1"/>
          </p:nvPr>
        </p:nvSpPr>
        <p:spPr>
          <a:xfrm>
            <a:off x="771582" y="1810870"/>
            <a:ext cx="10631706" cy="471667"/>
          </a:xfrm>
        </p:spPr>
        <p:txBody>
          <a:bodyPr/>
          <a:lstStyle>
            <a:lvl1pPr marL="0" indent="0" algn="l">
              <a:buNone/>
              <a:defRPr sz="2400">
                <a:solidFill>
                  <a:srgbClr val="3136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486006BC-654D-4398-BB52-44965C9C13A3}"/>
              </a:ext>
            </a:extLst>
          </p:cNvPr>
          <p:cNvSpPr>
            <a:spLocks noGrp="1"/>
          </p:cNvSpPr>
          <p:nvPr>
            <p:ph type="dt" sz="half" idx="10"/>
          </p:nvPr>
        </p:nvSpPr>
        <p:spPr>
          <a:xfrm>
            <a:off x="8873231" y="5942541"/>
            <a:ext cx="2743200" cy="153135"/>
          </a:xfrm>
        </p:spPr>
        <p:txBody>
          <a:bodyPr/>
          <a:lstStyle>
            <a:lvl1pPr>
              <a:defRPr>
                <a:solidFill>
                  <a:srgbClr val="4C1959"/>
                </a:solidFill>
              </a:defRPr>
            </a:lvl1pPr>
          </a:lstStyle>
          <a:p>
            <a:fld id="{9EC83871-7464-427B-B6D7-A5E8F38202AB}" type="datetime1">
              <a:rPr lang="ru-RU" smtClean="0"/>
              <a:pPr/>
              <a:t>03.08.2022</a:t>
            </a:fld>
            <a:endParaRPr lang="ru-RU"/>
          </a:p>
        </p:txBody>
      </p:sp>
      <p:sp>
        <p:nvSpPr>
          <p:cNvPr id="5" name="Footer Placeholder 4">
            <a:extLst>
              <a:ext uri="{FF2B5EF4-FFF2-40B4-BE49-F238E27FC236}">
                <a16:creationId xmlns:a16="http://schemas.microsoft.com/office/drawing/2014/main" id="{88D33390-B4DE-4B11-A7FB-79925DE8D791}"/>
              </a:ext>
            </a:extLst>
          </p:cNvPr>
          <p:cNvSpPr>
            <a:spLocks noGrp="1"/>
          </p:cNvSpPr>
          <p:nvPr>
            <p:ph type="ftr" sz="quarter" idx="11"/>
          </p:nvPr>
        </p:nvSpPr>
        <p:spPr/>
        <p:txBody>
          <a:bodyPr/>
          <a:lstStyle>
            <a:lvl1pPr>
              <a:defRPr>
                <a:solidFill>
                  <a:srgbClr val="4C1959"/>
                </a:solidFill>
              </a:defRPr>
            </a:lvl1pPr>
          </a:lstStyle>
          <a:p>
            <a:endParaRPr lang="ru-RU"/>
          </a:p>
        </p:txBody>
      </p:sp>
      <p:sp>
        <p:nvSpPr>
          <p:cNvPr id="6" name="Slide Number Placeholder 5">
            <a:extLst>
              <a:ext uri="{FF2B5EF4-FFF2-40B4-BE49-F238E27FC236}">
                <a16:creationId xmlns:a16="http://schemas.microsoft.com/office/drawing/2014/main" id="{73173001-7276-491C-9F48-01FA5E7196FC}"/>
              </a:ext>
            </a:extLst>
          </p:cNvPr>
          <p:cNvSpPr>
            <a:spLocks noGrp="1"/>
          </p:cNvSpPr>
          <p:nvPr>
            <p:ph type="sldNum" sz="quarter" idx="12"/>
          </p:nvPr>
        </p:nvSpPr>
        <p:spPr/>
        <p:txBody>
          <a:bodyPr/>
          <a:lstStyle>
            <a:lvl1pPr>
              <a:defRPr>
                <a:solidFill>
                  <a:srgbClr val="4C1959"/>
                </a:solidFill>
              </a:defRPr>
            </a:lvl1pPr>
          </a:lstStyle>
          <a:p>
            <a:fld id="{AF24F759-2890-4717-B1AF-E04CADEEA4E9}" type="slidenum">
              <a:rPr lang="ru-RU" smtClean="0"/>
              <a:pPr/>
              <a:t>‹#›</a:t>
            </a:fld>
            <a:endParaRPr lang="ru-RU"/>
          </a:p>
        </p:txBody>
      </p:sp>
      <p:cxnSp>
        <p:nvCxnSpPr>
          <p:cNvPr id="10" name="Straight Connector 9">
            <a:extLst>
              <a:ext uri="{FF2B5EF4-FFF2-40B4-BE49-F238E27FC236}">
                <a16:creationId xmlns:a16="http://schemas.microsoft.com/office/drawing/2014/main" id="{271986FB-BF6D-4B98-ACDD-AD2C255FA969}"/>
              </a:ext>
            </a:extLst>
          </p:cNvPr>
          <p:cNvCxnSpPr/>
          <p:nvPr userDrawn="1"/>
        </p:nvCxnSpPr>
        <p:spPr>
          <a:xfrm>
            <a:off x="930604" y="1640756"/>
            <a:ext cx="3739896"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D13A07-F0A8-43F7-B682-245A3F0AE53C}"/>
              </a:ext>
            </a:extLst>
          </p:cNvPr>
          <p:cNvCxnSpPr>
            <a:cxnSpLocks/>
          </p:cNvCxnSpPr>
          <p:nvPr userDrawn="1"/>
        </p:nvCxnSpPr>
        <p:spPr>
          <a:xfrm>
            <a:off x="506061" y="3437723"/>
            <a:ext cx="11220501"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5626E3A0-4546-4CF6-A4F2-DEF7D1CD1FF9}"/>
              </a:ext>
            </a:extLst>
          </p:cNvPr>
          <p:cNvSpPr/>
          <p:nvPr userDrawn="1"/>
        </p:nvSpPr>
        <p:spPr>
          <a:xfrm>
            <a:off x="142568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Oval 119">
            <a:extLst>
              <a:ext uri="{FF2B5EF4-FFF2-40B4-BE49-F238E27FC236}">
                <a16:creationId xmlns:a16="http://schemas.microsoft.com/office/drawing/2014/main" id="{7E2518BE-4FE7-462F-896E-F7A1045CBC7F}"/>
              </a:ext>
            </a:extLst>
          </p:cNvPr>
          <p:cNvSpPr/>
          <p:nvPr userDrawn="1"/>
        </p:nvSpPr>
        <p:spPr>
          <a:xfrm>
            <a:off x="9485991"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1" name="Oval 120">
            <a:extLst>
              <a:ext uri="{FF2B5EF4-FFF2-40B4-BE49-F238E27FC236}">
                <a16:creationId xmlns:a16="http://schemas.microsoft.com/office/drawing/2014/main" id="{D13B079D-42A1-4B9D-A7F1-282A0DD6008D}"/>
              </a:ext>
            </a:extLst>
          </p:cNvPr>
          <p:cNvSpPr/>
          <p:nvPr userDrawn="1"/>
        </p:nvSpPr>
        <p:spPr>
          <a:xfrm>
            <a:off x="3447869"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Oval 121">
            <a:extLst>
              <a:ext uri="{FF2B5EF4-FFF2-40B4-BE49-F238E27FC236}">
                <a16:creationId xmlns:a16="http://schemas.microsoft.com/office/drawing/2014/main" id="{5265D1BF-A6B7-4058-A96A-F0F1C76D8517}"/>
              </a:ext>
            </a:extLst>
          </p:cNvPr>
          <p:cNvSpPr/>
          <p:nvPr userDrawn="1"/>
        </p:nvSpPr>
        <p:spPr>
          <a:xfrm>
            <a:off x="546057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Oval 122">
            <a:extLst>
              <a:ext uri="{FF2B5EF4-FFF2-40B4-BE49-F238E27FC236}">
                <a16:creationId xmlns:a16="http://schemas.microsoft.com/office/drawing/2014/main" id="{0A1987E3-E256-4CF7-9FE6-0446D4E40179}"/>
              </a:ext>
            </a:extLst>
          </p:cNvPr>
          <p:cNvSpPr/>
          <p:nvPr userDrawn="1"/>
        </p:nvSpPr>
        <p:spPr>
          <a:xfrm>
            <a:off x="7473283"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Text Placeholder 45">
            <a:extLst>
              <a:ext uri="{FF2B5EF4-FFF2-40B4-BE49-F238E27FC236}">
                <a16:creationId xmlns:a16="http://schemas.microsoft.com/office/drawing/2014/main" id="{62F3EA0C-FA8C-40D1-9BE6-30DACB1AB543}"/>
              </a:ext>
            </a:extLst>
          </p:cNvPr>
          <p:cNvSpPr>
            <a:spLocks noGrp="1"/>
          </p:cNvSpPr>
          <p:nvPr>
            <p:ph type="body" sz="quarter" idx="16" hasCustomPrompt="1"/>
          </p:nvPr>
        </p:nvSpPr>
        <p:spPr>
          <a:xfrm>
            <a:off x="1426622"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26" name="Text Placeholder 47">
            <a:extLst>
              <a:ext uri="{FF2B5EF4-FFF2-40B4-BE49-F238E27FC236}">
                <a16:creationId xmlns:a16="http://schemas.microsoft.com/office/drawing/2014/main" id="{B62F6384-D912-4754-AC82-81F6ED586BA4}"/>
              </a:ext>
            </a:extLst>
          </p:cNvPr>
          <p:cNvSpPr>
            <a:spLocks noGrp="1"/>
          </p:cNvSpPr>
          <p:nvPr>
            <p:ph type="body" sz="quarter" idx="17" hasCustomPrompt="1"/>
          </p:nvPr>
        </p:nvSpPr>
        <p:spPr>
          <a:xfrm>
            <a:off x="1426622"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27" name="Text Placeholder 45">
            <a:extLst>
              <a:ext uri="{FF2B5EF4-FFF2-40B4-BE49-F238E27FC236}">
                <a16:creationId xmlns:a16="http://schemas.microsoft.com/office/drawing/2014/main" id="{E4557023-E1DB-4099-92BE-5DD6EDC0A55F}"/>
              </a:ext>
            </a:extLst>
          </p:cNvPr>
          <p:cNvSpPr>
            <a:spLocks noGrp="1"/>
          </p:cNvSpPr>
          <p:nvPr>
            <p:ph type="body" sz="quarter" idx="18" hasCustomPrompt="1"/>
          </p:nvPr>
        </p:nvSpPr>
        <p:spPr>
          <a:xfrm>
            <a:off x="9486927"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28" name="Text Placeholder 47">
            <a:extLst>
              <a:ext uri="{FF2B5EF4-FFF2-40B4-BE49-F238E27FC236}">
                <a16:creationId xmlns:a16="http://schemas.microsoft.com/office/drawing/2014/main" id="{1394A278-B5EB-4D0C-B858-6C4854D605A4}"/>
              </a:ext>
            </a:extLst>
          </p:cNvPr>
          <p:cNvSpPr>
            <a:spLocks noGrp="1"/>
          </p:cNvSpPr>
          <p:nvPr>
            <p:ph type="body" sz="quarter" idx="19" hasCustomPrompt="1"/>
          </p:nvPr>
        </p:nvSpPr>
        <p:spPr>
          <a:xfrm>
            <a:off x="9486927"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29" name="Text Placeholder 45">
            <a:extLst>
              <a:ext uri="{FF2B5EF4-FFF2-40B4-BE49-F238E27FC236}">
                <a16:creationId xmlns:a16="http://schemas.microsoft.com/office/drawing/2014/main" id="{9A0EBBF7-4D6F-4416-9A72-43656E408A50}"/>
              </a:ext>
            </a:extLst>
          </p:cNvPr>
          <p:cNvSpPr>
            <a:spLocks noGrp="1"/>
          </p:cNvSpPr>
          <p:nvPr>
            <p:ph type="body" sz="quarter" idx="20" hasCustomPrompt="1"/>
          </p:nvPr>
        </p:nvSpPr>
        <p:spPr>
          <a:xfrm>
            <a:off x="3441698"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0" name="Text Placeholder 47">
            <a:extLst>
              <a:ext uri="{FF2B5EF4-FFF2-40B4-BE49-F238E27FC236}">
                <a16:creationId xmlns:a16="http://schemas.microsoft.com/office/drawing/2014/main" id="{E1D2E97C-7283-4D56-B845-31416A53E337}"/>
              </a:ext>
            </a:extLst>
          </p:cNvPr>
          <p:cNvSpPr>
            <a:spLocks noGrp="1"/>
          </p:cNvSpPr>
          <p:nvPr>
            <p:ph type="body" sz="quarter" idx="21" hasCustomPrompt="1"/>
          </p:nvPr>
        </p:nvSpPr>
        <p:spPr>
          <a:xfrm>
            <a:off x="3441698"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31" name="Text Placeholder 45">
            <a:extLst>
              <a:ext uri="{FF2B5EF4-FFF2-40B4-BE49-F238E27FC236}">
                <a16:creationId xmlns:a16="http://schemas.microsoft.com/office/drawing/2014/main" id="{C7FAD635-CC52-4D35-948F-3C282B8B1DCB}"/>
              </a:ext>
            </a:extLst>
          </p:cNvPr>
          <p:cNvSpPr>
            <a:spLocks noGrp="1"/>
          </p:cNvSpPr>
          <p:nvPr>
            <p:ph type="body" sz="quarter" idx="22" hasCustomPrompt="1"/>
          </p:nvPr>
        </p:nvSpPr>
        <p:spPr>
          <a:xfrm>
            <a:off x="5456774"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2" name="Text Placeholder 47">
            <a:extLst>
              <a:ext uri="{FF2B5EF4-FFF2-40B4-BE49-F238E27FC236}">
                <a16:creationId xmlns:a16="http://schemas.microsoft.com/office/drawing/2014/main" id="{03B8B604-1193-4627-A082-F0D9A6054224}"/>
              </a:ext>
            </a:extLst>
          </p:cNvPr>
          <p:cNvSpPr>
            <a:spLocks noGrp="1"/>
          </p:cNvSpPr>
          <p:nvPr>
            <p:ph type="body" sz="quarter" idx="23" hasCustomPrompt="1"/>
          </p:nvPr>
        </p:nvSpPr>
        <p:spPr>
          <a:xfrm>
            <a:off x="5456774"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33" name="Text Placeholder 45">
            <a:extLst>
              <a:ext uri="{FF2B5EF4-FFF2-40B4-BE49-F238E27FC236}">
                <a16:creationId xmlns:a16="http://schemas.microsoft.com/office/drawing/2014/main" id="{BCD8CA83-EDAF-4BB0-B4B2-ACB5B3FABA59}"/>
              </a:ext>
            </a:extLst>
          </p:cNvPr>
          <p:cNvSpPr>
            <a:spLocks noGrp="1"/>
          </p:cNvSpPr>
          <p:nvPr>
            <p:ph type="body" sz="quarter" idx="24" hasCustomPrompt="1"/>
          </p:nvPr>
        </p:nvSpPr>
        <p:spPr>
          <a:xfrm>
            <a:off x="7471850"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4" name="Text Placeholder 47">
            <a:extLst>
              <a:ext uri="{FF2B5EF4-FFF2-40B4-BE49-F238E27FC236}">
                <a16:creationId xmlns:a16="http://schemas.microsoft.com/office/drawing/2014/main" id="{9E430891-2780-4B5A-85BC-72B884479039}"/>
              </a:ext>
            </a:extLst>
          </p:cNvPr>
          <p:cNvSpPr>
            <a:spLocks noGrp="1"/>
          </p:cNvSpPr>
          <p:nvPr>
            <p:ph type="body" sz="quarter" idx="25" hasCustomPrompt="1"/>
          </p:nvPr>
        </p:nvSpPr>
        <p:spPr>
          <a:xfrm>
            <a:off x="7471850"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cxnSp>
        <p:nvCxnSpPr>
          <p:cNvPr id="135" name="Straight Connector 134">
            <a:extLst>
              <a:ext uri="{FF2B5EF4-FFF2-40B4-BE49-F238E27FC236}">
                <a16:creationId xmlns:a16="http://schemas.microsoft.com/office/drawing/2014/main" id="{AA3E97EF-FE6B-480C-959B-7280D4585FF1}"/>
              </a:ext>
            </a:extLst>
          </p:cNvPr>
          <p:cNvCxnSpPr/>
          <p:nvPr userDrawn="1"/>
        </p:nvCxnSpPr>
        <p:spPr>
          <a:xfrm>
            <a:off x="1327206" y="4723438"/>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F3B62EE-A564-46ED-B447-638921DB62E8}"/>
              </a:ext>
            </a:extLst>
          </p:cNvPr>
          <p:cNvCxnSpPr/>
          <p:nvPr userDrawn="1"/>
        </p:nvCxnSpPr>
        <p:spPr>
          <a:xfrm>
            <a:off x="9389110"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3A1797-7173-43F0-96BB-5B2509B07D40}"/>
              </a:ext>
            </a:extLst>
          </p:cNvPr>
          <p:cNvCxnSpPr/>
          <p:nvPr userDrawn="1"/>
        </p:nvCxnSpPr>
        <p:spPr>
          <a:xfrm>
            <a:off x="3342682"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F57D6FD-153E-4271-A26B-6B7B47B56BC4}"/>
              </a:ext>
            </a:extLst>
          </p:cNvPr>
          <p:cNvCxnSpPr/>
          <p:nvPr userDrawn="1"/>
        </p:nvCxnSpPr>
        <p:spPr>
          <a:xfrm>
            <a:off x="5358158"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DECBFAE-DE37-481F-AC90-D235D81CA640}"/>
              </a:ext>
            </a:extLst>
          </p:cNvPr>
          <p:cNvCxnSpPr/>
          <p:nvPr userDrawn="1"/>
        </p:nvCxnSpPr>
        <p:spPr>
          <a:xfrm>
            <a:off x="7373634" y="4719186"/>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49" name="Picture Placeholder 60">
            <a:extLst>
              <a:ext uri="{FF2B5EF4-FFF2-40B4-BE49-F238E27FC236}">
                <a16:creationId xmlns:a16="http://schemas.microsoft.com/office/drawing/2014/main" id="{AC1E6DBA-4961-406D-AC16-A1FBE347F6BD}"/>
              </a:ext>
            </a:extLst>
          </p:cNvPr>
          <p:cNvSpPr>
            <a:spLocks noGrp="1"/>
          </p:cNvSpPr>
          <p:nvPr>
            <p:ph type="pic" sz="quarter" idx="26"/>
          </p:nvPr>
        </p:nvSpPr>
        <p:spPr>
          <a:xfrm>
            <a:off x="10564650" y="869401"/>
            <a:ext cx="969264" cy="969264"/>
          </a:xfrm>
          <a:prstGeom prst="ellipse">
            <a:avLst/>
          </a:prstGeom>
        </p:spPr>
        <p:txBody>
          <a:bodyPr anchor="ctr" anchorCtr="0">
            <a:noAutofit/>
          </a:bodyPr>
          <a:lstStyle>
            <a:lvl1pPr marL="0" indent="0" algn="ctr">
              <a:buNone/>
              <a:defRPr sz="1200"/>
            </a:lvl1pPr>
          </a:lstStyle>
          <a:p>
            <a:r>
              <a:rPr lang="en-US" dirty="0"/>
              <a:t>Click icon to add picture</a:t>
            </a:r>
            <a:endParaRPr lang="ru-RU" dirty="0"/>
          </a:p>
        </p:txBody>
      </p:sp>
      <p:sp>
        <p:nvSpPr>
          <p:cNvPr id="152" name="Text Placeholder 150">
            <a:extLst>
              <a:ext uri="{FF2B5EF4-FFF2-40B4-BE49-F238E27FC236}">
                <a16:creationId xmlns:a16="http://schemas.microsoft.com/office/drawing/2014/main" id="{AF955F46-550D-4FBD-949A-CAB1780A818A}"/>
              </a:ext>
            </a:extLst>
          </p:cNvPr>
          <p:cNvSpPr>
            <a:spLocks noGrp="1"/>
          </p:cNvSpPr>
          <p:nvPr>
            <p:ph type="body" sz="quarter" idx="27"/>
          </p:nvPr>
        </p:nvSpPr>
        <p:spPr>
          <a:xfrm>
            <a:off x="1221726" y="4789893"/>
            <a:ext cx="1674000" cy="1151441"/>
          </a:xfrm>
        </p:spPr>
        <p:txBody>
          <a:bodyPr/>
          <a:lstStyle>
            <a:lvl1pPr marL="0" indent="0" algn="ctr">
              <a:buNone/>
              <a:defRPr/>
            </a:lvl1pPr>
          </a:lstStyle>
          <a:p>
            <a:pPr lvl="0"/>
            <a:r>
              <a:rPr lang="en-US"/>
              <a:t>Click to edit Master text styles</a:t>
            </a:r>
          </a:p>
        </p:txBody>
      </p:sp>
      <p:sp>
        <p:nvSpPr>
          <p:cNvPr id="155" name="Text Placeholder 153">
            <a:extLst>
              <a:ext uri="{FF2B5EF4-FFF2-40B4-BE49-F238E27FC236}">
                <a16:creationId xmlns:a16="http://schemas.microsoft.com/office/drawing/2014/main" id="{7EA772E2-9F56-4EFF-9C41-27E673E90510}"/>
              </a:ext>
            </a:extLst>
          </p:cNvPr>
          <p:cNvSpPr>
            <a:spLocks noGrp="1"/>
          </p:cNvSpPr>
          <p:nvPr>
            <p:ph type="body" sz="quarter" idx="28" hasCustomPrompt="1"/>
          </p:nvPr>
        </p:nvSpPr>
        <p:spPr>
          <a:xfrm>
            <a:off x="1148994"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1</a:t>
            </a:r>
            <a:endParaRPr lang="ru-RU" dirty="0"/>
          </a:p>
        </p:txBody>
      </p:sp>
      <p:sp>
        <p:nvSpPr>
          <p:cNvPr id="156" name="Text Placeholder 150">
            <a:extLst>
              <a:ext uri="{FF2B5EF4-FFF2-40B4-BE49-F238E27FC236}">
                <a16:creationId xmlns:a16="http://schemas.microsoft.com/office/drawing/2014/main" id="{9E3D3168-A898-4150-AF7E-862B31691E1B}"/>
              </a:ext>
            </a:extLst>
          </p:cNvPr>
          <p:cNvSpPr>
            <a:spLocks noGrp="1"/>
          </p:cNvSpPr>
          <p:nvPr>
            <p:ph type="body" sz="quarter" idx="29"/>
          </p:nvPr>
        </p:nvSpPr>
        <p:spPr>
          <a:xfrm>
            <a:off x="9285235" y="4789893"/>
            <a:ext cx="1674000" cy="1151441"/>
          </a:xfrm>
        </p:spPr>
        <p:txBody>
          <a:bodyPr/>
          <a:lstStyle>
            <a:lvl1pPr marL="0" indent="0" algn="ctr">
              <a:buNone/>
              <a:defRPr/>
            </a:lvl1pPr>
          </a:lstStyle>
          <a:p>
            <a:pPr lvl="0"/>
            <a:r>
              <a:rPr lang="en-US"/>
              <a:t>Click to edit Master text styles</a:t>
            </a:r>
          </a:p>
        </p:txBody>
      </p:sp>
      <p:sp>
        <p:nvSpPr>
          <p:cNvPr id="157" name="Text Placeholder 153">
            <a:extLst>
              <a:ext uri="{FF2B5EF4-FFF2-40B4-BE49-F238E27FC236}">
                <a16:creationId xmlns:a16="http://schemas.microsoft.com/office/drawing/2014/main" id="{BA9C2567-2AF9-4A73-8B7C-5B63B5C2B633}"/>
              </a:ext>
            </a:extLst>
          </p:cNvPr>
          <p:cNvSpPr>
            <a:spLocks noGrp="1"/>
          </p:cNvSpPr>
          <p:nvPr>
            <p:ph type="body" sz="quarter" idx="30" hasCustomPrompt="1"/>
          </p:nvPr>
        </p:nvSpPr>
        <p:spPr>
          <a:xfrm>
            <a:off x="9217698"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5</a:t>
            </a:r>
            <a:endParaRPr lang="ru-RU" dirty="0"/>
          </a:p>
        </p:txBody>
      </p:sp>
      <p:sp>
        <p:nvSpPr>
          <p:cNvPr id="158" name="Text Placeholder 150">
            <a:extLst>
              <a:ext uri="{FF2B5EF4-FFF2-40B4-BE49-F238E27FC236}">
                <a16:creationId xmlns:a16="http://schemas.microsoft.com/office/drawing/2014/main" id="{DA2B3D14-3067-45E6-9BBE-133B7365D723}"/>
              </a:ext>
            </a:extLst>
          </p:cNvPr>
          <p:cNvSpPr>
            <a:spLocks noGrp="1"/>
          </p:cNvSpPr>
          <p:nvPr>
            <p:ph type="body" sz="quarter" idx="31"/>
          </p:nvPr>
        </p:nvSpPr>
        <p:spPr>
          <a:xfrm>
            <a:off x="3237603" y="4789893"/>
            <a:ext cx="1674000" cy="1151441"/>
          </a:xfrm>
        </p:spPr>
        <p:txBody>
          <a:bodyPr/>
          <a:lstStyle>
            <a:lvl1pPr marL="0" indent="0" algn="ctr">
              <a:buNone/>
              <a:defRPr/>
            </a:lvl1pPr>
          </a:lstStyle>
          <a:p>
            <a:pPr lvl="0"/>
            <a:r>
              <a:rPr lang="en-US"/>
              <a:t>Click to edit Master text styles</a:t>
            </a:r>
          </a:p>
        </p:txBody>
      </p:sp>
      <p:sp>
        <p:nvSpPr>
          <p:cNvPr id="159" name="Text Placeholder 153">
            <a:extLst>
              <a:ext uri="{FF2B5EF4-FFF2-40B4-BE49-F238E27FC236}">
                <a16:creationId xmlns:a16="http://schemas.microsoft.com/office/drawing/2014/main" id="{AD3DE571-16BA-4C29-B339-2DE7A54C1158}"/>
              </a:ext>
            </a:extLst>
          </p:cNvPr>
          <p:cNvSpPr>
            <a:spLocks noGrp="1"/>
          </p:cNvSpPr>
          <p:nvPr>
            <p:ph type="body" sz="quarter" idx="32" hasCustomPrompt="1"/>
          </p:nvPr>
        </p:nvSpPr>
        <p:spPr>
          <a:xfrm>
            <a:off x="3166170"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2</a:t>
            </a:r>
            <a:endParaRPr lang="ru-RU" dirty="0"/>
          </a:p>
        </p:txBody>
      </p:sp>
      <p:sp>
        <p:nvSpPr>
          <p:cNvPr id="160" name="Text Placeholder 150">
            <a:extLst>
              <a:ext uri="{FF2B5EF4-FFF2-40B4-BE49-F238E27FC236}">
                <a16:creationId xmlns:a16="http://schemas.microsoft.com/office/drawing/2014/main" id="{D9FE4127-9BA3-4B00-9BBC-67A05E58DA7C}"/>
              </a:ext>
            </a:extLst>
          </p:cNvPr>
          <p:cNvSpPr>
            <a:spLocks noGrp="1"/>
          </p:cNvSpPr>
          <p:nvPr>
            <p:ph type="body" sz="quarter" idx="33"/>
          </p:nvPr>
        </p:nvSpPr>
        <p:spPr>
          <a:xfrm>
            <a:off x="5253480" y="4789893"/>
            <a:ext cx="1674000" cy="1151441"/>
          </a:xfrm>
        </p:spPr>
        <p:txBody>
          <a:bodyPr/>
          <a:lstStyle>
            <a:lvl1pPr marL="0" indent="0" algn="ctr">
              <a:buNone/>
              <a:defRPr/>
            </a:lvl1pPr>
          </a:lstStyle>
          <a:p>
            <a:pPr lvl="0"/>
            <a:r>
              <a:rPr lang="en-US"/>
              <a:t>Click to edit Master text styles</a:t>
            </a:r>
          </a:p>
        </p:txBody>
      </p:sp>
      <p:sp>
        <p:nvSpPr>
          <p:cNvPr id="161" name="Text Placeholder 153">
            <a:extLst>
              <a:ext uri="{FF2B5EF4-FFF2-40B4-BE49-F238E27FC236}">
                <a16:creationId xmlns:a16="http://schemas.microsoft.com/office/drawing/2014/main" id="{88D6F3B6-2D7F-49D3-96A4-AA7B23F2A64A}"/>
              </a:ext>
            </a:extLst>
          </p:cNvPr>
          <p:cNvSpPr>
            <a:spLocks noGrp="1"/>
          </p:cNvSpPr>
          <p:nvPr>
            <p:ph type="body" sz="quarter" idx="34" hasCustomPrompt="1"/>
          </p:nvPr>
        </p:nvSpPr>
        <p:spPr>
          <a:xfrm>
            <a:off x="5183346"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3</a:t>
            </a:r>
            <a:endParaRPr lang="ru-RU" dirty="0"/>
          </a:p>
        </p:txBody>
      </p:sp>
      <p:sp>
        <p:nvSpPr>
          <p:cNvPr id="162" name="Text Placeholder 150">
            <a:extLst>
              <a:ext uri="{FF2B5EF4-FFF2-40B4-BE49-F238E27FC236}">
                <a16:creationId xmlns:a16="http://schemas.microsoft.com/office/drawing/2014/main" id="{E6DF83B4-F73A-46B0-BC1D-074BF03B3B8D}"/>
              </a:ext>
            </a:extLst>
          </p:cNvPr>
          <p:cNvSpPr>
            <a:spLocks noGrp="1"/>
          </p:cNvSpPr>
          <p:nvPr>
            <p:ph type="body" sz="quarter" idx="35"/>
          </p:nvPr>
        </p:nvSpPr>
        <p:spPr>
          <a:xfrm>
            <a:off x="7269357" y="4789893"/>
            <a:ext cx="1674000" cy="1151441"/>
          </a:xfrm>
        </p:spPr>
        <p:txBody>
          <a:bodyPr/>
          <a:lstStyle>
            <a:lvl1pPr marL="0" indent="0" algn="ctr">
              <a:buNone/>
              <a:defRPr/>
            </a:lvl1pPr>
          </a:lstStyle>
          <a:p>
            <a:pPr lvl="0"/>
            <a:r>
              <a:rPr lang="en-US"/>
              <a:t>Click to edit Master text styles</a:t>
            </a:r>
          </a:p>
        </p:txBody>
      </p:sp>
      <p:sp>
        <p:nvSpPr>
          <p:cNvPr id="163" name="Text Placeholder 153">
            <a:extLst>
              <a:ext uri="{FF2B5EF4-FFF2-40B4-BE49-F238E27FC236}">
                <a16:creationId xmlns:a16="http://schemas.microsoft.com/office/drawing/2014/main" id="{45821A5A-E756-4A87-B0C8-A23317B4EFF3}"/>
              </a:ext>
            </a:extLst>
          </p:cNvPr>
          <p:cNvSpPr>
            <a:spLocks noGrp="1"/>
          </p:cNvSpPr>
          <p:nvPr>
            <p:ph type="body" sz="quarter" idx="36" hasCustomPrompt="1"/>
          </p:nvPr>
        </p:nvSpPr>
        <p:spPr>
          <a:xfrm>
            <a:off x="7200522"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4</a:t>
            </a:r>
            <a:endParaRPr lang="ru-RU" dirty="0"/>
          </a:p>
        </p:txBody>
      </p:sp>
    </p:spTree>
    <p:extLst>
      <p:ext uri="{BB962C8B-B14F-4D97-AF65-F5344CB8AC3E}">
        <p14:creationId xmlns:p14="http://schemas.microsoft.com/office/powerpoint/2010/main" val="421859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8/3/2022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8/3/2022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8/3/2022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8/3/2022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8/3/2022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8/3/2022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8/3/2022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8/3/2022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8/3/2022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 id="2147483750" r:id="rId12"/>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119148" y="351977"/>
            <a:ext cx="6050205" cy="1240978"/>
          </a:xfrm>
        </p:spPr>
        <p:txBody>
          <a:bodyPr>
            <a:normAutofit fontScale="90000"/>
          </a:bodyPr>
          <a:lstStyle/>
          <a:p>
            <a:pPr algn="ctr"/>
            <a:r>
              <a:rPr lang="en-US" sz="4400" dirty="0"/>
              <a:t>Chickaloon Tribal Police Department</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68711" y="4754297"/>
            <a:ext cx="6269347" cy="1021498"/>
          </a:xfrm>
        </p:spPr>
        <p:txBody>
          <a:bodyPr>
            <a:normAutofit/>
          </a:bodyPr>
          <a:lstStyle/>
          <a:p>
            <a:pPr algn="ctr"/>
            <a:r>
              <a:rPr lang="en-US" dirty="0">
                <a:solidFill>
                  <a:schemeClr val="tx1">
                    <a:lumMod val="85000"/>
                    <a:lumOff val="15000"/>
                  </a:schemeClr>
                </a:solidFill>
              </a:rPr>
              <a:t>Justice director/ donna Anthony</a:t>
            </a:r>
            <a:endParaRPr lang="en-US" sz="2400"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with low confidence">
            <a:extLst>
              <a:ext uri="{FF2B5EF4-FFF2-40B4-BE49-F238E27FC236}">
                <a16:creationId xmlns:a16="http://schemas.microsoft.com/office/drawing/2014/main" id="{02E3A1B1-4851-43AA-99F4-6ACF13DAF2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07551" y="1592954"/>
            <a:ext cx="2512464" cy="2880189"/>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EFF9D3-1487-F9CE-C547-15C42E6EFA76}"/>
              </a:ext>
            </a:extLst>
          </p:cNvPr>
          <p:cNvSpPr txBox="1"/>
          <p:nvPr/>
        </p:nvSpPr>
        <p:spPr>
          <a:xfrm>
            <a:off x="834887" y="420484"/>
            <a:ext cx="9422296" cy="4659737"/>
          </a:xfrm>
          <a:prstGeom prst="rect">
            <a:avLst/>
          </a:prstGeom>
          <a:noFill/>
        </p:spPr>
        <p:txBody>
          <a:bodyPr wrap="square">
            <a:spAutoFit/>
          </a:bodyPr>
          <a:lstStyle/>
          <a:p>
            <a:pPr marL="0" marR="0">
              <a:lnSpc>
                <a:spcPct val="105000"/>
              </a:lnSpc>
              <a:spcBef>
                <a:spcPts val="0"/>
              </a:spcBef>
              <a:spcAft>
                <a:spcPts val="800"/>
              </a:spcAft>
            </a:pPr>
            <a:r>
              <a:rPr lang="en-US" sz="2400" b="1" dirty="0">
                <a:effectLst/>
                <a:latin typeface="Calibri" panose="020F0502020204030204" pitchFamily="34" charset="0"/>
                <a:ea typeface="Calibri" panose="020F0502020204030204" pitchFamily="34" charset="0"/>
              </a:rPr>
              <a:t>Louis Friend,  Emergency Management Planning</a:t>
            </a:r>
            <a:endParaRPr lang="en-US" sz="2400" dirty="0">
              <a:effectLst/>
              <a:latin typeface="Calibri" panose="020F0502020204030204" pitchFamily="34" charset="0"/>
              <a:ea typeface="Calibri" panose="020F0502020204030204" pitchFamily="34" charset="0"/>
            </a:endParaRPr>
          </a:p>
          <a:p>
            <a:pPr marL="285750" marR="0" indent="-285750">
              <a:lnSpc>
                <a:spcPct val="105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Emergency Management Planning role at Chickaloon Native Village is to prepare plans, conduct trainings, search for funding to prepare and guide us through emergency events that may impact our citizens, community, and geographic area.   </a:t>
            </a:r>
          </a:p>
          <a:p>
            <a:pPr marL="285750" marR="0" indent="-285750">
              <a:lnSpc>
                <a:spcPct val="105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These activities are part of the Justice and Safety Department’s commitment to strengthen and support Chickaloon Village goals and long-range planning as well as our continued growth, care of Elders, children, and community, </a:t>
            </a:r>
          </a:p>
          <a:p>
            <a:pPr marL="285750" marR="0" indent="-285750">
              <a:lnSpc>
                <a:spcPct val="105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Lou brings to this position several years of emergency management training, instruction, and participation in emergency events in the Matsu Valley.  He completed our SCERP (Red Book), Pre-disaster mitigation plan and successfully applied for the generator grant at our Moose Creek Campus.</a:t>
            </a:r>
          </a:p>
          <a:p>
            <a:pPr marL="285750" marR="0" indent="-285750">
              <a:lnSpc>
                <a:spcPct val="105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Moving forward, Emergency Management Planning will seek to apply for grants that could secure Chickaloon Village generators and emergency supplies, present training classes in Emergency preparedness.</a:t>
            </a:r>
          </a:p>
        </p:txBody>
      </p:sp>
      <p:pic>
        <p:nvPicPr>
          <p:cNvPr id="2" name="Picture 1">
            <a:extLst>
              <a:ext uri="{FF2B5EF4-FFF2-40B4-BE49-F238E27FC236}">
                <a16:creationId xmlns:a16="http://schemas.microsoft.com/office/drawing/2014/main" id="{975F8AEE-6F2B-A399-D38F-49255474B32E}"/>
              </a:ext>
            </a:extLst>
          </p:cNvPr>
          <p:cNvPicPr>
            <a:picLocks noChangeAspect="1"/>
          </p:cNvPicPr>
          <p:nvPr/>
        </p:nvPicPr>
        <p:blipFill>
          <a:blip r:embed="rId2"/>
          <a:stretch>
            <a:fillRect/>
          </a:stretch>
        </p:blipFill>
        <p:spPr>
          <a:xfrm>
            <a:off x="9736455" y="4153852"/>
            <a:ext cx="2228850" cy="2047875"/>
          </a:xfrm>
          <a:prstGeom prst="rect">
            <a:avLst/>
          </a:prstGeom>
        </p:spPr>
      </p:pic>
    </p:spTree>
    <p:extLst>
      <p:ext uri="{BB962C8B-B14F-4D97-AF65-F5344CB8AC3E}">
        <p14:creationId xmlns:p14="http://schemas.microsoft.com/office/powerpoint/2010/main" val="12827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50A0-D252-CC2D-9EE2-D764C92F8270}"/>
              </a:ext>
            </a:extLst>
          </p:cNvPr>
          <p:cNvSpPr>
            <a:spLocks noGrp="1"/>
          </p:cNvSpPr>
          <p:nvPr>
            <p:ph type="title"/>
          </p:nvPr>
        </p:nvSpPr>
        <p:spPr>
          <a:xfrm>
            <a:off x="1097280" y="263529"/>
            <a:ext cx="10058400" cy="1450757"/>
          </a:xfrm>
        </p:spPr>
        <p:txBody>
          <a:bodyPr/>
          <a:lstStyle/>
          <a:p>
            <a:r>
              <a:rPr lang="en-US" dirty="0"/>
              <a:t>Purpose of Meeting</a:t>
            </a:r>
          </a:p>
        </p:txBody>
      </p:sp>
      <p:sp>
        <p:nvSpPr>
          <p:cNvPr id="3" name="Content Placeholder 2">
            <a:extLst>
              <a:ext uri="{FF2B5EF4-FFF2-40B4-BE49-F238E27FC236}">
                <a16:creationId xmlns:a16="http://schemas.microsoft.com/office/drawing/2014/main" id="{AA911918-F578-C7BE-7A5E-8E6788C1A1B9}"/>
              </a:ext>
            </a:extLst>
          </p:cNvPr>
          <p:cNvSpPr>
            <a:spLocks noGrp="1"/>
          </p:cNvSpPr>
          <p:nvPr>
            <p:ph idx="1"/>
          </p:nvPr>
        </p:nvSpPr>
        <p:spPr/>
        <p:txBody>
          <a:bodyPr/>
          <a:lstStyle/>
          <a:p>
            <a:r>
              <a:rPr lang="en-US" sz="3200" dirty="0"/>
              <a:t>To develop the Tribal Police Model in Alaska</a:t>
            </a:r>
          </a:p>
          <a:p>
            <a:endParaRPr lang="en-US" dirty="0"/>
          </a:p>
        </p:txBody>
      </p:sp>
      <p:pic>
        <p:nvPicPr>
          <p:cNvPr id="4" name="Picture 3">
            <a:extLst>
              <a:ext uri="{FF2B5EF4-FFF2-40B4-BE49-F238E27FC236}">
                <a16:creationId xmlns:a16="http://schemas.microsoft.com/office/drawing/2014/main" id="{E6CCCF5D-0DDE-C881-F825-444F00059217}"/>
              </a:ext>
            </a:extLst>
          </p:cNvPr>
          <p:cNvPicPr>
            <a:picLocks noChangeAspect="1"/>
          </p:cNvPicPr>
          <p:nvPr/>
        </p:nvPicPr>
        <p:blipFill>
          <a:blip r:embed="rId2"/>
          <a:stretch>
            <a:fillRect/>
          </a:stretch>
        </p:blipFill>
        <p:spPr>
          <a:xfrm>
            <a:off x="8279295" y="2703443"/>
            <a:ext cx="3647661" cy="3649950"/>
          </a:xfrm>
          <a:prstGeom prst="rect">
            <a:avLst/>
          </a:prstGeom>
        </p:spPr>
      </p:pic>
    </p:spTree>
    <p:extLst>
      <p:ext uri="{BB962C8B-B14F-4D97-AF65-F5344CB8AC3E}">
        <p14:creationId xmlns:p14="http://schemas.microsoft.com/office/powerpoint/2010/main" val="273176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E651-B48A-0574-8490-864AC3D080F7}"/>
              </a:ext>
            </a:extLst>
          </p:cNvPr>
          <p:cNvSpPr>
            <a:spLocks noGrp="1"/>
          </p:cNvSpPr>
          <p:nvPr>
            <p:ph type="title"/>
          </p:nvPr>
        </p:nvSpPr>
        <p:spPr/>
        <p:txBody>
          <a:bodyPr/>
          <a:lstStyle/>
          <a:p>
            <a:r>
              <a:rPr lang="en-US" dirty="0"/>
              <a:t>Mission</a:t>
            </a:r>
          </a:p>
        </p:txBody>
      </p:sp>
      <p:sp>
        <p:nvSpPr>
          <p:cNvPr id="3" name="Content Placeholder 2">
            <a:extLst>
              <a:ext uri="{FF2B5EF4-FFF2-40B4-BE49-F238E27FC236}">
                <a16:creationId xmlns:a16="http://schemas.microsoft.com/office/drawing/2014/main" id="{180E23E8-69FB-15DC-F363-795D69641A2A}"/>
              </a:ext>
            </a:extLst>
          </p:cNvPr>
          <p:cNvSpPr>
            <a:spLocks noGrp="1"/>
          </p:cNvSpPr>
          <p:nvPr>
            <p:ph idx="1"/>
          </p:nvPr>
        </p:nvSpPr>
        <p:spPr>
          <a:xfrm>
            <a:off x="1097280" y="1919358"/>
            <a:ext cx="10058400" cy="4153451"/>
          </a:xfrm>
        </p:spPr>
        <p:txBody>
          <a:bodyPr>
            <a:normAutofit lnSpcReduction="10000"/>
          </a:bodyPr>
          <a:lstStyle/>
          <a:p>
            <a:pPr marL="0" marR="0" indent="0">
              <a:lnSpc>
                <a:spcPct val="107000"/>
              </a:lnSpc>
              <a:spcBef>
                <a:spcPts val="0"/>
              </a:spcBef>
              <a:spcAft>
                <a:spcPts val="0"/>
              </a:spcAft>
              <a:buNone/>
            </a:pPr>
            <a:r>
              <a:rPr lang="en-US" sz="2400" i="1" dirty="0">
                <a:solidFill>
                  <a:schemeClr val="tx1"/>
                </a:solidFill>
                <a:effectLst/>
                <a:ea typeface="Calibri" panose="020F0502020204030204" pitchFamily="34" charset="0"/>
                <a:cs typeface="Times New Roman" panose="02020603050405020304" pitchFamily="18" charset="0"/>
              </a:rPr>
              <a:t>The mission of the Chickaloon Tribal Police Department is to uphold Tribal, State and Federal laws; to protect life and property, and to promote and preserve peace within the Community through safe, humane, and effective law enforcement.</a:t>
            </a:r>
          </a:p>
          <a:p>
            <a:pPr marL="0" marR="0" indent="0">
              <a:lnSpc>
                <a:spcPct val="107000"/>
              </a:lnSpc>
              <a:spcBef>
                <a:spcPts val="0"/>
              </a:spcBef>
              <a:spcAft>
                <a:spcPts val="0"/>
              </a:spcAft>
              <a:buNone/>
            </a:pPr>
            <a:endParaRPr lang="en-US" sz="2400" dirty="0">
              <a:solidFill>
                <a:schemeClr val="tx1"/>
              </a:solidFill>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i="1" dirty="0">
                <a:solidFill>
                  <a:schemeClr val="tx1"/>
                </a:solidFill>
                <a:effectLst/>
                <a:ea typeface="Calibri" panose="020F0502020204030204" pitchFamily="34" charset="0"/>
                <a:cs typeface="Times New Roman" panose="02020603050405020304" pitchFamily="18" charset="0"/>
              </a:rPr>
              <a:t>CVTC Officers contribute to the overall mission by performing their duties with professionalism, integrity, fairness, timeliness, and by displaying high moral and ethical conduct.</a:t>
            </a:r>
            <a:endParaRPr lang="en-US" sz="2400" dirty="0">
              <a:solidFill>
                <a:schemeClr val="tx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i="1" dirty="0">
                <a:solidFill>
                  <a:schemeClr val="tx1"/>
                </a:solidFill>
                <a:effectLst/>
                <a:ea typeface="Calibri" panose="020F0502020204030204" pitchFamily="34" charset="0"/>
                <a:cs typeface="Times New Roman" panose="02020603050405020304" pitchFamily="18" charset="0"/>
              </a:rPr>
              <a:t> </a:t>
            </a:r>
            <a:endParaRPr lang="en-US" sz="2400" dirty="0">
              <a:solidFill>
                <a:schemeClr val="tx1"/>
              </a:solidFill>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i="1" dirty="0">
                <a:solidFill>
                  <a:schemeClr val="tx1"/>
                </a:solidFill>
                <a:effectLst/>
                <a:ea typeface="Calibri" panose="020F0502020204030204" pitchFamily="34" charset="0"/>
                <a:cs typeface="Times New Roman" panose="02020603050405020304" pitchFamily="18" charset="0"/>
              </a:rPr>
              <a:t>It is our responsibility to keep the peace not only by enforcing the law, but also by working proactively to foster public trust with our entire community.</a:t>
            </a:r>
            <a:r>
              <a:rPr lang="en-US" sz="2400" dirty="0">
                <a:solidFill>
                  <a:schemeClr val="tx1"/>
                </a:solidFill>
                <a:effectLst/>
                <a:ea typeface="Calibri" panose="020F0502020204030204" pitchFamily="34" charset="0"/>
                <a:cs typeface="Times New Roman" panose="02020603050405020304" pitchFamily="18" charset="0"/>
              </a:rPr>
              <a:t> </a:t>
            </a:r>
          </a:p>
          <a:p>
            <a:endParaRPr lang="en-US" dirty="0"/>
          </a:p>
        </p:txBody>
      </p:sp>
      <p:pic>
        <p:nvPicPr>
          <p:cNvPr id="4" name="Picture 3">
            <a:extLst>
              <a:ext uri="{FF2B5EF4-FFF2-40B4-BE49-F238E27FC236}">
                <a16:creationId xmlns:a16="http://schemas.microsoft.com/office/drawing/2014/main" id="{D13BD9FA-AD31-77B4-E394-7B6EF22FBC61}"/>
              </a:ext>
            </a:extLst>
          </p:cNvPr>
          <p:cNvPicPr>
            <a:picLocks noChangeAspect="1"/>
          </p:cNvPicPr>
          <p:nvPr/>
        </p:nvPicPr>
        <p:blipFill>
          <a:blip r:embed="rId2"/>
          <a:stretch>
            <a:fillRect/>
          </a:stretch>
        </p:blipFill>
        <p:spPr>
          <a:xfrm>
            <a:off x="7868685" y="123384"/>
            <a:ext cx="2676525" cy="1704975"/>
          </a:xfrm>
          <a:prstGeom prst="rect">
            <a:avLst/>
          </a:prstGeom>
        </p:spPr>
      </p:pic>
    </p:spTree>
    <p:extLst>
      <p:ext uri="{BB962C8B-B14F-4D97-AF65-F5344CB8AC3E}">
        <p14:creationId xmlns:p14="http://schemas.microsoft.com/office/powerpoint/2010/main" val="157775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E837-018B-4B6F-1163-4FC5F63E194E}"/>
              </a:ext>
            </a:extLst>
          </p:cNvPr>
          <p:cNvSpPr>
            <a:spLocks noGrp="1"/>
          </p:cNvSpPr>
          <p:nvPr>
            <p:ph type="title"/>
          </p:nvPr>
        </p:nvSpPr>
        <p:spPr>
          <a:xfrm>
            <a:off x="537376" y="202023"/>
            <a:ext cx="10058400" cy="1450757"/>
          </a:xfrm>
        </p:spPr>
        <p:txBody>
          <a:bodyPr/>
          <a:lstStyle/>
          <a:p>
            <a:r>
              <a:rPr lang="en-US" dirty="0"/>
              <a:t>Vision of the Justice Dept.</a:t>
            </a:r>
          </a:p>
        </p:txBody>
      </p:sp>
      <p:sp>
        <p:nvSpPr>
          <p:cNvPr id="3" name="Content Placeholder 2">
            <a:extLst>
              <a:ext uri="{FF2B5EF4-FFF2-40B4-BE49-F238E27FC236}">
                <a16:creationId xmlns:a16="http://schemas.microsoft.com/office/drawing/2014/main" id="{6DE55E10-E44D-83A6-451C-7E217219DCDD}"/>
              </a:ext>
            </a:extLst>
          </p:cNvPr>
          <p:cNvSpPr>
            <a:spLocks noGrp="1"/>
          </p:cNvSpPr>
          <p:nvPr>
            <p:ph idx="1"/>
          </p:nvPr>
        </p:nvSpPr>
        <p:spPr>
          <a:xfrm>
            <a:off x="537376" y="2015656"/>
            <a:ext cx="11648661" cy="4196301"/>
          </a:xfrm>
        </p:spPr>
        <p:txBody>
          <a:bodyPr>
            <a:normAutofit fontScale="40000" lnSpcReduction="20000"/>
          </a:bodyPr>
          <a:lstStyle/>
          <a:p>
            <a:pPr>
              <a:buFont typeface="Wingdings" panose="05000000000000000000" pitchFamily="2" charset="2"/>
              <a:buChar char="§"/>
            </a:pPr>
            <a:r>
              <a:rPr lang="en-US" sz="3800" dirty="0"/>
              <a:t>Expand our Tribal Court System </a:t>
            </a:r>
          </a:p>
          <a:p>
            <a:pPr>
              <a:buFont typeface="Wingdings" panose="05000000000000000000" pitchFamily="2" charset="2"/>
              <a:buChar char="§"/>
            </a:pPr>
            <a:r>
              <a:rPr lang="en-US" sz="3800" dirty="0"/>
              <a:t>Set up a model for Tribal Police in Alaska</a:t>
            </a:r>
          </a:p>
          <a:p>
            <a:pPr>
              <a:buFont typeface="Wingdings" panose="05000000000000000000" pitchFamily="2" charset="2"/>
              <a:buChar char="§"/>
            </a:pPr>
            <a:r>
              <a:rPr lang="en-US" sz="3800" dirty="0"/>
              <a:t>Dispatch contract options for Tribes with Palmer Police Dispatch Center (ALMAR)</a:t>
            </a:r>
          </a:p>
          <a:p>
            <a:pPr>
              <a:buFont typeface="Wingdings" panose="05000000000000000000" pitchFamily="2" charset="2"/>
              <a:buChar char="§"/>
            </a:pPr>
            <a:r>
              <a:rPr lang="en-US" sz="3800" dirty="0"/>
              <a:t>Fingerprint Machine</a:t>
            </a:r>
          </a:p>
          <a:p>
            <a:pPr>
              <a:buFont typeface="Wingdings" panose="05000000000000000000" pitchFamily="2" charset="2"/>
              <a:buChar char="§"/>
            </a:pPr>
            <a:r>
              <a:rPr lang="en-US" sz="3800" dirty="0"/>
              <a:t>Access to APSIN/NCIC –background checks, ICWA, Housing, accident and criminal investigation.</a:t>
            </a:r>
          </a:p>
          <a:p>
            <a:pPr>
              <a:buFont typeface="Wingdings" panose="05000000000000000000" pitchFamily="2" charset="2"/>
              <a:buChar char="§"/>
            </a:pPr>
            <a:r>
              <a:rPr lang="en-US" sz="3800" dirty="0"/>
              <a:t>A working relationship with The Alaska State Troopers/ Alaska Court System, State District Attorney, BIA, MMIP Task Force and the US Attorney’s office. </a:t>
            </a:r>
          </a:p>
          <a:p>
            <a:pPr>
              <a:buFont typeface="Wingdings" panose="05000000000000000000" pitchFamily="2" charset="2"/>
              <a:buChar char="§"/>
            </a:pPr>
            <a:r>
              <a:rPr lang="en-US" sz="3800" dirty="0"/>
              <a:t>Building a Tribal Detention facility</a:t>
            </a:r>
          </a:p>
          <a:p>
            <a:pPr>
              <a:buFont typeface="Wingdings" panose="05000000000000000000" pitchFamily="2" charset="2"/>
              <a:buChar char="§"/>
            </a:pPr>
            <a:r>
              <a:rPr lang="en-US" sz="3800" dirty="0"/>
              <a:t>Become a Training facility for all 229 Federal Recognized Tribes in Alaska.</a:t>
            </a:r>
          </a:p>
          <a:p>
            <a:pPr>
              <a:buFont typeface="Wingdings" panose="05000000000000000000" pitchFamily="2" charset="2"/>
              <a:buChar char="§"/>
            </a:pPr>
            <a:r>
              <a:rPr lang="en-US" sz="3800" dirty="0"/>
              <a:t> Mentoring our youth through the Youth court Program and Explore Program.</a:t>
            </a:r>
          </a:p>
          <a:p>
            <a:pPr marL="0" indent="0">
              <a:buNone/>
            </a:pPr>
            <a:r>
              <a:rPr lang="en-US" dirty="0"/>
              <a:t>	</a:t>
            </a:r>
          </a:p>
        </p:txBody>
      </p:sp>
      <p:pic>
        <p:nvPicPr>
          <p:cNvPr id="6" name="Picture 5" descr="A picture containing slope&#10;&#10;Description automatically generated">
            <a:extLst>
              <a:ext uri="{FF2B5EF4-FFF2-40B4-BE49-F238E27FC236}">
                <a16:creationId xmlns:a16="http://schemas.microsoft.com/office/drawing/2014/main" id="{47C1D1B1-B6E8-0051-5235-1E9DA97E7E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214244" y="218358"/>
            <a:ext cx="3998829" cy="3240405"/>
          </a:xfrm>
          <a:prstGeom prst="rect">
            <a:avLst/>
          </a:prstGeom>
        </p:spPr>
      </p:pic>
    </p:spTree>
    <p:extLst>
      <p:ext uri="{BB962C8B-B14F-4D97-AF65-F5344CB8AC3E}">
        <p14:creationId xmlns:p14="http://schemas.microsoft.com/office/powerpoint/2010/main" val="21574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344B-A870-91EE-1D1E-1EFAF3F62105}"/>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A2935E54-D4E0-4DE0-8DCA-AB4A0559875E}"/>
              </a:ext>
            </a:extLst>
          </p:cNvPr>
          <p:cNvSpPr>
            <a:spLocks noGrp="1"/>
          </p:cNvSpPr>
          <p:nvPr>
            <p:ph idx="1"/>
          </p:nvPr>
        </p:nvSpPr>
        <p:spPr>
          <a:xfrm>
            <a:off x="248479" y="2108200"/>
            <a:ext cx="7255564" cy="4342295"/>
          </a:xfrm>
        </p:spPr>
        <p:txBody>
          <a:bodyPr>
            <a:normAutofit fontScale="85000" lnSpcReduction="10000"/>
          </a:bodyPr>
          <a:lstStyle/>
          <a:p>
            <a:pPr>
              <a:buFont typeface="Wingdings" panose="05000000000000000000" pitchFamily="2" charset="2"/>
              <a:buChar char="§"/>
            </a:pPr>
            <a:r>
              <a:rPr lang="en-US" dirty="0"/>
              <a:t>Started a certified police department back in the 1980’s with an FBI Law Enforcement ORI number. </a:t>
            </a:r>
          </a:p>
          <a:p>
            <a:pPr>
              <a:buFont typeface="Wingdings" panose="05000000000000000000" pitchFamily="2" charset="2"/>
              <a:buChar char="§"/>
            </a:pPr>
            <a:r>
              <a:rPr lang="en-US" dirty="0"/>
              <a:t>Tribal Police Officers attended a Certified Police Academy in Fairbanks and Sitka.</a:t>
            </a:r>
          </a:p>
          <a:p>
            <a:pPr>
              <a:buFont typeface="Wingdings" panose="05000000000000000000" pitchFamily="2" charset="2"/>
              <a:buChar char="§"/>
            </a:pPr>
            <a:r>
              <a:rPr lang="en-US" dirty="0"/>
              <a:t>Tribal Police Officers were certified police officer under Alaska Police Standard Council though a MOU with the Alaska State Troopers. </a:t>
            </a:r>
          </a:p>
          <a:p>
            <a:pPr>
              <a:buFont typeface="Wingdings" panose="05000000000000000000" pitchFamily="2" charset="2"/>
              <a:buChar char="§"/>
            </a:pPr>
            <a:r>
              <a:rPr lang="en-US" dirty="0"/>
              <a:t>Chickaloon Tribal Police Department received several DOJ-COP grants to help with Tribal and State cases.</a:t>
            </a:r>
          </a:p>
          <a:p>
            <a:pPr>
              <a:buFont typeface="Wingdings" panose="05000000000000000000" pitchFamily="2" charset="2"/>
              <a:buChar char="§"/>
            </a:pPr>
            <a:r>
              <a:rPr lang="en-US" dirty="0"/>
              <a:t>In February 2020, a letter came out that Alaska Police Standards Council will no longer recognize Tribal Police having any State Authority. (No power to arrest or send cases to the District Attorney’s office)</a:t>
            </a:r>
          </a:p>
          <a:p>
            <a:pPr>
              <a:buFont typeface="Wingdings" panose="05000000000000000000" pitchFamily="2" charset="2"/>
              <a:buChar char="§"/>
            </a:pPr>
            <a:r>
              <a:rPr lang="en-US" dirty="0"/>
              <a:t>We still have DOJ-COP Grants, but NO State of Alaska police authority, except tribal, due to a letter from Alaska Police Standard Council written in 2020.</a:t>
            </a:r>
          </a:p>
          <a:p>
            <a:pPr>
              <a:buFont typeface="Wingdings" panose="05000000000000000000" pitchFamily="2" charset="2"/>
              <a:buChar char="§"/>
            </a:pPr>
            <a:endParaRPr lang="en-US" dirty="0"/>
          </a:p>
          <a:p>
            <a:pPr marL="0" indent="0">
              <a:buNone/>
            </a:pPr>
            <a:endParaRPr lang="en-US" dirty="0"/>
          </a:p>
          <a:p>
            <a:endParaRPr lang="en-US" dirty="0"/>
          </a:p>
        </p:txBody>
      </p:sp>
      <p:pic>
        <p:nvPicPr>
          <p:cNvPr id="5" name="Picture 4" descr="A group of people sitting at a table&#10;&#10;Description automatically generated with low confidence">
            <a:extLst>
              <a:ext uri="{FF2B5EF4-FFF2-40B4-BE49-F238E27FC236}">
                <a16:creationId xmlns:a16="http://schemas.microsoft.com/office/drawing/2014/main" id="{6D2EECC8-E4E6-2546-4190-9DE3E335D9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86923" y="0"/>
            <a:ext cx="4505077" cy="6006769"/>
          </a:xfrm>
          <a:prstGeom prst="rect">
            <a:avLst/>
          </a:prstGeom>
        </p:spPr>
      </p:pic>
    </p:spTree>
    <p:extLst>
      <p:ext uri="{BB962C8B-B14F-4D97-AF65-F5344CB8AC3E}">
        <p14:creationId xmlns:p14="http://schemas.microsoft.com/office/powerpoint/2010/main" val="15494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97C0-C143-6216-823C-D575AF4AC0AA}"/>
              </a:ext>
            </a:extLst>
          </p:cNvPr>
          <p:cNvSpPr>
            <a:spLocks noGrp="1"/>
          </p:cNvSpPr>
          <p:nvPr>
            <p:ph type="title"/>
          </p:nvPr>
        </p:nvSpPr>
        <p:spPr/>
        <p:txBody>
          <a:bodyPr/>
          <a:lstStyle/>
          <a:p>
            <a:r>
              <a:rPr lang="en-US" dirty="0"/>
              <a:t>Current Status</a:t>
            </a:r>
          </a:p>
        </p:txBody>
      </p:sp>
      <p:sp>
        <p:nvSpPr>
          <p:cNvPr id="3" name="Content Placeholder 2">
            <a:extLst>
              <a:ext uri="{FF2B5EF4-FFF2-40B4-BE49-F238E27FC236}">
                <a16:creationId xmlns:a16="http://schemas.microsoft.com/office/drawing/2014/main" id="{4D3AB247-C268-59FE-407D-A87C1BA09804}"/>
              </a:ext>
            </a:extLst>
          </p:cNvPr>
          <p:cNvSpPr>
            <a:spLocks noGrp="1"/>
          </p:cNvSpPr>
          <p:nvPr>
            <p:ph idx="1"/>
          </p:nvPr>
        </p:nvSpPr>
        <p:spPr>
          <a:xfrm>
            <a:off x="570506" y="2157897"/>
            <a:ext cx="7460311" cy="4044121"/>
          </a:xfrm>
        </p:spPr>
        <p:txBody>
          <a:bodyPr>
            <a:normAutofit fontScale="85000" lnSpcReduction="10000"/>
          </a:bodyPr>
          <a:lstStyle/>
          <a:p>
            <a:pPr marL="0" indent="0">
              <a:buNone/>
            </a:pPr>
            <a:r>
              <a:rPr lang="en-US" dirty="0"/>
              <a:t>Working on the new Tribal Police Model for Alaska to obtain State &amp; Federal Authority.  (US 18 Code-Indian Law)</a:t>
            </a:r>
          </a:p>
          <a:p>
            <a:pPr marL="0" indent="0">
              <a:buNone/>
            </a:pPr>
            <a:r>
              <a:rPr lang="en-US" dirty="0"/>
              <a:t>Currently, police officers who have State Authority can arrest, serve emergency orders, Trespassing order, investigate sexual assaults, Domestic Violence, Murder, Drugs cases, Human Trafficking, Missing Person, etc. At this time, Tribal Police in Alaska have no reservations &amp; no state or Federal authority to investigate serious crimes or forward the charging documents to the District Attorneys office</a:t>
            </a:r>
            <a:r>
              <a:rPr lang="en-US" b="1" dirty="0"/>
              <a:t>. (There is hope with VWAW 2022 Sec 813 Tribal Jurisdiction in Alaska)</a:t>
            </a:r>
          </a:p>
          <a:p>
            <a:pPr marL="0" indent="0">
              <a:buNone/>
            </a:pPr>
            <a:r>
              <a:rPr lang="en-US" dirty="0"/>
              <a:t>When Tribal Police Officer takes a police report and it’s not a misdemeanor, we must call the Alaska State Trooper to finish the case with our tribal members at this time. The State of Alaska is </a:t>
            </a:r>
            <a:r>
              <a:rPr lang="en-US" b="1" dirty="0"/>
              <a:t>not</a:t>
            </a:r>
            <a:r>
              <a:rPr lang="en-US" dirty="0"/>
              <a:t> sharing “</a:t>
            </a:r>
            <a:r>
              <a:rPr lang="en-US" b="1" dirty="0"/>
              <a:t>concurrent jurisdiction” </a:t>
            </a:r>
            <a:r>
              <a:rPr lang="en-US" dirty="0"/>
              <a:t>with the tribal governments.</a:t>
            </a:r>
          </a:p>
          <a:p>
            <a:pPr marL="0" indent="0">
              <a:buNone/>
            </a:pPr>
            <a:r>
              <a:rPr lang="en-US" dirty="0"/>
              <a:t>So, how do we work together in the future to help our people?</a:t>
            </a:r>
          </a:p>
          <a:p>
            <a:endParaRPr lang="en-US" dirty="0"/>
          </a:p>
        </p:txBody>
      </p:sp>
      <p:pic>
        <p:nvPicPr>
          <p:cNvPr id="9" name="Picture 8" descr="A couple of police officers standing next to a black car in the snow&#10;&#10;Description automatically generated with low confidence">
            <a:extLst>
              <a:ext uri="{FF2B5EF4-FFF2-40B4-BE49-F238E27FC236}">
                <a16:creationId xmlns:a16="http://schemas.microsoft.com/office/drawing/2014/main" id="{128E276F-6409-7C24-C0CA-229A628F8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034" y="1764058"/>
            <a:ext cx="3803966" cy="4437960"/>
          </a:xfrm>
          <a:prstGeom prst="rect">
            <a:avLst/>
          </a:prstGeom>
        </p:spPr>
      </p:pic>
    </p:spTree>
    <p:extLst>
      <p:ext uri="{BB962C8B-B14F-4D97-AF65-F5344CB8AC3E}">
        <p14:creationId xmlns:p14="http://schemas.microsoft.com/office/powerpoint/2010/main" val="39469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7389-9B77-707A-8B95-18227DB80E1B}"/>
              </a:ext>
            </a:extLst>
          </p:cNvPr>
          <p:cNvSpPr>
            <a:spLocks noGrp="1"/>
          </p:cNvSpPr>
          <p:nvPr>
            <p:ph type="title"/>
          </p:nvPr>
        </p:nvSpPr>
        <p:spPr/>
        <p:txBody>
          <a:bodyPr/>
          <a:lstStyle/>
          <a:p>
            <a:r>
              <a:rPr lang="en-US" dirty="0"/>
              <a:t>Strength’s</a:t>
            </a:r>
          </a:p>
        </p:txBody>
      </p:sp>
      <p:sp>
        <p:nvSpPr>
          <p:cNvPr id="3" name="Content Placeholder 2">
            <a:extLst>
              <a:ext uri="{FF2B5EF4-FFF2-40B4-BE49-F238E27FC236}">
                <a16:creationId xmlns:a16="http://schemas.microsoft.com/office/drawing/2014/main" id="{7D1231A5-4F7B-5582-0A48-58808047DBC3}"/>
              </a:ext>
            </a:extLst>
          </p:cNvPr>
          <p:cNvSpPr>
            <a:spLocks noGrp="1"/>
          </p:cNvSpPr>
          <p:nvPr>
            <p:ph idx="1"/>
          </p:nvPr>
        </p:nvSpPr>
        <p:spPr>
          <a:xfrm>
            <a:off x="556591" y="2108201"/>
            <a:ext cx="10599089" cy="3760891"/>
          </a:xfrm>
        </p:spPr>
        <p:txBody>
          <a:bodyPr>
            <a:normAutofit/>
          </a:bodyPr>
          <a:lstStyle/>
          <a:p>
            <a:pPr>
              <a:buFont typeface="Wingdings" panose="05000000000000000000" pitchFamily="2" charset="2"/>
              <a:buChar char="§"/>
            </a:pPr>
            <a:r>
              <a:rPr lang="en-US" sz="2000" dirty="0"/>
              <a:t>Motivated Justice Department Team</a:t>
            </a:r>
          </a:p>
          <a:p>
            <a:pPr>
              <a:buFont typeface="Wingdings" panose="05000000000000000000" pitchFamily="2" charset="2"/>
              <a:buChar char="§"/>
            </a:pPr>
            <a:r>
              <a:rPr lang="en-US" sz="2000" dirty="0"/>
              <a:t>Support from our Tribal Council </a:t>
            </a:r>
          </a:p>
          <a:p>
            <a:pPr>
              <a:buFont typeface="Wingdings" panose="05000000000000000000" pitchFamily="2" charset="2"/>
              <a:buChar char="§"/>
            </a:pPr>
            <a:r>
              <a:rPr lang="en-US" sz="2000" dirty="0"/>
              <a:t>Support from other tribes, </a:t>
            </a:r>
            <a:r>
              <a:rPr lang="en-US" sz="2000" dirty="0" err="1"/>
              <a:t>RulCap</a:t>
            </a:r>
            <a:r>
              <a:rPr lang="en-US" sz="2000" dirty="0"/>
              <a:t>, Denali Commission and the Alaska Native Justice Center</a:t>
            </a:r>
          </a:p>
          <a:p>
            <a:pPr>
              <a:buFont typeface="Wingdings" panose="05000000000000000000" pitchFamily="2" charset="2"/>
              <a:buChar char="§"/>
            </a:pPr>
            <a:r>
              <a:rPr lang="en-US" sz="2000" dirty="0"/>
              <a:t>Good community service</a:t>
            </a:r>
          </a:p>
          <a:p>
            <a:pPr>
              <a:buFont typeface="Wingdings" panose="05000000000000000000" pitchFamily="2" charset="2"/>
              <a:buChar char="§"/>
            </a:pPr>
            <a:r>
              <a:rPr lang="en-US" sz="2000" dirty="0"/>
              <a:t>Applying for grants and attend training</a:t>
            </a:r>
          </a:p>
          <a:p>
            <a:pPr>
              <a:buFont typeface="Wingdings" panose="05000000000000000000" pitchFamily="2" charset="2"/>
              <a:buChar char="§"/>
            </a:pPr>
            <a:r>
              <a:rPr lang="en-US" sz="2000" dirty="0"/>
              <a:t>Hiring the right people for the positions</a:t>
            </a:r>
          </a:p>
          <a:p>
            <a:endParaRPr lang="en-US" dirty="0"/>
          </a:p>
        </p:txBody>
      </p:sp>
      <p:pic>
        <p:nvPicPr>
          <p:cNvPr id="5" name="Picture 4" descr="A couple of women holding a sign&#10;&#10;Description automatically generated with low confidence">
            <a:extLst>
              <a:ext uri="{FF2B5EF4-FFF2-40B4-BE49-F238E27FC236}">
                <a16:creationId xmlns:a16="http://schemas.microsoft.com/office/drawing/2014/main" id="{DA921D35-A3F0-CB38-28DC-F40D24E72C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29600" y="3599850"/>
            <a:ext cx="3016959" cy="3258150"/>
          </a:xfrm>
          <a:prstGeom prst="rect">
            <a:avLst/>
          </a:prstGeom>
        </p:spPr>
      </p:pic>
      <p:pic>
        <p:nvPicPr>
          <p:cNvPr id="7" name="Picture 6" descr="Logo&#10;&#10;Description automatically generated">
            <a:extLst>
              <a:ext uri="{FF2B5EF4-FFF2-40B4-BE49-F238E27FC236}">
                <a16:creationId xmlns:a16="http://schemas.microsoft.com/office/drawing/2014/main" id="{CA12FEA4-1C4F-EBE7-EB1B-706A6FD2E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548" y="46052"/>
            <a:ext cx="2461064" cy="2434313"/>
          </a:xfrm>
          <a:prstGeom prst="rect">
            <a:avLst/>
          </a:prstGeom>
        </p:spPr>
      </p:pic>
    </p:spTree>
    <p:extLst>
      <p:ext uri="{BB962C8B-B14F-4D97-AF65-F5344CB8AC3E}">
        <p14:creationId xmlns:p14="http://schemas.microsoft.com/office/powerpoint/2010/main" val="39106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B0704C-74D2-47FD-AB86-E7285B1BC1C4}"/>
              </a:ext>
            </a:extLst>
          </p:cNvPr>
          <p:cNvSpPr>
            <a:spLocks noGrp="1"/>
          </p:cNvSpPr>
          <p:nvPr>
            <p:ph type="body" idx="4294967295"/>
          </p:nvPr>
        </p:nvSpPr>
        <p:spPr>
          <a:xfrm>
            <a:off x="2133600" y="4664075"/>
            <a:ext cx="10058400" cy="1143000"/>
          </a:xfrm>
        </p:spPr>
        <p:txBody>
          <a:bodyPr>
            <a:normAutofit/>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2000" dirty="0">
              <a:latin typeface="Calibri" panose="020F0502020204030204" pitchFamily="34" charset="0"/>
              <a:ea typeface="Calibri" panose="020F0502020204030204" pitchFamily="34" charset="0"/>
            </a:endParaRPr>
          </a:p>
          <a:p>
            <a:endParaRPr lang="en-US" dirty="0"/>
          </a:p>
        </p:txBody>
      </p:sp>
      <p:sp>
        <p:nvSpPr>
          <p:cNvPr id="11" name="TextBox 10">
            <a:extLst>
              <a:ext uri="{FF2B5EF4-FFF2-40B4-BE49-F238E27FC236}">
                <a16:creationId xmlns:a16="http://schemas.microsoft.com/office/drawing/2014/main" id="{C2B9C23E-4C9C-4237-AD74-4581E6266939}"/>
              </a:ext>
            </a:extLst>
          </p:cNvPr>
          <p:cNvSpPr txBox="1"/>
          <p:nvPr/>
        </p:nvSpPr>
        <p:spPr>
          <a:xfrm>
            <a:off x="345329" y="0"/>
            <a:ext cx="11083895" cy="6792693"/>
          </a:xfrm>
          <a:prstGeom prst="rect">
            <a:avLst/>
          </a:prstGeom>
          <a:noFill/>
        </p:spPr>
        <p:txBody>
          <a:bodyPr wrap="square">
            <a:spAutoFit/>
          </a:bodyPr>
          <a:lstStyle/>
          <a:p>
            <a:pPr marL="0" marR="0">
              <a:lnSpc>
                <a:spcPct val="107000"/>
              </a:lnSpc>
              <a:spcBef>
                <a:spcPts val="0"/>
              </a:spcBef>
              <a:spcAft>
                <a:spcPts val="800"/>
              </a:spcAft>
            </a:pPr>
            <a:r>
              <a:rPr lang="en-US" dirty="0">
                <a:effectLst/>
                <a:latin typeface="Amasis MT Pro Medium" panose="020B0604020202020204" pitchFamily="18" charset="0"/>
                <a:ea typeface="Calibri" panose="020F0502020204030204" pitchFamily="34" charset="0"/>
                <a:cs typeface="Times New Roman" panose="02020603050405020304" pitchFamily="18" charset="0"/>
              </a:rPr>
              <a:t>Chickaloon Tribal Police Officers (TPO) Model Program</a:t>
            </a:r>
          </a:p>
          <a:p>
            <a:pPr marL="342900" marR="0" lvl="0" indent="-342900">
              <a:lnSpc>
                <a:spcPct val="107000"/>
              </a:lnSpc>
              <a:spcBef>
                <a:spcPts val="0"/>
              </a:spcBef>
              <a:spcAft>
                <a:spcPts val="0"/>
              </a:spcAft>
              <a:buFont typeface="Symbol" panose="05050102010706020507" pitchFamily="18" charset="2"/>
              <a:buChar char=""/>
            </a:pPr>
            <a:r>
              <a:rPr lang="en-US" sz="1400" b="1" u="sng" dirty="0">
                <a:effectLst/>
                <a:latin typeface="Amasis MT Pro Medium" panose="020B0604020202020204" pitchFamily="18" charset="0"/>
                <a:ea typeface="Calibri" panose="020F0502020204030204" pitchFamily="34" charset="0"/>
                <a:cs typeface="Times New Roman" panose="02020603050405020304" pitchFamily="18" charset="0"/>
              </a:rPr>
              <a:t>STEP 1</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Application process</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Oral board</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Background check-</a:t>
            </a: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 F3 Personal History Statement </a:t>
            </a:r>
            <a:r>
              <a:rPr lang="en-US" sz="1400" kern="1200" dirty="0">
                <a:solidFill>
                  <a:srgbClr val="FF0000"/>
                </a:solidFill>
                <a:effectLst/>
                <a:latin typeface="Amasis MT Pro Medium" panose="020B0604020202020204" pitchFamily="18" charset="0"/>
                <a:ea typeface="Times New Roman" panose="02020603050405020304" pitchFamily="18" charset="0"/>
                <a:cs typeface="Times New Roman" panose="02020603050405020304" pitchFamily="18" charset="0"/>
              </a:rPr>
              <a:t>(APSC recommended Greg Russell to conduct background)</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Phycological Evaluation-</a:t>
            </a:r>
            <a:r>
              <a:rPr lang="en-US" sz="1400" i="1" kern="1200" dirty="0">
                <a:solidFill>
                  <a:srgbClr val="C00000"/>
                </a:solidFill>
                <a:effectLst/>
                <a:latin typeface="Amasis MT Pro Medium" panose="020B0604020202020204" pitchFamily="18" charset="0"/>
                <a:ea typeface="Times New Roman" panose="02020603050405020304" pitchFamily="18" charset="0"/>
                <a:cs typeface="Times New Roman" panose="02020603050405020304" pitchFamily="18" charset="0"/>
              </a:rPr>
              <a:t> Mark Smedley, Ed.D.</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Physical Exam-</a:t>
            </a: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 Health Questionnaire</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Polygraph -</a:t>
            </a:r>
            <a:r>
              <a:rPr lang="en-US" sz="1400" i="1" kern="1200" dirty="0">
                <a:solidFill>
                  <a:srgbClr val="C00000"/>
                </a:solidFill>
                <a:effectLst/>
                <a:latin typeface="Amasis MT Pro Medium" panose="020B0604020202020204" pitchFamily="18" charset="0"/>
                <a:ea typeface="Times New Roman" panose="02020603050405020304" pitchFamily="18" charset="0"/>
                <a:cs typeface="Times New Roman" panose="02020603050405020304" pitchFamily="18" charset="0"/>
              </a:rPr>
              <a:t> Offered by Commander Shane LaCroix at Palmer Police Department</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Send application to </a:t>
            </a:r>
            <a:r>
              <a:rPr lang="en-US" sz="1400" b="1"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U.S. Indian Police Academy-Bureau of Indian</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Officer will attend a 16-week Police Academy (FLETC) New Mexico.</a:t>
            </a:r>
          </a:p>
          <a:p>
            <a:pPr marL="342900" indent="-342900">
              <a:lnSpc>
                <a:spcPct val="107000"/>
              </a:lnSpc>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Dispatch contract with Palmer Police Dept</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MOA agreements to help with Field Training (FTO). We would partner up with Palmer PD, AST or Anchorage Police, if available. </a:t>
            </a:r>
          </a:p>
          <a:p>
            <a:pPr marR="0" lvl="0">
              <a:lnSpc>
                <a:spcPct val="107000"/>
              </a:lnSpc>
              <a:spcBef>
                <a:spcPts val="0"/>
              </a:spcBef>
              <a:spcAft>
                <a:spcPts val="0"/>
              </a:spcAft>
            </a:pPr>
            <a:r>
              <a:rPr lang="en-US" sz="1400" dirty="0">
                <a:effectLst/>
                <a:latin typeface="Amasis MT Pro Medium" panose="020B0604020202020204" pitchFamily="18"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400" b="1" u="sng"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STEP </a:t>
            </a:r>
            <a:r>
              <a:rPr lang="en-US" sz="1400" b="1" u="sng" dirty="0">
                <a:solidFill>
                  <a:srgbClr val="404040"/>
                </a:solidFill>
                <a:latin typeface="Amasis MT Pro Medium" panose="020B0604020202020204" pitchFamily="18" charset="0"/>
                <a:ea typeface="Times New Roman" panose="02020603050405020304" pitchFamily="18" charset="0"/>
                <a:cs typeface="Times New Roman" panose="02020603050405020304" pitchFamily="18" charset="0"/>
              </a:rPr>
              <a:t>2</a:t>
            </a:r>
            <a:r>
              <a:rPr lang="en-US" sz="1400" b="1" u="none" strike="noStrike" dirty="0">
                <a:effectLst/>
                <a:latin typeface="Amasis MT Pro Medium" panose="020B0604020202020204" pitchFamily="18" charset="0"/>
                <a:ea typeface="Calibri" panose="020F0502020204030204" pitchFamily="34" charset="0"/>
                <a:cs typeface="Times New Roman" panose="02020603050405020304" pitchFamily="18" charset="0"/>
              </a:rPr>
              <a:t> </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After the academy officers will attend Criminal Investigation </a:t>
            </a:r>
            <a:r>
              <a:rPr lang="en-US" sz="1400" dirty="0">
                <a:solidFill>
                  <a:srgbClr val="404040"/>
                </a:solidFill>
                <a:latin typeface="Amasis MT Pro Medium" panose="020B0604020202020204" pitchFamily="18" charset="0"/>
                <a:ea typeface="Times New Roman" panose="02020603050405020304" pitchFamily="18" charset="0"/>
                <a:cs typeface="Times New Roman" panose="02020603050405020304" pitchFamily="18" charset="0"/>
              </a:rPr>
              <a:t>6</a:t>
            </a: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-week Glynco, GA and obtain the Special Law Enforcement Commission (SLEC Card) </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Partnership with the BIA, US Marshals,  FBI on </a:t>
            </a:r>
            <a:r>
              <a:rPr lang="en-US" sz="1400" dirty="0">
                <a:solidFill>
                  <a:srgbClr val="404040"/>
                </a:solidFill>
                <a:latin typeface="Amasis MT Pro Medium" panose="020B0604020202020204" pitchFamily="18" charset="0"/>
                <a:ea typeface="Times New Roman" panose="02020603050405020304" pitchFamily="18" charset="0"/>
                <a:cs typeface="Times New Roman" panose="02020603050405020304" pitchFamily="18" charset="0"/>
              </a:rPr>
              <a:t>human trafficking &amp; </a:t>
            </a: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MMIP Task Force</a:t>
            </a: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404040"/>
                </a:solidFill>
                <a:latin typeface="Amasis MT Pro Medium" panose="020B0604020202020204" pitchFamily="18" charset="0"/>
                <a:ea typeface="Times New Roman" panose="02020603050405020304" pitchFamily="18" charset="0"/>
                <a:cs typeface="Times New Roman" panose="02020603050405020304" pitchFamily="18" charset="0"/>
              </a:rPr>
              <a:t>School Resource Office Training (SRO) –Youth programs </a:t>
            </a:r>
            <a:endPar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u="sng"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STEP 3</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Attend the 2-week Alaska State Trooper Academy in Sitka </a:t>
            </a:r>
            <a:r>
              <a:rPr lang="en-US" sz="1400" dirty="0">
                <a:solidFill>
                  <a:srgbClr val="404040"/>
                </a:solidFill>
                <a:latin typeface="Amasis MT Pro Medium" panose="020B0604020202020204" pitchFamily="18" charset="0"/>
                <a:ea typeface="Times New Roman" panose="02020603050405020304" pitchFamily="18" charset="0"/>
                <a:cs typeface="Times New Roman" panose="02020603050405020304" pitchFamily="18" charset="0"/>
              </a:rPr>
              <a:t>January of </a:t>
            </a:r>
            <a:r>
              <a:rPr lang="en-US" sz="1400" kern="1200" dirty="0">
                <a:solidFill>
                  <a:srgbClr val="404040"/>
                </a:solidFill>
                <a:effectLst/>
                <a:latin typeface="Amasis MT Pro Medium" panose="020B0604020202020204" pitchFamily="18" charset="0"/>
                <a:ea typeface="Times New Roman" panose="02020603050405020304" pitchFamily="18" charset="0"/>
                <a:cs typeface="Times New Roman" panose="02020603050405020304" pitchFamily="18" charset="0"/>
              </a:rPr>
              <a:t> 2023. </a:t>
            </a:r>
            <a:r>
              <a:rPr lang="en-US" sz="1400" kern="1200" dirty="0">
                <a:solidFill>
                  <a:srgbClr val="FF0000"/>
                </a:solidFill>
                <a:effectLst/>
                <a:latin typeface="Amasis MT Pro Medium" panose="020B0604020202020204" pitchFamily="18" charset="0"/>
                <a:ea typeface="Times New Roman" panose="02020603050405020304" pitchFamily="18" charset="0"/>
                <a:cs typeface="Times New Roman" panose="02020603050405020304" pitchFamily="18" charset="0"/>
              </a:rPr>
              <a:t>(State of Alaska Certification) </a:t>
            </a:r>
            <a:r>
              <a:rPr lang="en-US" sz="1400" kern="1200" dirty="0">
                <a:effectLst/>
                <a:latin typeface="Amasis MT Pro Medium" panose="020B0604020202020204" pitchFamily="18" charset="0"/>
                <a:ea typeface="Times New Roman" panose="02020603050405020304" pitchFamily="18" charset="0"/>
                <a:cs typeface="Times New Roman" panose="02020603050405020304" pitchFamily="18" charset="0"/>
              </a:rPr>
              <a:t>MOU agreement with AST &amp; PPD –Agency Assist.</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tabLst>
                <a:tab pos="457200" algn="l"/>
              </a:tabLst>
            </a:pPr>
            <a:r>
              <a:rPr lang="en-US" sz="1400" kern="1200" dirty="0">
                <a:solidFill>
                  <a:srgbClr val="833C0B"/>
                </a:solidFill>
                <a:effectLst/>
                <a:latin typeface="Amasis MT Pro Medium" panose="020B0604020202020204" pitchFamily="18" charset="0"/>
                <a:ea typeface="Times New Roman" panose="02020603050405020304" pitchFamily="18" charset="0"/>
                <a:cs typeface="Times New Roman" panose="02020603050405020304" pitchFamily="18" charset="0"/>
              </a:rPr>
              <a:t>Chickaloon Tribal Officers would be trained in tribal, state laws and federal laws.</a:t>
            </a:r>
          </a:p>
          <a:p>
            <a:pPr marR="0" lvl="0">
              <a:lnSpc>
                <a:spcPct val="110000"/>
              </a:lnSpc>
              <a:spcBef>
                <a:spcPts val="0"/>
              </a:spcBef>
              <a:spcAft>
                <a:spcPts val="0"/>
              </a:spcAft>
              <a:tabLst>
                <a:tab pos="457200" algn="l"/>
              </a:tabLst>
            </a:pP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tabLst>
                <a:tab pos="457200" algn="l"/>
              </a:tabLst>
            </a:pPr>
            <a:r>
              <a:rPr lang="en-US" sz="1400" u="sng" dirty="0">
                <a:solidFill>
                  <a:srgbClr val="000000"/>
                </a:solidFill>
                <a:effectLst/>
                <a:latin typeface="Amasis MT Pro Medium" panose="020B0604020202020204" pitchFamily="18" charset="0"/>
                <a:ea typeface="Times New Roman" panose="02020603050405020304" pitchFamily="18" charset="0"/>
                <a:cs typeface="Times New Roman" panose="02020603050405020304" pitchFamily="18" charset="0"/>
              </a:rPr>
              <a:t>STEP 4</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tabLst>
                <a:tab pos="457200" algn="l"/>
              </a:tabLst>
            </a:pPr>
            <a:r>
              <a:rPr lang="en-US" sz="1400" dirty="0">
                <a:solidFill>
                  <a:srgbClr val="000000"/>
                </a:solidFill>
                <a:effectLst/>
                <a:latin typeface="Amasis MT Pro Medium" panose="020B0604020202020204" pitchFamily="18" charset="0"/>
                <a:ea typeface="Times New Roman" panose="02020603050405020304" pitchFamily="18" charset="0"/>
                <a:cs typeface="Times New Roman" panose="02020603050405020304" pitchFamily="18" charset="0"/>
              </a:rPr>
              <a:t> ETT or higher medical training, due to the delay of medical response. Training provided by Palmer Fire Training Dept.</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Calibri" panose="020F0502020204030204" pitchFamily="34" charset="0"/>
              <a:buChar char=" "/>
              <a:tabLst>
                <a:tab pos="457200" algn="l"/>
              </a:tabLst>
            </a:pPr>
            <a:r>
              <a:rPr lang="en-US" sz="1400" kern="1200" dirty="0">
                <a:solidFill>
                  <a:srgbClr val="404040"/>
                </a:solidFill>
                <a:effectLst/>
                <a:latin typeface="Amasis MT Pro Medium" panose="020B0604020202020204" pitchFamily="18" charset="0"/>
                <a:ea typeface="Calibri" panose="020F0502020204030204" pitchFamily="34" charset="0"/>
                <a:cs typeface="Times New Roman" panose="02020603050405020304" pitchFamily="18" charset="0"/>
              </a:rPr>
              <a:t> </a:t>
            </a:r>
            <a:endParaRPr lang="en-US" sz="1400" dirty="0">
              <a:effectLst/>
              <a:latin typeface="Amasis MT Pro Medium" panose="020B06040202020202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2053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anim calcmode="lin" valueType="num">
                                      <p:cBhvr>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1000"/>
                                        <p:tgtEl>
                                          <p:spTgt spid="11">
                                            <p:txEl>
                                              <p:pRg st="3" end="3"/>
                                            </p:txEl>
                                          </p:spTgt>
                                        </p:tgtEl>
                                      </p:cBhvr>
                                    </p:animEffect>
                                    <p:anim calcmode="lin" valueType="num">
                                      <p:cBhvr>
                                        <p:cTn id="1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anim calcmode="lin" valueType="num">
                                      <p:cBhvr>
                                        <p:cTn id="2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1000"/>
                                        <p:tgtEl>
                                          <p:spTgt spid="11">
                                            <p:txEl>
                                              <p:pRg st="5" end="5"/>
                                            </p:txEl>
                                          </p:spTgt>
                                        </p:tgtEl>
                                      </p:cBhvr>
                                    </p:animEffect>
                                    <p:anim calcmode="lin" valueType="num">
                                      <p:cBhvr>
                                        <p:cTn id="2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1000"/>
                                        <p:tgtEl>
                                          <p:spTgt spid="11">
                                            <p:txEl>
                                              <p:pRg st="6" end="6"/>
                                            </p:txEl>
                                          </p:spTgt>
                                        </p:tgtEl>
                                      </p:cBhvr>
                                    </p:animEffect>
                                    <p:anim calcmode="lin" valueType="num">
                                      <p:cBhvr>
                                        <p:cTn id="3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fade">
                                      <p:cBhvr>
                                        <p:cTn id="37" dur="1000"/>
                                        <p:tgtEl>
                                          <p:spTgt spid="11">
                                            <p:txEl>
                                              <p:pRg st="7" end="7"/>
                                            </p:txEl>
                                          </p:spTgt>
                                        </p:tgtEl>
                                      </p:cBhvr>
                                    </p:animEffect>
                                    <p:anim calcmode="lin" valueType="num">
                                      <p:cBhvr>
                                        <p:cTn id="38"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fade">
                                      <p:cBhvr>
                                        <p:cTn id="42" dur="1000"/>
                                        <p:tgtEl>
                                          <p:spTgt spid="11">
                                            <p:txEl>
                                              <p:pRg st="8" end="8"/>
                                            </p:txEl>
                                          </p:spTgt>
                                        </p:tgtEl>
                                      </p:cBhvr>
                                    </p:animEffect>
                                    <p:anim calcmode="lin" valueType="num">
                                      <p:cBhvr>
                                        <p:cTn id="43"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animEffect transition="in" filter="fade">
                                      <p:cBhvr>
                                        <p:cTn id="47" dur="1000"/>
                                        <p:tgtEl>
                                          <p:spTgt spid="11">
                                            <p:txEl>
                                              <p:pRg st="9" end="9"/>
                                            </p:txEl>
                                          </p:spTgt>
                                        </p:tgtEl>
                                      </p:cBhvr>
                                    </p:animEffect>
                                    <p:anim calcmode="lin" valueType="num">
                                      <p:cBhvr>
                                        <p:cTn id="48"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10" end="10"/>
                                            </p:txEl>
                                          </p:spTgt>
                                        </p:tgtEl>
                                        <p:attrNameLst>
                                          <p:attrName>style.visibility</p:attrName>
                                        </p:attrNameLst>
                                      </p:cBhvr>
                                      <p:to>
                                        <p:strVal val="visible"/>
                                      </p:to>
                                    </p:set>
                                    <p:animEffect transition="in" filter="fade">
                                      <p:cBhvr>
                                        <p:cTn id="52" dur="1000"/>
                                        <p:tgtEl>
                                          <p:spTgt spid="11">
                                            <p:txEl>
                                              <p:pRg st="10" end="10"/>
                                            </p:txEl>
                                          </p:spTgt>
                                        </p:tgtEl>
                                      </p:cBhvr>
                                    </p:animEffect>
                                    <p:anim calcmode="lin" valueType="num">
                                      <p:cBhvr>
                                        <p:cTn id="53"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10" end="1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11" end="11"/>
                                            </p:txEl>
                                          </p:spTgt>
                                        </p:tgtEl>
                                        <p:attrNameLst>
                                          <p:attrName>style.visibility</p:attrName>
                                        </p:attrNameLst>
                                      </p:cBhvr>
                                      <p:to>
                                        <p:strVal val="visible"/>
                                      </p:to>
                                    </p:set>
                                    <p:animEffect transition="in" filter="fade">
                                      <p:cBhvr>
                                        <p:cTn id="57" dur="1000"/>
                                        <p:tgtEl>
                                          <p:spTgt spid="11">
                                            <p:txEl>
                                              <p:pRg st="11" end="11"/>
                                            </p:txEl>
                                          </p:spTgt>
                                        </p:tgtEl>
                                      </p:cBhvr>
                                    </p:animEffect>
                                    <p:anim calcmode="lin" valueType="num">
                                      <p:cBhvr>
                                        <p:cTn id="58" dur="1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
                                            <p:txEl>
                                              <p:pRg st="13" end="13"/>
                                            </p:txEl>
                                          </p:spTgt>
                                        </p:tgtEl>
                                        <p:attrNameLst>
                                          <p:attrName>style.visibility</p:attrName>
                                        </p:attrNameLst>
                                      </p:cBhvr>
                                      <p:to>
                                        <p:strVal val="visible"/>
                                      </p:to>
                                    </p:set>
                                    <p:animEffect transition="in" filter="fade">
                                      <p:cBhvr>
                                        <p:cTn id="64" dur="1000"/>
                                        <p:tgtEl>
                                          <p:spTgt spid="11">
                                            <p:txEl>
                                              <p:pRg st="13" end="13"/>
                                            </p:txEl>
                                          </p:spTgt>
                                        </p:tgtEl>
                                      </p:cBhvr>
                                    </p:animEffect>
                                    <p:anim calcmode="lin" valueType="num">
                                      <p:cBhvr>
                                        <p:cTn id="65" dur="1000" fill="hold"/>
                                        <p:tgtEl>
                                          <p:spTgt spid="11">
                                            <p:txEl>
                                              <p:pRg st="13" end="13"/>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13" end="13"/>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1">
                                            <p:txEl>
                                              <p:pRg st="14" end="14"/>
                                            </p:txEl>
                                          </p:spTgt>
                                        </p:tgtEl>
                                        <p:attrNameLst>
                                          <p:attrName>style.visibility</p:attrName>
                                        </p:attrNameLst>
                                      </p:cBhvr>
                                      <p:to>
                                        <p:strVal val="visible"/>
                                      </p:to>
                                    </p:set>
                                    <p:animEffect transition="in" filter="fade">
                                      <p:cBhvr>
                                        <p:cTn id="69" dur="1000"/>
                                        <p:tgtEl>
                                          <p:spTgt spid="11">
                                            <p:txEl>
                                              <p:pRg st="14" end="14"/>
                                            </p:txEl>
                                          </p:spTgt>
                                        </p:tgtEl>
                                      </p:cBhvr>
                                    </p:animEffect>
                                    <p:anim calcmode="lin" valueType="num">
                                      <p:cBhvr>
                                        <p:cTn id="70" dur="1000" fill="hold"/>
                                        <p:tgtEl>
                                          <p:spTgt spid="11">
                                            <p:txEl>
                                              <p:pRg st="14" end="14"/>
                                            </p:txEl>
                                          </p:spTgt>
                                        </p:tgtEl>
                                        <p:attrNameLst>
                                          <p:attrName>ppt_x</p:attrName>
                                        </p:attrNameLst>
                                      </p:cBhvr>
                                      <p:tavLst>
                                        <p:tav tm="0">
                                          <p:val>
                                            <p:strVal val="#ppt_x"/>
                                          </p:val>
                                        </p:tav>
                                        <p:tav tm="100000">
                                          <p:val>
                                            <p:strVal val="#ppt_x"/>
                                          </p:val>
                                        </p:tav>
                                      </p:tavLst>
                                    </p:anim>
                                    <p:anim calcmode="lin" valueType="num">
                                      <p:cBhvr>
                                        <p:cTn id="71" dur="1000" fill="hold"/>
                                        <p:tgtEl>
                                          <p:spTgt spid="11">
                                            <p:txEl>
                                              <p:pRg st="14" end="14"/>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1">
                                            <p:txEl>
                                              <p:pRg st="15" end="15"/>
                                            </p:txEl>
                                          </p:spTgt>
                                        </p:tgtEl>
                                        <p:attrNameLst>
                                          <p:attrName>style.visibility</p:attrName>
                                        </p:attrNameLst>
                                      </p:cBhvr>
                                      <p:to>
                                        <p:strVal val="visible"/>
                                      </p:to>
                                    </p:set>
                                    <p:animEffect transition="in" filter="fade">
                                      <p:cBhvr>
                                        <p:cTn id="74" dur="1000"/>
                                        <p:tgtEl>
                                          <p:spTgt spid="11">
                                            <p:txEl>
                                              <p:pRg st="15" end="15"/>
                                            </p:txEl>
                                          </p:spTgt>
                                        </p:tgtEl>
                                      </p:cBhvr>
                                    </p:animEffect>
                                    <p:anim calcmode="lin" valueType="num">
                                      <p:cBhvr>
                                        <p:cTn id="75" dur="1000" fill="hold"/>
                                        <p:tgtEl>
                                          <p:spTgt spid="11">
                                            <p:txEl>
                                              <p:pRg st="15" end="15"/>
                                            </p:txEl>
                                          </p:spTgt>
                                        </p:tgtEl>
                                        <p:attrNameLst>
                                          <p:attrName>ppt_x</p:attrName>
                                        </p:attrNameLst>
                                      </p:cBhvr>
                                      <p:tavLst>
                                        <p:tav tm="0">
                                          <p:val>
                                            <p:strVal val="#ppt_x"/>
                                          </p:val>
                                        </p:tav>
                                        <p:tav tm="100000">
                                          <p:val>
                                            <p:strVal val="#ppt_x"/>
                                          </p:val>
                                        </p:tav>
                                      </p:tavLst>
                                    </p:anim>
                                    <p:anim calcmode="lin" valueType="num">
                                      <p:cBhvr>
                                        <p:cTn id="76" dur="1000" fill="hold"/>
                                        <p:tgtEl>
                                          <p:spTgt spid="11">
                                            <p:txEl>
                                              <p:pRg st="15" end="15"/>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1">
                                            <p:txEl>
                                              <p:pRg st="16" end="16"/>
                                            </p:txEl>
                                          </p:spTgt>
                                        </p:tgtEl>
                                        <p:attrNameLst>
                                          <p:attrName>style.visibility</p:attrName>
                                        </p:attrNameLst>
                                      </p:cBhvr>
                                      <p:to>
                                        <p:strVal val="visible"/>
                                      </p:to>
                                    </p:set>
                                    <p:animEffect transition="in" filter="fade">
                                      <p:cBhvr>
                                        <p:cTn id="79" dur="1000"/>
                                        <p:tgtEl>
                                          <p:spTgt spid="11">
                                            <p:txEl>
                                              <p:pRg st="16" end="16"/>
                                            </p:txEl>
                                          </p:spTgt>
                                        </p:tgtEl>
                                      </p:cBhvr>
                                    </p:animEffect>
                                    <p:anim calcmode="lin" valueType="num">
                                      <p:cBhvr>
                                        <p:cTn id="80" dur="1000" fill="hold"/>
                                        <p:tgtEl>
                                          <p:spTgt spid="11">
                                            <p:txEl>
                                              <p:pRg st="16" end="16"/>
                                            </p:txEl>
                                          </p:spTgt>
                                        </p:tgtEl>
                                        <p:attrNameLst>
                                          <p:attrName>ppt_x</p:attrName>
                                        </p:attrNameLst>
                                      </p:cBhvr>
                                      <p:tavLst>
                                        <p:tav tm="0">
                                          <p:val>
                                            <p:strVal val="#ppt_x"/>
                                          </p:val>
                                        </p:tav>
                                        <p:tav tm="100000">
                                          <p:val>
                                            <p:strVal val="#ppt_x"/>
                                          </p:val>
                                        </p:tav>
                                      </p:tavLst>
                                    </p:anim>
                                    <p:anim calcmode="lin" valueType="num">
                                      <p:cBhvr>
                                        <p:cTn id="81" dur="1000" fill="hold"/>
                                        <p:tgtEl>
                                          <p:spTgt spid="11">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1">
                                            <p:txEl>
                                              <p:pRg st="18" end="18"/>
                                            </p:txEl>
                                          </p:spTgt>
                                        </p:tgtEl>
                                        <p:attrNameLst>
                                          <p:attrName>style.visibility</p:attrName>
                                        </p:attrNameLst>
                                      </p:cBhvr>
                                      <p:to>
                                        <p:strVal val="visible"/>
                                      </p:to>
                                    </p:set>
                                    <p:anim calcmode="lin" valueType="num">
                                      <p:cBhvr additive="base">
                                        <p:cTn id="86" dur="500" fill="hold"/>
                                        <p:tgtEl>
                                          <p:spTgt spid="11">
                                            <p:txEl>
                                              <p:pRg st="18" end="18"/>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1">
                                            <p:txEl>
                                              <p:pRg st="18" end="18"/>
                                            </p:txEl>
                                          </p:spTgt>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11">
                                            <p:txEl>
                                              <p:pRg st="19" end="19"/>
                                            </p:txEl>
                                          </p:spTgt>
                                        </p:tgtEl>
                                        <p:attrNameLst>
                                          <p:attrName>style.visibility</p:attrName>
                                        </p:attrNameLst>
                                      </p:cBhvr>
                                      <p:to>
                                        <p:strVal val="visible"/>
                                      </p:to>
                                    </p:set>
                                    <p:anim calcmode="lin" valueType="num">
                                      <p:cBhvr additive="base">
                                        <p:cTn id="90" dur="500" fill="hold"/>
                                        <p:tgtEl>
                                          <p:spTgt spid="11">
                                            <p:txEl>
                                              <p:pRg st="19" end="19"/>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11">
                                            <p:txEl>
                                              <p:pRg st="19" end="19"/>
                                            </p:txEl>
                                          </p:spTgt>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11">
                                            <p:txEl>
                                              <p:pRg st="20" end="20"/>
                                            </p:txEl>
                                          </p:spTgt>
                                        </p:tgtEl>
                                        <p:attrNameLst>
                                          <p:attrName>style.visibility</p:attrName>
                                        </p:attrNameLst>
                                      </p:cBhvr>
                                      <p:to>
                                        <p:strVal val="visible"/>
                                      </p:to>
                                    </p:set>
                                    <p:anim calcmode="lin" valueType="num">
                                      <p:cBhvr additive="base">
                                        <p:cTn id="94" dur="500" fill="hold"/>
                                        <p:tgtEl>
                                          <p:spTgt spid="11">
                                            <p:txEl>
                                              <p:pRg st="20" end="2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11">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11">
                                            <p:txEl>
                                              <p:pRg st="22" end="22"/>
                                            </p:txEl>
                                          </p:spTgt>
                                        </p:tgtEl>
                                        <p:attrNameLst>
                                          <p:attrName>style.visibility</p:attrName>
                                        </p:attrNameLst>
                                      </p:cBhvr>
                                      <p:to>
                                        <p:strVal val="visible"/>
                                      </p:to>
                                    </p:set>
                                    <p:anim calcmode="lin" valueType="num">
                                      <p:cBhvr additive="base">
                                        <p:cTn id="100" dur="500" fill="hold"/>
                                        <p:tgtEl>
                                          <p:spTgt spid="11">
                                            <p:txEl>
                                              <p:pRg st="22" end="22"/>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11">
                                            <p:txEl>
                                              <p:pRg st="22" end="22"/>
                                            </p:txEl>
                                          </p:spTgt>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11">
                                            <p:txEl>
                                              <p:pRg st="23" end="23"/>
                                            </p:txEl>
                                          </p:spTgt>
                                        </p:tgtEl>
                                        <p:attrNameLst>
                                          <p:attrName>style.visibility</p:attrName>
                                        </p:attrNameLst>
                                      </p:cBhvr>
                                      <p:to>
                                        <p:strVal val="visible"/>
                                      </p:to>
                                    </p:set>
                                    <p:anim calcmode="lin" valueType="num">
                                      <p:cBhvr additive="base">
                                        <p:cTn id="104" dur="500" fill="hold"/>
                                        <p:tgtEl>
                                          <p:spTgt spid="11">
                                            <p:txEl>
                                              <p:pRg st="23" end="23"/>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11">
                                            <p:txEl>
                                              <p:pRg st="23" end="2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D734-8254-4AEB-B0C1-E1F6BDB54A19}"/>
              </a:ext>
            </a:extLst>
          </p:cNvPr>
          <p:cNvSpPr>
            <a:spLocks noGrp="1"/>
          </p:cNvSpPr>
          <p:nvPr>
            <p:ph type="title"/>
          </p:nvPr>
        </p:nvSpPr>
        <p:spPr>
          <a:xfrm>
            <a:off x="1097280" y="286603"/>
            <a:ext cx="10058400" cy="858533"/>
          </a:xfrm>
        </p:spPr>
        <p:txBody>
          <a:bodyPr>
            <a:normAutofit fontScale="90000"/>
          </a:bodyPr>
          <a:lstStyle/>
          <a:p>
            <a:r>
              <a:rPr lang="en-US" sz="3200" b="1" dirty="0"/>
              <a:t>Federal Law Enforcement Training Center (FLETC)</a:t>
            </a:r>
            <a:br>
              <a:rPr lang="en-US" sz="3200" b="1" dirty="0"/>
            </a:br>
            <a:r>
              <a:rPr lang="en-US" sz="3200" b="1" dirty="0"/>
              <a:t>Artesia, New Mexico</a:t>
            </a:r>
          </a:p>
        </p:txBody>
      </p:sp>
      <p:sp>
        <p:nvSpPr>
          <p:cNvPr id="3" name="Text Placeholder 2">
            <a:extLst>
              <a:ext uri="{FF2B5EF4-FFF2-40B4-BE49-F238E27FC236}">
                <a16:creationId xmlns:a16="http://schemas.microsoft.com/office/drawing/2014/main" id="{A01A43DC-98D0-4324-9354-026FD82F989D}"/>
              </a:ext>
            </a:extLst>
          </p:cNvPr>
          <p:cNvSpPr>
            <a:spLocks noGrp="1"/>
          </p:cNvSpPr>
          <p:nvPr>
            <p:ph type="body" idx="1"/>
          </p:nvPr>
        </p:nvSpPr>
        <p:spPr/>
        <p:txBody>
          <a:bodyPr/>
          <a:lstStyle/>
          <a:p>
            <a:r>
              <a:rPr lang="en-US" dirty="0"/>
              <a:t>16-Week Academy </a:t>
            </a:r>
          </a:p>
        </p:txBody>
      </p:sp>
      <p:pic>
        <p:nvPicPr>
          <p:cNvPr id="8" name="Content Placeholder 7" descr="A person standing in front of a group of people sitting at desks&#10;&#10;Description automatically generated with medium confidence">
            <a:extLst>
              <a:ext uri="{FF2B5EF4-FFF2-40B4-BE49-F238E27FC236}">
                <a16:creationId xmlns:a16="http://schemas.microsoft.com/office/drawing/2014/main" id="{853EE6CD-43E0-43ED-941A-B3F529D738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6151" y="2879575"/>
            <a:ext cx="3433598" cy="2276625"/>
          </a:xfrm>
        </p:spPr>
      </p:pic>
      <p:pic>
        <p:nvPicPr>
          <p:cNvPr id="10" name="Content Placeholder 9" descr="A large group of people in uniform&#10;&#10;Description automatically generated with low confidence">
            <a:extLst>
              <a:ext uri="{FF2B5EF4-FFF2-40B4-BE49-F238E27FC236}">
                <a16:creationId xmlns:a16="http://schemas.microsoft.com/office/drawing/2014/main" id="{E6001377-9334-4D02-BC37-7DB1146F6D7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98424" y="3001617"/>
            <a:ext cx="3962562" cy="1913807"/>
          </a:xfrm>
        </p:spPr>
      </p:pic>
      <p:pic>
        <p:nvPicPr>
          <p:cNvPr id="12" name="Picture 11" descr="A picture containing text, tree, outdoor, sign&#10;&#10;Description automatically generated">
            <a:extLst>
              <a:ext uri="{FF2B5EF4-FFF2-40B4-BE49-F238E27FC236}">
                <a16:creationId xmlns:a16="http://schemas.microsoft.com/office/drawing/2014/main" id="{6506CAE9-7B3E-4CE0-9C8B-A221EE8C1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170" y="2879575"/>
            <a:ext cx="3241567" cy="2171850"/>
          </a:xfrm>
          <a:prstGeom prst="rect">
            <a:avLst/>
          </a:prstGeom>
        </p:spPr>
      </p:pic>
    </p:spTree>
    <p:extLst>
      <p:ext uri="{BB962C8B-B14F-4D97-AF65-F5344CB8AC3E}">
        <p14:creationId xmlns:p14="http://schemas.microsoft.com/office/powerpoint/2010/main" val="399600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9BF6-46E9-42E5-B149-D752A98096AE}"/>
              </a:ext>
            </a:extLst>
          </p:cNvPr>
          <p:cNvSpPr>
            <a:spLocks noGrp="1"/>
          </p:cNvSpPr>
          <p:nvPr>
            <p:ph type="title"/>
          </p:nvPr>
        </p:nvSpPr>
        <p:spPr/>
        <p:txBody>
          <a:bodyPr>
            <a:normAutofit/>
          </a:bodyPr>
          <a:lstStyle/>
          <a:p>
            <a:pPr algn="ctr"/>
            <a:r>
              <a:rPr lang="en-US" sz="2400" b="1" dirty="0">
                <a:solidFill>
                  <a:srgbClr val="242424"/>
                </a:solidFill>
                <a:effectLst/>
                <a:latin typeface="Georgia" panose="02040502050405020303" pitchFamily="18" charset="0"/>
              </a:rPr>
              <a:t>Indian Country Criminal Investigation Training Program – Federal Law Enforcement Training Center</a:t>
            </a:r>
            <a:r>
              <a:rPr lang="en-US" sz="1400" b="1" dirty="0">
                <a:solidFill>
                  <a:srgbClr val="242424"/>
                </a:solidFill>
                <a:effectLst/>
                <a:latin typeface="Georgia" panose="02040502050405020303" pitchFamily="18" charset="0"/>
              </a:rPr>
              <a:t/>
            </a:r>
            <a:br>
              <a:rPr lang="en-US" sz="1400" b="1" dirty="0">
                <a:solidFill>
                  <a:srgbClr val="242424"/>
                </a:solidFill>
                <a:effectLst/>
                <a:latin typeface="Georgia" panose="02040502050405020303" pitchFamily="18" charset="0"/>
              </a:rPr>
            </a:br>
            <a:endParaRPr lang="en-US" sz="4000" dirty="0"/>
          </a:p>
        </p:txBody>
      </p:sp>
      <p:sp>
        <p:nvSpPr>
          <p:cNvPr id="4" name="Content Placeholder 3">
            <a:extLst>
              <a:ext uri="{FF2B5EF4-FFF2-40B4-BE49-F238E27FC236}">
                <a16:creationId xmlns:a16="http://schemas.microsoft.com/office/drawing/2014/main" id="{A2FE07FA-F65B-4392-9A00-16AF2D3B839A}"/>
              </a:ext>
            </a:extLst>
          </p:cNvPr>
          <p:cNvSpPr>
            <a:spLocks noGrp="1"/>
          </p:cNvSpPr>
          <p:nvPr>
            <p:ph idx="1"/>
          </p:nvPr>
        </p:nvSpPr>
        <p:spPr/>
        <p:txBody>
          <a:bodyPr/>
          <a:lstStyle/>
          <a:p>
            <a:r>
              <a:rPr lang="en-US" dirty="0"/>
              <a:t> </a:t>
            </a:r>
          </a:p>
        </p:txBody>
      </p:sp>
      <p:sp>
        <p:nvSpPr>
          <p:cNvPr id="3" name="Text Placeholder 2">
            <a:extLst>
              <a:ext uri="{FF2B5EF4-FFF2-40B4-BE49-F238E27FC236}">
                <a16:creationId xmlns:a16="http://schemas.microsoft.com/office/drawing/2014/main" id="{57AE9E46-D5AF-44EB-9A03-3BA6CD2BFE9F}"/>
              </a:ext>
            </a:extLst>
          </p:cNvPr>
          <p:cNvSpPr>
            <a:spLocks noGrp="1"/>
          </p:cNvSpPr>
          <p:nvPr>
            <p:ph type="body" idx="4294967295"/>
          </p:nvPr>
        </p:nvSpPr>
        <p:spPr>
          <a:xfrm>
            <a:off x="0" y="2057400"/>
            <a:ext cx="4640263" cy="736600"/>
          </a:xfrm>
        </p:spPr>
        <p:txBody>
          <a:bodyPr/>
          <a:lstStyle/>
          <a:p>
            <a:r>
              <a:rPr lang="en-US" dirty="0"/>
              <a:t> </a:t>
            </a:r>
          </a:p>
        </p:txBody>
      </p:sp>
      <p:sp>
        <p:nvSpPr>
          <p:cNvPr id="13" name="TextBox 12">
            <a:extLst>
              <a:ext uri="{FF2B5EF4-FFF2-40B4-BE49-F238E27FC236}">
                <a16:creationId xmlns:a16="http://schemas.microsoft.com/office/drawing/2014/main" id="{180F648B-8438-4359-BB2A-4E83BB35927A}"/>
              </a:ext>
            </a:extLst>
          </p:cNvPr>
          <p:cNvSpPr txBox="1"/>
          <p:nvPr/>
        </p:nvSpPr>
        <p:spPr>
          <a:xfrm>
            <a:off x="6828182" y="2789421"/>
            <a:ext cx="4327497" cy="1477328"/>
          </a:xfrm>
          <a:prstGeom prst="rect">
            <a:avLst/>
          </a:prstGeom>
          <a:noFill/>
        </p:spPr>
        <p:txBody>
          <a:bodyPr wrap="square">
            <a:spAutoFit/>
          </a:bodyPr>
          <a:lstStyle/>
          <a:p>
            <a:r>
              <a:rPr lang="en-US" b="0" i="0" dirty="0">
                <a:solidFill>
                  <a:srgbClr val="171E24"/>
                </a:solidFill>
                <a:effectLst/>
                <a:latin typeface="Georgia" panose="02040502050405020303" pitchFamily="18" charset="0"/>
              </a:rPr>
              <a:t>The course is put on as part of a coordinated effort by the BIA, FBI, and the National Indian Country Training Coordinator, and trains participants that work for Tribes all over the Country.</a:t>
            </a:r>
            <a:endParaRPr lang="en-US" dirty="0"/>
          </a:p>
        </p:txBody>
      </p:sp>
      <p:pic>
        <p:nvPicPr>
          <p:cNvPr id="3076" name="Picture 4" descr="Indian Country Criminal Investigation Training Program – Federal Law  Enforcement Training Center | USAO-NM | Department of Justice">
            <a:extLst>
              <a:ext uri="{FF2B5EF4-FFF2-40B4-BE49-F238E27FC236}">
                <a16:creationId xmlns:a16="http://schemas.microsoft.com/office/drawing/2014/main" id="{1EB8D196-10B5-41B1-8EC8-6CBEAAF43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47" y="2159002"/>
            <a:ext cx="6078208" cy="376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81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F5A0-FF6A-6037-E0B8-96B103DFBE49}"/>
              </a:ext>
            </a:extLst>
          </p:cNvPr>
          <p:cNvSpPr>
            <a:spLocks noGrp="1"/>
          </p:cNvSpPr>
          <p:nvPr>
            <p:ph type="title"/>
          </p:nvPr>
        </p:nvSpPr>
        <p:spPr/>
        <p:txBody>
          <a:bodyPr/>
          <a:lstStyle/>
          <a:p>
            <a:endParaRPr lang="en-US"/>
          </a:p>
        </p:txBody>
      </p:sp>
      <p:pic>
        <p:nvPicPr>
          <p:cNvPr id="4" name="CHICKALOONHIRING3">
            <a:hlinkClick r:id="" action="ppaction://media"/>
            <a:extLst>
              <a:ext uri="{FF2B5EF4-FFF2-40B4-BE49-F238E27FC236}">
                <a16:creationId xmlns:a16="http://schemas.microsoft.com/office/drawing/2014/main" id="{0318D1D1-36B1-422D-DE30-A88EC0E99C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4947" y="79522"/>
            <a:ext cx="11032435" cy="6205090"/>
          </a:xfrm>
        </p:spPr>
      </p:pic>
    </p:spTree>
    <p:extLst>
      <p:ext uri="{BB962C8B-B14F-4D97-AF65-F5344CB8AC3E}">
        <p14:creationId xmlns:p14="http://schemas.microsoft.com/office/powerpoint/2010/main" val="38797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29C3-DBE8-FCB8-9A88-2E6EC099903E}"/>
              </a:ext>
            </a:extLst>
          </p:cNvPr>
          <p:cNvSpPr>
            <a:spLocks noGrp="1"/>
          </p:cNvSpPr>
          <p:nvPr>
            <p:ph type="title"/>
          </p:nvPr>
        </p:nvSpPr>
        <p:spPr/>
        <p:txBody>
          <a:bodyPr>
            <a:normAutofit/>
          </a:bodyPr>
          <a:lstStyle/>
          <a:p>
            <a:r>
              <a:rPr lang="en-US" sz="3600" b="1" i="0" dirty="0">
                <a:solidFill>
                  <a:srgbClr val="32434F"/>
                </a:solidFill>
                <a:effectLst/>
                <a:latin typeface="Arial" panose="020B0604020202020204" pitchFamily="34" charset="0"/>
              </a:rPr>
              <a:t>18 USC Ch. 53: INDIANS </a:t>
            </a:r>
            <a:r>
              <a:rPr lang="en-US" sz="3600" b="1" i="0" dirty="0">
                <a:solidFill>
                  <a:srgbClr val="000000"/>
                </a:solidFill>
                <a:effectLst/>
                <a:latin typeface="Arial" panose="020B0604020202020204" pitchFamily="34" charset="0"/>
              </a:rPr>
              <a:t>From Title 18—</a:t>
            </a:r>
            <a:br>
              <a:rPr lang="en-US" sz="3600" b="1" i="0" dirty="0">
                <a:solidFill>
                  <a:srgbClr val="000000"/>
                </a:solidFill>
                <a:effectLst/>
                <a:latin typeface="Arial" panose="020B0604020202020204" pitchFamily="34" charset="0"/>
              </a:rPr>
            </a:br>
            <a:r>
              <a:rPr lang="en-US" sz="2000" b="1" i="0" dirty="0">
                <a:solidFill>
                  <a:srgbClr val="000000"/>
                </a:solidFill>
                <a:effectLst/>
                <a:latin typeface="Arial" panose="020B0604020202020204" pitchFamily="34" charset="0"/>
              </a:rPr>
              <a:t>CRIMES AND CRIMINAL PROCEDURE </a:t>
            </a:r>
            <a:r>
              <a:rPr lang="en-US" sz="2000" b="0" i="0" dirty="0">
                <a:solidFill>
                  <a:srgbClr val="000000"/>
                </a:solidFill>
                <a:effectLst/>
                <a:latin typeface="Arial" panose="020B0604020202020204" pitchFamily="34" charset="0"/>
              </a:rPr>
              <a:t>PART I—CRIMES</a:t>
            </a:r>
            <a:r>
              <a:rPr lang="en-US" sz="2000" b="0" i="0" dirty="0">
                <a:solidFill>
                  <a:srgbClr val="32434F"/>
                </a:solidFill>
                <a:effectLst/>
                <a:latin typeface="Arial" panose="020B0604020202020204" pitchFamily="34" charset="0"/>
              </a:rPr>
              <a:t/>
            </a:r>
            <a:br>
              <a:rPr lang="en-US" sz="2000" b="0" i="0" dirty="0">
                <a:solidFill>
                  <a:srgbClr val="32434F"/>
                </a:solidFill>
                <a:effectLst/>
                <a:latin typeface="Arial" panose="020B0604020202020204" pitchFamily="34" charset="0"/>
              </a:rPr>
            </a:br>
            <a:endParaRPr lang="en-US" sz="2000" dirty="0"/>
          </a:p>
        </p:txBody>
      </p:sp>
      <p:sp>
        <p:nvSpPr>
          <p:cNvPr id="3" name="Content Placeholder 2">
            <a:extLst>
              <a:ext uri="{FF2B5EF4-FFF2-40B4-BE49-F238E27FC236}">
                <a16:creationId xmlns:a16="http://schemas.microsoft.com/office/drawing/2014/main" id="{4F8544C3-9B87-5A79-1BF0-7094D704FF81}"/>
              </a:ext>
            </a:extLst>
          </p:cNvPr>
          <p:cNvSpPr>
            <a:spLocks noGrp="1"/>
          </p:cNvSpPr>
          <p:nvPr>
            <p:ph sz="half" idx="2"/>
          </p:nvPr>
        </p:nvSpPr>
        <p:spPr>
          <a:xfrm>
            <a:off x="457200" y="2057400"/>
            <a:ext cx="5279816" cy="4015409"/>
          </a:xfrm>
        </p:spPr>
        <p:txBody>
          <a:bodyPr>
            <a:noAutofit/>
          </a:bodyPr>
          <a:lstStyle/>
          <a:p>
            <a:r>
              <a:rPr lang="en-US" sz="1400" b="1" dirty="0"/>
              <a:t>1151.Indian country defined.</a:t>
            </a:r>
          </a:p>
          <a:p>
            <a:r>
              <a:rPr lang="en-US" sz="1400" b="1" dirty="0"/>
              <a:t>1152.Laws governing.</a:t>
            </a:r>
          </a:p>
          <a:p>
            <a:r>
              <a:rPr lang="en-US" sz="1400" b="1" dirty="0"/>
              <a:t>1153.Offenses committed within Indian country.</a:t>
            </a:r>
          </a:p>
          <a:p>
            <a:endParaRPr lang="en-US" sz="1200" dirty="0"/>
          </a:p>
        </p:txBody>
      </p:sp>
      <p:sp>
        <p:nvSpPr>
          <p:cNvPr id="6" name="Content Placeholder 5">
            <a:extLst>
              <a:ext uri="{FF2B5EF4-FFF2-40B4-BE49-F238E27FC236}">
                <a16:creationId xmlns:a16="http://schemas.microsoft.com/office/drawing/2014/main" id="{EBE94C26-D3E3-F59B-1082-3289C62E28AE}"/>
              </a:ext>
            </a:extLst>
          </p:cNvPr>
          <p:cNvSpPr>
            <a:spLocks noGrp="1"/>
          </p:cNvSpPr>
          <p:nvPr>
            <p:ph sz="quarter" idx="4"/>
          </p:nvPr>
        </p:nvSpPr>
        <p:spPr>
          <a:xfrm>
            <a:off x="6304928" y="2057400"/>
            <a:ext cx="5279815" cy="4114800"/>
          </a:xfrm>
        </p:spPr>
        <p:txBody>
          <a:bodyPr>
            <a:normAutofit/>
          </a:bodyPr>
          <a:lstStyle/>
          <a:p>
            <a:endParaRPr lang="en-US" dirty="0"/>
          </a:p>
        </p:txBody>
      </p:sp>
    </p:spTree>
    <p:extLst>
      <p:ext uri="{BB962C8B-B14F-4D97-AF65-F5344CB8AC3E}">
        <p14:creationId xmlns:p14="http://schemas.microsoft.com/office/powerpoint/2010/main" val="148223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8A79-E7B5-4569-9EB8-93586EB8CB0B}"/>
              </a:ext>
            </a:extLst>
          </p:cNvPr>
          <p:cNvSpPr>
            <a:spLocks noGrp="1"/>
          </p:cNvSpPr>
          <p:nvPr>
            <p:ph type="title"/>
          </p:nvPr>
        </p:nvSpPr>
        <p:spPr/>
        <p:txBody>
          <a:bodyPr/>
          <a:lstStyle/>
          <a:p>
            <a:pPr algn="ctr"/>
            <a:r>
              <a:rPr lang="en-US" dirty="0"/>
              <a:t>APSC 2-Week Recert at AST Academy in Sitka</a:t>
            </a:r>
          </a:p>
        </p:txBody>
      </p:sp>
      <p:pic>
        <p:nvPicPr>
          <p:cNvPr id="7" name="Content Placeholder 6">
            <a:extLst>
              <a:ext uri="{FF2B5EF4-FFF2-40B4-BE49-F238E27FC236}">
                <a16:creationId xmlns:a16="http://schemas.microsoft.com/office/drawing/2014/main" id="{FA94230E-3FE3-4275-9CD9-64AA09E545B9}"/>
              </a:ext>
            </a:extLst>
          </p:cNvPr>
          <p:cNvPicPr>
            <a:picLocks noGrp="1" noChangeAspect="1"/>
          </p:cNvPicPr>
          <p:nvPr>
            <p:ph sz="quarter" idx="4"/>
          </p:nvPr>
        </p:nvPicPr>
        <p:blipFill>
          <a:blip r:embed="rId2"/>
          <a:stretch>
            <a:fillRect/>
          </a:stretch>
        </p:blipFill>
        <p:spPr>
          <a:xfrm>
            <a:off x="6271592" y="2629768"/>
            <a:ext cx="4300856" cy="3221490"/>
          </a:xfrm>
          <a:prstGeom prst="rect">
            <a:avLst/>
          </a:prstGeom>
        </p:spPr>
      </p:pic>
      <p:pic>
        <p:nvPicPr>
          <p:cNvPr id="4098" name="Picture 2" descr="State Troopers from rural communities participate in advanced weeklong  training | Peninsula Clarion">
            <a:extLst>
              <a:ext uri="{FF2B5EF4-FFF2-40B4-BE49-F238E27FC236}">
                <a16:creationId xmlns:a16="http://schemas.microsoft.com/office/drawing/2014/main" id="{2D8469C8-7A90-4482-9A1F-D7071BE8876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8024" y="2644438"/>
            <a:ext cx="4818992" cy="320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29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6432-3F85-4BE7-6B1E-47E9F1118C54}"/>
              </a:ext>
            </a:extLst>
          </p:cNvPr>
          <p:cNvSpPr>
            <a:spLocks noGrp="1"/>
          </p:cNvSpPr>
          <p:nvPr>
            <p:ph type="title"/>
          </p:nvPr>
        </p:nvSpPr>
        <p:spPr/>
        <p:txBody>
          <a:bodyPr/>
          <a:lstStyle/>
          <a:p>
            <a:r>
              <a:rPr lang="en-US" dirty="0"/>
              <a:t>Course of Action</a:t>
            </a:r>
          </a:p>
        </p:txBody>
      </p:sp>
      <p:sp>
        <p:nvSpPr>
          <p:cNvPr id="3" name="Content Placeholder 2">
            <a:extLst>
              <a:ext uri="{FF2B5EF4-FFF2-40B4-BE49-F238E27FC236}">
                <a16:creationId xmlns:a16="http://schemas.microsoft.com/office/drawing/2014/main" id="{B1B4ABF6-AAB0-60A6-26AD-08F14ED0AF81}"/>
              </a:ext>
            </a:extLst>
          </p:cNvPr>
          <p:cNvSpPr>
            <a:spLocks noGrp="1"/>
          </p:cNvSpPr>
          <p:nvPr>
            <p:ph idx="1"/>
          </p:nvPr>
        </p:nvSpPr>
        <p:spPr>
          <a:xfrm>
            <a:off x="1097280" y="2108201"/>
            <a:ext cx="10770042" cy="4183269"/>
          </a:xfrm>
        </p:spPr>
        <p:txBody>
          <a:bodyPr>
            <a:normAutofit fontScale="62500" lnSpcReduction="20000"/>
          </a:bodyPr>
          <a:lstStyle/>
          <a:p>
            <a:pPr>
              <a:buFont typeface="Wingdings" panose="05000000000000000000" pitchFamily="2" charset="2"/>
              <a:buChar char="§"/>
            </a:pPr>
            <a:r>
              <a:rPr lang="en-US" sz="2200" dirty="0">
                <a:solidFill>
                  <a:srgbClr val="000000"/>
                </a:solidFill>
                <a:effectLst/>
                <a:ea typeface="Times New Roman" panose="02020603050405020304" pitchFamily="18" charset="0"/>
              </a:rPr>
              <a:t>Tribal Engagement Program discuss options for records management system, integrated automated fingerprint identification system, uniform crime reporting, national crime information center, national incident-based reporting system. </a:t>
            </a:r>
            <a:endParaRPr lang="en-US" sz="2200" dirty="0"/>
          </a:p>
          <a:p>
            <a:pPr>
              <a:buFont typeface="Wingdings" panose="05000000000000000000" pitchFamily="2" charset="2"/>
              <a:buChar char="§"/>
            </a:pPr>
            <a:r>
              <a:rPr lang="en-US" sz="2200" dirty="0"/>
              <a:t>Work with Legislators to add Tribal Police Officers under the State Statue or Special Commission from the Commission for a pilot program for TPO’s. </a:t>
            </a:r>
          </a:p>
          <a:p>
            <a:pPr>
              <a:buFont typeface="Wingdings" panose="05000000000000000000" pitchFamily="2" charset="2"/>
              <a:buChar char="§"/>
            </a:pPr>
            <a:r>
              <a:rPr lang="en-US" sz="2200" dirty="0"/>
              <a:t>Set up a “Alaska Tribal Police Association.” Setting a standard and monitored by ANJC.</a:t>
            </a:r>
          </a:p>
          <a:p>
            <a:pPr>
              <a:buFont typeface="Wingdings" panose="05000000000000000000" pitchFamily="2" charset="2"/>
              <a:buChar char="§"/>
            </a:pPr>
            <a:r>
              <a:rPr lang="en-US" sz="2200" dirty="0"/>
              <a:t>Tribal Police would be able to work cases in the Tribal court, State Court and Federal Court. </a:t>
            </a:r>
          </a:p>
          <a:p>
            <a:pPr>
              <a:buFont typeface="Wingdings" panose="05000000000000000000" pitchFamily="2" charset="2"/>
              <a:buChar char="§"/>
            </a:pPr>
            <a:r>
              <a:rPr lang="en-US" sz="2200" dirty="0"/>
              <a:t>Set up a Tribal Police FTO program working with our state, local and federal partners.</a:t>
            </a:r>
          </a:p>
          <a:p>
            <a:pPr>
              <a:buFont typeface="Wingdings" panose="05000000000000000000" pitchFamily="2" charset="2"/>
              <a:buChar char="§"/>
            </a:pPr>
            <a:r>
              <a:rPr lang="en-US" sz="2200" dirty="0"/>
              <a:t>Work with our State and Federal Prosecutors</a:t>
            </a:r>
          </a:p>
          <a:p>
            <a:pPr>
              <a:buFont typeface="Wingdings" panose="05000000000000000000" pitchFamily="2" charset="2"/>
              <a:buChar char="§"/>
            </a:pPr>
            <a:r>
              <a:rPr lang="en-US" sz="2200" dirty="0"/>
              <a:t>Build Tribal Detention Facility in Alaska. </a:t>
            </a:r>
          </a:p>
          <a:p>
            <a:pPr>
              <a:buFont typeface="Wingdings" panose="05000000000000000000" pitchFamily="2" charset="2"/>
              <a:buChar char="§"/>
            </a:pPr>
            <a:r>
              <a:rPr lang="en-US" sz="2200" dirty="0"/>
              <a:t>Continue to build the Tribal Court System and Tribal Programs</a:t>
            </a:r>
          </a:p>
          <a:p>
            <a:pPr>
              <a:buFont typeface="Wingdings" panose="05000000000000000000" pitchFamily="2" charset="2"/>
              <a:buChar char="§"/>
            </a:pPr>
            <a:r>
              <a:rPr lang="en-US" sz="2200" dirty="0"/>
              <a:t>BIA- Special Law Enforcement Commission (SLEC Card)</a:t>
            </a:r>
          </a:p>
          <a:p>
            <a:pPr>
              <a:buFont typeface="Wingdings" panose="05000000000000000000" pitchFamily="2" charset="2"/>
              <a:buChar char="§"/>
            </a:pPr>
            <a:r>
              <a:rPr lang="en-US" sz="2200" dirty="0"/>
              <a:t>Work with Department of Interior (DOI)</a:t>
            </a:r>
          </a:p>
          <a:p>
            <a:endParaRPr lang="en-US" dirty="0"/>
          </a:p>
        </p:txBody>
      </p:sp>
      <p:pic>
        <p:nvPicPr>
          <p:cNvPr id="4" name="Picture 3">
            <a:extLst>
              <a:ext uri="{FF2B5EF4-FFF2-40B4-BE49-F238E27FC236}">
                <a16:creationId xmlns:a16="http://schemas.microsoft.com/office/drawing/2014/main" id="{F31D7819-E9C4-4D5C-398D-980B70628790}"/>
              </a:ext>
            </a:extLst>
          </p:cNvPr>
          <p:cNvPicPr>
            <a:picLocks noChangeAspect="1"/>
          </p:cNvPicPr>
          <p:nvPr/>
        </p:nvPicPr>
        <p:blipFill>
          <a:blip r:embed="rId2"/>
          <a:stretch>
            <a:fillRect/>
          </a:stretch>
        </p:blipFill>
        <p:spPr>
          <a:xfrm>
            <a:off x="7527027" y="286603"/>
            <a:ext cx="2962275" cy="1543050"/>
          </a:xfrm>
          <a:prstGeom prst="rect">
            <a:avLst/>
          </a:prstGeom>
        </p:spPr>
      </p:pic>
    </p:spTree>
    <p:extLst>
      <p:ext uri="{BB962C8B-B14F-4D97-AF65-F5344CB8AC3E}">
        <p14:creationId xmlns:p14="http://schemas.microsoft.com/office/powerpoint/2010/main" val="40649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43C74F-A822-4AD6-8846-666B0EC57594}"/>
              </a:ext>
            </a:extLst>
          </p:cNvPr>
          <p:cNvSpPr>
            <a:spLocks noGrp="1"/>
          </p:cNvSpPr>
          <p:nvPr>
            <p:ph type="title"/>
          </p:nvPr>
        </p:nvSpPr>
        <p:spPr/>
        <p:txBody>
          <a:bodyPr>
            <a:normAutofit/>
          </a:bodyPr>
          <a:lstStyle/>
          <a:p>
            <a:r>
              <a:rPr lang="en-US" sz="2400" dirty="0">
                <a:effectLst/>
                <a:latin typeface="Calibri Light" panose="020F0302020204030204" pitchFamily="34" charset="0"/>
                <a:ea typeface="Calibri" panose="020F0502020204030204" pitchFamily="34" charset="0"/>
              </a:rPr>
              <a:t>Why do you have to change the state statue for this Department to work?</a:t>
            </a:r>
            <a:endParaRPr lang="en-US" sz="2400" dirty="0"/>
          </a:p>
        </p:txBody>
      </p:sp>
      <p:sp>
        <p:nvSpPr>
          <p:cNvPr id="8" name="Content Placeholder 7">
            <a:extLst>
              <a:ext uri="{FF2B5EF4-FFF2-40B4-BE49-F238E27FC236}">
                <a16:creationId xmlns:a16="http://schemas.microsoft.com/office/drawing/2014/main" id="{B4976C7E-39AD-497B-996F-4E5C3B2548EB}"/>
              </a:ext>
            </a:extLst>
          </p:cNvPr>
          <p:cNvSpPr>
            <a:spLocks noGrp="1"/>
          </p:cNvSpPr>
          <p:nvPr>
            <p:ph idx="1"/>
          </p:nvPr>
        </p:nvSpPr>
        <p:spPr>
          <a:xfrm>
            <a:off x="248478" y="2069253"/>
            <a:ext cx="6221896" cy="4182460"/>
          </a:xfrm>
        </p:spPr>
        <p:txBody>
          <a:bodyPr>
            <a:normAutofit lnSpcReduction="10000"/>
          </a:bodyPr>
          <a:lstStyle/>
          <a:p>
            <a:r>
              <a:rPr lang="en-US" i="1" dirty="0">
                <a:solidFill>
                  <a:srgbClr val="0070C0"/>
                </a:solidFill>
              </a:rPr>
              <a:t>CVTC Officers will better serve the local community through shared concurrent jurisdiction.</a:t>
            </a:r>
            <a:r>
              <a:rPr lang="en-US" dirty="0">
                <a:solidFill>
                  <a:srgbClr val="0070C0"/>
                </a:solidFill>
              </a:rPr>
              <a:t> </a:t>
            </a:r>
            <a:r>
              <a:rPr lang="en-US" i="1" dirty="0">
                <a:solidFill>
                  <a:srgbClr val="0070C0"/>
                </a:solidFill>
              </a:rPr>
              <a:t>Concurrent jurisdiction means that more than one agency has the power to resolve serious issues that arise in the community.</a:t>
            </a:r>
            <a:endParaRPr lang="en-US" dirty="0">
              <a:solidFill>
                <a:srgbClr val="0070C0"/>
              </a:solidFill>
            </a:endParaRPr>
          </a:p>
          <a:p>
            <a:r>
              <a:rPr lang="en-US" i="1" dirty="0">
                <a:solidFill>
                  <a:srgbClr val="0070C0"/>
                </a:solidFill>
              </a:rPr>
              <a:t>This change in statute will allow CVTC Officers to share policing responsibilities within the community and provide timely response assisting in investigating local, more serious crimes beyond simple misdemeanors. CVTC Officers will have achieved the necessary training and experience to respond accordingly and provide the much-needed back-up for state and local law enforcement officers. </a:t>
            </a:r>
            <a:endParaRPr lang="en-US" dirty="0">
              <a:solidFill>
                <a:srgbClr val="0070C0"/>
              </a:solidFill>
            </a:endParaRPr>
          </a:p>
          <a:p>
            <a:r>
              <a:rPr lang="en-US" dirty="0"/>
              <a:t>How does this work? 911 calls/MOU’s</a:t>
            </a:r>
          </a:p>
        </p:txBody>
      </p:sp>
      <p:pic>
        <p:nvPicPr>
          <p:cNvPr id="2" name="Picture 1">
            <a:extLst>
              <a:ext uri="{FF2B5EF4-FFF2-40B4-BE49-F238E27FC236}">
                <a16:creationId xmlns:a16="http://schemas.microsoft.com/office/drawing/2014/main" id="{793EB3DD-C104-4204-B4FF-E89E8AFDAF65}"/>
              </a:ext>
            </a:extLst>
          </p:cNvPr>
          <p:cNvPicPr>
            <a:picLocks noChangeAspect="1"/>
          </p:cNvPicPr>
          <p:nvPr/>
        </p:nvPicPr>
        <p:blipFill>
          <a:blip r:embed="rId2"/>
          <a:stretch>
            <a:fillRect/>
          </a:stretch>
        </p:blipFill>
        <p:spPr>
          <a:xfrm>
            <a:off x="6708913" y="2069252"/>
            <a:ext cx="5234609" cy="3925956"/>
          </a:xfrm>
          <a:prstGeom prst="rect">
            <a:avLst/>
          </a:prstGeom>
        </p:spPr>
      </p:pic>
    </p:spTree>
    <p:extLst>
      <p:ext uri="{BB962C8B-B14F-4D97-AF65-F5344CB8AC3E}">
        <p14:creationId xmlns:p14="http://schemas.microsoft.com/office/powerpoint/2010/main" val="79917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B9829A-AF83-AAE8-BB20-8B404A5A4E56}"/>
              </a:ext>
            </a:extLst>
          </p:cNvPr>
          <p:cNvPicPr>
            <a:picLocks noChangeAspect="1"/>
          </p:cNvPicPr>
          <p:nvPr/>
        </p:nvPicPr>
        <p:blipFill>
          <a:blip r:embed="rId2"/>
          <a:stretch>
            <a:fillRect/>
          </a:stretch>
        </p:blipFill>
        <p:spPr>
          <a:xfrm>
            <a:off x="1078230" y="304303"/>
            <a:ext cx="10035540" cy="5948486"/>
          </a:xfrm>
          <a:prstGeom prst="rect">
            <a:avLst/>
          </a:prstGeom>
        </p:spPr>
      </p:pic>
    </p:spTree>
    <p:extLst>
      <p:ext uri="{BB962C8B-B14F-4D97-AF65-F5344CB8AC3E}">
        <p14:creationId xmlns:p14="http://schemas.microsoft.com/office/powerpoint/2010/main" val="2781582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9125-75A4-4687-AE7F-EE2A8EA07505}"/>
              </a:ext>
            </a:extLst>
          </p:cNvPr>
          <p:cNvSpPr>
            <a:spLocks noGrp="1"/>
          </p:cNvSpPr>
          <p:nvPr>
            <p:ph type="title"/>
          </p:nvPr>
        </p:nvSpPr>
        <p:spPr/>
        <p:txBody>
          <a:bodyPr/>
          <a:lstStyle/>
          <a:p>
            <a:r>
              <a:rPr lang="en-US" dirty="0"/>
              <a:t>Tribal Court</a:t>
            </a:r>
          </a:p>
        </p:txBody>
      </p:sp>
      <p:sp>
        <p:nvSpPr>
          <p:cNvPr id="3" name="Content Placeholder 2">
            <a:extLst>
              <a:ext uri="{FF2B5EF4-FFF2-40B4-BE49-F238E27FC236}">
                <a16:creationId xmlns:a16="http://schemas.microsoft.com/office/drawing/2014/main" id="{27ACBD06-841E-4A58-9C9C-F9DAE1045530}"/>
              </a:ext>
            </a:extLst>
          </p:cNvPr>
          <p:cNvSpPr>
            <a:spLocks noGrp="1"/>
          </p:cNvSpPr>
          <p:nvPr>
            <p:ph idx="1"/>
          </p:nvPr>
        </p:nvSpPr>
        <p:spPr/>
        <p:txBody>
          <a:bodyPr/>
          <a:lstStyle/>
          <a:p>
            <a:pPr marL="292608" lvl="1" indent="0">
              <a:buNone/>
            </a:pPr>
            <a:r>
              <a:rPr lang="en-US" sz="1900" dirty="0"/>
              <a:t>Court Grants</a:t>
            </a:r>
          </a:p>
          <a:p>
            <a:pPr marL="749808" lvl="1" indent="-457200">
              <a:buAutoNum type="arabicPeriod"/>
            </a:pPr>
            <a:r>
              <a:rPr lang="en-US" sz="1900" dirty="0"/>
              <a:t>Denali Commission (Victim Service/Advocate)</a:t>
            </a:r>
          </a:p>
          <a:p>
            <a:pPr marL="749808" lvl="1" indent="-457200">
              <a:buAutoNum type="arabicPeriod"/>
            </a:pPr>
            <a:r>
              <a:rPr lang="en-US" sz="1900" dirty="0"/>
              <a:t>Office of Tribal Justice (Judges)</a:t>
            </a:r>
          </a:p>
          <a:p>
            <a:pPr marL="749808" lvl="1" indent="-457200">
              <a:buAutoNum type="arabicPeriod"/>
            </a:pPr>
            <a:r>
              <a:rPr lang="en-US" sz="1900" dirty="0"/>
              <a:t>Office of Tribal Justice </a:t>
            </a:r>
            <a:r>
              <a:rPr lang="en-US" sz="2000" b="1" dirty="0">
                <a:solidFill>
                  <a:srgbClr val="202124"/>
                </a:solidFill>
                <a:latin typeface="Roboto" panose="02000000000000000000" pitchFamily="2" charset="0"/>
              </a:rPr>
              <a:t> </a:t>
            </a:r>
            <a:r>
              <a:rPr lang="en-US" sz="1900" dirty="0"/>
              <a:t>(Clerk Court, Court Administrator &amp; Bailiff)</a:t>
            </a:r>
          </a:p>
          <a:p>
            <a:pPr marL="749808" lvl="1" indent="-457200">
              <a:buAutoNum type="arabicPeriod"/>
            </a:pPr>
            <a:r>
              <a:rPr lang="en-US" sz="1900" dirty="0"/>
              <a:t>DOJ/BJA Court  (Court and Justice Director)</a:t>
            </a:r>
          </a:p>
          <a:p>
            <a:pPr marL="749808" lvl="1" indent="-457200">
              <a:buAutoNum type="arabicPeriod"/>
            </a:pPr>
            <a:endParaRPr lang="en-US" sz="1900" dirty="0"/>
          </a:p>
          <a:p>
            <a:endParaRPr lang="en-US" dirty="0"/>
          </a:p>
        </p:txBody>
      </p:sp>
      <p:pic>
        <p:nvPicPr>
          <p:cNvPr id="4" name="Picture 3">
            <a:extLst>
              <a:ext uri="{FF2B5EF4-FFF2-40B4-BE49-F238E27FC236}">
                <a16:creationId xmlns:a16="http://schemas.microsoft.com/office/drawing/2014/main" id="{8B8EFBD7-E248-DCE0-D619-99AD665F0D24}"/>
              </a:ext>
            </a:extLst>
          </p:cNvPr>
          <p:cNvPicPr>
            <a:picLocks noChangeAspect="1"/>
          </p:cNvPicPr>
          <p:nvPr/>
        </p:nvPicPr>
        <p:blipFill>
          <a:blip r:embed="rId2"/>
          <a:stretch>
            <a:fillRect/>
          </a:stretch>
        </p:blipFill>
        <p:spPr>
          <a:xfrm>
            <a:off x="7066514" y="3598380"/>
            <a:ext cx="1895475" cy="2409825"/>
          </a:xfrm>
          <a:prstGeom prst="rect">
            <a:avLst/>
          </a:prstGeom>
        </p:spPr>
      </p:pic>
      <p:pic>
        <p:nvPicPr>
          <p:cNvPr id="5" name="Picture 4">
            <a:extLst>
              <a:ext uri="{FF2B5EF4-FFF2-40B4-BE49-F238E27FC236}">
                <a16:creationId xmlns:a16="http://schemas.microsoft.com/office/drawing/2014/main" id="{0D67A94F-5BCE-763F-6389-405322856448}"/>
              </a:ext>
            </a:extLst>
          </p:cNvPr>
          <p:cNvPicPr>
            <a:picLocks noChangeAspect="1"/>
          </p:cNvPicPr>
          <p:nvPr/>
        </p:nvPicPr>
        <p:blipFill>
          <a:blip r:embed="rId3"/>
          <a:stretch>
            <a:fillRect/>
          </a:stretch>
        </p:blipFill>
        <p:spPr>
          <a:xfrm>
            <a:off x="9325180" y="3598380"/>
            <a:ext cx="2466975" cy="1847850"/>
          </a:xfrm>
          <a:prstGeom prst="rect">
            <a:avLst/>
          </a:prstGeom>
        </p:spPr>
      </p:pic>
      <p:pic>
        <p:nvPicPr>
          <p:cNvPr id="6" name="Picture 5">
            <a:extLst>
              <a:ext uri="{FF2B5EF4-FFF2-40B4-BE49-F238E27FC236}">
                <a16:creationId xmlns:a16="http://schemas.microsoft.com/office/drawing/2014/main" id="{80F73F43-AA91-DA2A-B805-50C0A58E478D}"/>
              </a:ext>
            </a:extLst>
          </p:cNvPr>
          <p:cNvPicPr>
            <a:picLocks noChangeAspect="1"/>
          </p:cNvPicPr>
          <p:nvPr/>
        </p:nvPicPr>
        <p:blipFill>
          <a:blip r:embed="rId4"/>
          <a:stretch>
            <a:fillRect/>
          </a:stretch>
        </p:blipFill>
        <p:spPr>
          <a:xfrm>
            <a:off x="7335078" y="451949"/>
            <a:ext cx="2734917" cy="1285411"/>
          </a:xfrm>
          <a:prstGeom prst="rect">
            <a:avLst/>
          </a:prstGeom>
        </p:spPr>
      </p:pic>
    </p:spTree>
    <p:extLst>
      <p:ext uri="{BB962C8B-B14F-4D97-AF65-F5344CB8AC3E}">
        <p14:creationId xmlns:p14="http://schemas.microsoft.com/office/powerpoint/2010/main" val="113486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C8F0-774B-4791-9524-D37413887431}"/>
              </a:ext>
            </a:extLst>
          </p:cNvPr>
          <p:cNvSpPr>
            <a:spLocks noGrp="1"/>
          </p:cNvSpPr>
          <p:nvPr>
            <p:ph type="title"/>
          </p:nvPr>
        </p:nvSpPr>
        <p:spPr/>
        <p:txBody>
          <a:bodyPr>
            <a:normAutofit/>
          </a:bodyPr>
          <a:lstStyle/>
          <a:p>
            <a:r>
              <a:rPr lang="en-US" sz="2400" dirty="0">
                <a:effectLst/>
                <a:latin typeface="Calibri Light" panose="020F0302020204030204" pitchFamily="34" charset="0"/>
                <a:ea typeface="Calibri" panose="020F0502020204030204" pitchFamily="34" charset="0"/>
              </a:rPr>
              <a:t>Will Non-Tribal members be judged by a Tribal Court for criminal cases?</a:t>
            </a:r>
            <a:r>
              <a:rPr lang="en-US" sz="2400" dirty="0">
                <a:solidFill>
                  <a:srgbClr val="2F5496"/>
                </a:solidFill>
                <a:effectLst/>
                <a:latin typeface="Calibri Light" panose="020F0302020204030204" pitchFamily="34" charset="0"/>
                <a:ea typeface="Calibri" panose="020F0502020204030204" pitchFamily="34" charset="0"/>
              </a:rPr>
              <a:t> </a:t>
            </a:r>
            <a:endParaRPr lang="en-US" sz="2400" dirty="0"/>
          </a:p>
        </p:txBody>
      </p:sp>
      <p:sp>
        <p:nvSpPr>
          <p:cNvPr id="3" name="Content Placeholder 2">
            <a:extLst>
              <a:ext uri="{FF2B5EF4-FFF2-40B4-BE49-F238E27FC236}">
                <a16:creationId xmlns:a16="http://schemas.microsoft.com/office/drawing/2014/main" id="{CE22BB60-A4B1-484C-830A-8DF7C37AF6D7}"/>
              </a:ext>
            </a:extLst>
          </p:cNvPr>
          <p:cNvSpPr>
            <a:spLocks noGrp="1"/>
          </p:cNvSpPr>
          <p:nvPr>
            <p:ph idx="1"/>
          </p:nvPr>
        </p:nvSpPr>
        <p:spPr/>
        <p:txBody>
          <a:bodyPr/>
          <a:lstStyle/>
          <a:p>
            <a:r>
              <a:rPr lang="en-US" sz="1800" i="1" dirty="0">
                <a:solidFill>
                  <a:srgbClr val="2F5496"/>
                </a:solidFill>
                <a:effectLst/>
                <a:latin typeface="Calibri Light" panose="020F0302020204030204" pitchFamily="34" charset="0"/>
                <a:ea typeface="Calibri" panose="020F0502020204030204" pitchFamily="34" charset="0"/>
              </a:rPr>
              <a:t>No! CVTC’s Traditional Tribal court is for domestic relations cases or trespass cases involving Tribal citizens. </a:t>
            </a:r>
            <a:endParaRPr lang="en-US" dirty="0"/>
          </a:p>
        </p:txBody>
      </p:sp>
      <p:pic>
        <p:nvPicPr>
          <p:cNvPr id="4" name="Picture 3">
            <a:extLst>
              <a:ext uri="{FF2B5EF4-FFF2-40B4-BE49-F238E27FC236}">
                <a16:creationId xmlns:a16="http://schemas.microsoft.com/office/drawing/2014/main" id="{8FBED9B8-BAC1-44A3-B73C-7EC49A6330FF}"/>
              </a:ext>
            </a:extLst>
          </p:cNvPr>
          <p:cNvPicPr>
            <a:picLocks noChangeAspect="1"/>
          </p:cNvPicPr>
          <p:nvPr/>
        </p:nvPicPr>
        <p:blipFill>
          <a:blip r:embed="rId2"/>
          <a:stretch>
            <a:fillRect/>
          </a:stretch>
        </p:blipFill>
        <p:spPr>
          <a:xfrm>
            <a:off x="4181184" y="2649727"/>
            <a:ext cx="2143125" cy="2143125"/>
          </a:xfrm>
          <a:prstGeom prst="rect">
            <a:avLst/>
          </a:prstGeom>
        </p:spPr>
      </p:pic>
      <p:pic>
        <p:nvPicPr>
          <p:cNvPr id="5" name="Picture 4">
            <a:extLst>
              <a:ext uri="{FF2B5EF4-FFF2-40B4-BE49-F238E27FC236}">
                <a16:creationId xmlns:a16="http://schemas.microsoft.com/office/drawing/2014/main" id="{22CF1347-945E-4221-9800-D00705C03284}"/>
              </a:ext>
            </a:extLst>
          </p:cNvPr>
          <p:cNvPicPr>
            <a:picLocks noChangeAspect="1"/>
          </p:cNvPicPr>
          <p:nvPr/>
        </p:nvPicPr>
        <p:blipFill>
          <a:blip r:embed="rId3"/>
          <a:stretch>
            <a:fillRect/>
          </a:stretch>
        </p:blipFill>
        <p:spPr>
          <a:xfrm>
            <a:off x="2456282" y="4387956"/>
            <a:ext cx="1892844" cy="1892844"/>
          </a:xfrm>
          <a:prstGeom prst="rect">
            <a:avLst/>
          </a:prstGeom>
        </p:spPr>
      </p:pic>
      <p:pic>
        <p:nvPicPr>
          <p:cNvPr id="6" name="Picture 5">
            <a:extLst>
              <a:ext uri="{FF2B5EF4-FFF2-40B4-BE49-F238E27FC236}">
                <a16:creationId xmlns:a16="http://schemas.microsoft.com/office/drawing/2014/main" id="{4B5FCD9A-E91F-4849-A9A2-105322A9511F}"/>
              </a:ext>
            </a:extLst>
          </p:cNvPr>
          <p:cNvPicPr>
            <a:picLocks noChangeAspect="1"/>
          </p:cNvPicPr>
          <p:nvPr/>
        </p:nvPicPr>
        <p:blipFill>
          <a:blip r:embed="rId4"/>
          <a:stretch>
            <a:fillRect/>
          </a:stretch>
        </p:blipFill>
        <p:spPr>
          <a:xfrm>
            <a:off x="6691416" y="2694578"/>
            <a:ext cx="2048578" cy="2048578"/>
          </a:xfrm>
          <a:prstGeom prst="rect">
            <a:avLst/>
          </a:prstGeom>
        </p:spPr>
      </p:pic>
      <p:pic>
        <p:nvPicPr>
          <p:cNvPr id="7" name="Picture 6">
            <a:extLst>
              <a:ext uri="{FF2B5EF4-FFF2-40B4-BE49-F238E27FC236}">
                <a16:creationId xmlns:a16="http://schemas.microsoft.com/office/drawing/2014/main" id="{1CEAC7B1-8509-424A-A9E3-6607DE010FBC}"/>
              </a:ext>
            </a:extLst>
          </p:cNvPr>
          <p:cNvPicPr>
            <a:picLocks noChangeAspect="1"/>
          </p:cNvPicPr>
          <p:nvPr/>
        </p:nvPicPr>
        <p:blipFill>
          <a:blip r:embed="rId5"/>
          <a:stretch>
            <a:fillRect/>
          </a:stretch>
        </p:blipFill>
        <p:spPr>
          <a:xfrm>
            <a:off x="8743701" y="4125383"/>
            <a:ext cx="2162175" cy="2114550"/>
          </a:xfrm>
          <a:prstGeom prst="rect">
            <a:avLst/>
          </a:prstGeom>
        </p:spPr>
      </p:pic>
      <p:pic>
        <p:nvPicPr>
          <p:cNvPr id="8" name="Picture 7">
            <a:extLst>
              <a:ext uri="{FF2B5EF4-FFF2-40B4-BE49-F238E27FC236}">
                <a16:creationId xmlns:a16="http://schemas.microsoft.com/office/drawing/2014/main" id="{8732BBBE-6270-4463-9C84-0168FB0DD74D}"/>
              </a:ext>
            </a:extLst>
          </p:cNvPr>
          <p:cNvPicPr>
            <a:picLocks noChangeAspect="1"/>
          </p:cNvPicPr>
          <p:nvPr/>
        </p:nvPicPr>
        <p:blipFill>
          <a:blip r:embed="rId6"/>
          <a:stretch>
            <a:fillRect/>
          </a:stretch>
        </p:blipFill>
        <p:spPr>
          <a:xfrm>
            <a:off x="399276" y="2920108"/>
            <a:ext cx="2117053" cy="3020964"/>
          </a:xfrm>
          <a:prstGeom prst="rect">
            <a:avLst/>
          </a:prstGeom>
        </p:spPr>
      </p:pic>
      <p:pic>
        <p:nvPicPr>
          <p:cNvPr id="9" name="Picture 8">
            <a:extLst>
              <a:ext uri="{FF2B5EF4-FFF2-40B4-BE49-F238E27FC236}">
                <a16:creationId xmlns:a16="http://schemas.microsoft.com/office/drawing/2014/main" id="{A2347551-3BAC-4021-AF60-65B185DE1467}"/>
              </a:ext>
            </a:extLst>
          </p:cNvPr>
          <p:cNvPicPr>
            <a:picLocks noChangeAspect="1"/>
          </p:cNvPicPr>
          <p:nvPr/>
        </p:nvPicPr>
        <p:blipFill>
          <a:blip r:embed="rId7"/>
          <a:stretch>
            <a:fillRect/>
          </a:stretch>
        </p:blipFill>
        <p:spPr>
          <a:xfrm>
            <a:off x="5550720" y="4517774"/>
            <a:ext cx="1914286" cy="1914286"/>
          </a:xfrm>
          <a:prstGeom prst="rect">
            <a:avLst/>
          </a:prstGeom>
        </p:spPr>
      </p:pic>
      <p:pic>
        <p:nvPicPr>
          <p:cNvPr id="10" name="Picture 9">
            <a:extLst>
              <a:ext uri="{FF2B5EF4-FFF2-40B4-BE49-F238E27FC236}">
                <a16:creationId xmlns:a16="http://schemas.microsoft.com/office/drawing/2014/main" id="{48C15EF8-F552-4D66-BA60-32B146FC39C2}"/>
              </a:ext>
            </a:extLst>
          </p:cNvPr>
          <p:cNvPicPr>
            <a:picLocks noChangeAspect="1"/>
          </p:cNvPicPr>
          <p:nvPr/>
        </p:nvPicPr>
        <p:blipFill>
          <a:blip r:embed="rId8"/>
          <a:stretch>
            <a:fillRect/>
          </a:stretch>
        </p:blipFill>
        <p:spPr>
          <a:xfrm>
            <a:off x="8822016" y="2649727"/>
            <a:ext cx="3306420" cy="1325925"/>
          </a:xfrm>
          <a:prstGeom prst="rect">
            <a:avLst/>
          </a:prstGeom>
        </p:spPr>
      </p:pic>
    </p:spTree>
    <p:extLst>
      <p:ext uri="{BB962C8B-B14F-4D97-AF65-F5344CB8AC3E}">
        <p14:creationId xmlns:p14="http://schemas.microsoft.com/office/powerpoint/2010/main" val="4228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771582" y="560991"/>
            <a:ext cx="9683058" cy="1004057"/>
          </a:xfrm>
        </p:spPr>
        <p:txBody>
          <a:bodyPr/>
          <a:lstStyle/>
          <a:p>
            <a:r>
              <a:rPr lang="en-US" dirty="0"/>
              <a:t>Chickaloon Tribal Court</a:t>
            </a:r>
            <a:endParaRPr lang="ru-RU" dirty="0"/>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a:xfrm>
            <a:off x="1221726" y="3073051"/>
            <a:ext cx="1638588" cy="498933"/>
          </a:xfrm>
        </p:spPr>
        <p:txBody>
          <a:bodyPr>
            <a:normAutofit/>
          </a:bodyPr>
          <a:lstStyle/>
          <a:p>
            <a:r>
              <a:rPr lang="en-US" sz="1400" dirty="0"/>
              <a:t>Administrator</a:t>
            </a:r>
            <a:endParaRPr lang="ru-RU" sz="1400" dirty="0"/>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a:xfrm>
            <a:off x="858389" y="4208126"/>
            <a:ext cx="2394949" cy="581767"/>
          </a:xfrm>
        </p:spPr>
        <p:txBody>
          <a:bodyPr/>
          <a:lstStyle/>
          <a:p>
            <a:r>
              <a:rPr lang="en-US" dirty="0">
                <a:solidFill>
                  <a:schemeClr val="tx1"/>
                </a:solidFill>
              </a:rPr>
              <a:t>Guardianships</a:t>
            </a:r>
            <a:endParaRPr lang="ru-RU" dirty="0">
              <a:solidFill>
                <a:schemeClr val="tx1"/>
              </a:solidFill>
            </a:endParaRPr>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a:xfrm>
            <a:off x="797899" y="4789894"/>
            <a:ext cx="2455439" cy="636142"/>
          </a:xfrm>
        </p:spPr>
        <p:txBody>
          <a:bodyPr>
            <a:noAutofit/>
          </a:bodyPr>
          <a:lstStyle/>
          <a:p>
            <a:r>
              <a:rPr lang="en-US" sz="1800" dirty="0">
                <a:solidFill>
                  <a:schemeClr val="tx2"/>
                </a:solidFill>
              </a:rPr>
              <a:t>Adult &amp; Children helped with day-to-day care</a:t>
            </a:r>
            <a:endParaRPr lang="ru-RU" sz="1800" dirty="0">
              <a:solidFill>
                <a:schemeClr val="tx2"/>
              </a:solidFill>
            </a:endParaRPr>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a:xfrm>
            <a:off x="3461346" y="3183323"/>
            <a:ext cx="1260000" cy="404139"/>
          </a:xfrm>
        </p:spPr>
        <p:txBody>
          <a:bodyPr>
            <a:normAutofit/>
          </a:bodyPr>
          <a:lstStyle/>
          <a:p>
            <a:r>
              <a:rPr lang="en-US" sz="1600" dirty="0"/>
              <a:t>Clerk</a:t>
            </a:r>
            <a:endParaRPr lang="ru-RU" sz="1600" dirty="0"/>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a:xfrm>
            <a:off x="2414816" y="5418137"/>
            <a:ext cx="3219037" cy="581767"/>
          </a:xfrm>
        </p:spPr>
        <p:txBody>
          <a:bodyPr/>
          <a:lstStyle/>
          <a:p>
            <a:r>
              <a:rPr lang="en-US" dirty="0">
                <a:solidFill>
                  <a:schemeClr val="tx1"/>
                </a:solidFill>
              </a:rPr>
              <a:t>Conservatorships</a:t>
            </a:r>
            <a:endParaRPr lang="ru-RU"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a:xfrm>
            <a:off x="2635203" y="5778888"/>
            <a:ext cx="3131172" cy="636141"/>
          </a:xfrm>
        </p:spPr>
        <p:txBody>
          <a:bodyPr>
            <a:noAutofit/>
          </a:bodyPr>
          <a:lstStyle/>
          <a:p>
            <a:r>
              <a:rPr lang="en-US" sz="1800" dirty="0">
                <a:solidFill>
                  <a:schemeClr val="tx2"/>
                </a:solidFill>
              </a:rPr>
              <a:t>Adult &amp; Children kept economically safe</a:t>
            </a:r>
            <a:endParaRPr lang="ru-RU" sz="1800" dirty="0">
              <a:solidFill>
                <a:schemeClr val="tx2"/>
              </a:solidFill>
            </a:endParaRPr>
          </a:p>
        </p:txBody>
      </p:sp>
      <p:sp>
        <p:nvSpPr>
          <p:cNvPr id="13" name="Text Placeholder 12">
            <a:extLst>
              <a:ext uri="{FF2B5EF4-FFF2-40B4-BE49-F238E27FC236}">
                <a16:creationId xmlns:a16="http://schemas.microsoft.com/office/drawing/2014/main" id="{7CC869AB-9B72-4C90-BAD4-7B2B7A28A3CF}"/>
              </a:ext>
            </a:extLst>
          </p:cNvPr>
          <p:cNvSpPr>
            <a:spLocks noGrp="1"/>
          </p:cNvSpPr>
          <p:nvPr>
            <p:ph type="body" sz="quarter" idx="22"/>
          </p:nvPr>
        </p:nvSpPr>
        <p:spPr/>
        <p:txBody>
          <a:bodyPr>
            <a:normAutofit lnSpcReduction="10000"/>
          </a:bodyPr>
          <a:lstStyle/>
          <a:p>
            <a:r>
              <a:rPr lang="en-US" sz="1600" dirty="0"/>
              <a:t>Victim Services</a:t>
            </a:r>
            <a:endParaRPr lang="ru-RU" sz="1600" dirty="0"/>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a:xfrm>
            <a:off x="4701698" y="4174899"/>
            <a:ext cx="2910665" cy="581767"/>
          </a:xfrm>
        </p:spPr>
        <p:txBody>
          <a:bodyPr/>
          <a:lstStyle/>
          <a:p>
            <a:r>
              <a:rPr lang="en-US" dirty="0">
                <a:solidFill>
                  <a:schemeClr val="tx1"/>
                </a:solidFill>
              </a:rPr>
              <a:t>Tribal Adoptions</a:t>
            </a:r>
            <a:endParaRPr lang="ru-RU"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a:xfrm>
            <a:off x="4806397" y="4789892"/>
            <a:ext cx="2846801" cy="636141"/>
          </a:xfrm>
        </p:spPr>
        <p:txBody>
          <a:bodyPr>
            <a:noAutofit/>
          </a:bodyPr>
          <a:lstStyle/>
          <a:p>
            <a:r>
              <a:rPr lang="en-US" sz="1800" dirty="0">
                <a:solidFill>
                  <a:schemeClr val="tx2"/>
                </a:solidFill>
              </a:rPr>
              <a:t>Keeping Tribal Children in Tribal Family</a:t>
            </a:r>
            <a:endParaRPr lang="ru-RU" sz="1800" dirty="0">
              <a:solidFill>
                <a:schemeClr val="tx2"/>
              </a:solidFill>
            </a:endParaRPr>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p:txBody>
          <a:bodyPr>
            <a:normAutofit lnSpcReduction="10000"/>
          </a:bodyPr>
          <a:lstStyle/>
          <a:p>
            <a:r>
              <a:rPr lang="en-US" sz="1600" dirty="0"/>
              <a:t>Court Advocate</a:t>
            </a:r>
            <a:endParaRPr lang="ru-RU" sz="1600" dirty="0"/>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a:xfrm>
            <a:off x="6536264" y="5251793"/>
            <a:ext cx="3131171" cy="581767"/>
          </a:xfrm>
        </p:spPr>
        <p:txBody>
          <a:bodyPr/>
          <a:lstStyle/>
          <a:p>
            <a:r>
              <a:rPr lang="en-US" dirty="0">
                <a:solidFill>
                  <a:schemeClr val="tx1"/>
                </a:solidFill>
              </a:rPr>
              <a:t>Protective Orders</a:t>
            </a:r>
            <a:endParaRPr lang="ru-RU"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a:xfrm>
            <a:off x="6756650" y="5778888"/>
            <a:ext cx="3697989" cy="581767"/>
          </a:xfrm>
        </p:spPr>
        <p:txBody>
          <a:bodyPr>
            <a:noAutofit/>
          </a:bodyPr>
          <a:lstStyle/>
          <a:p>
            <a:r>
              <a:rPr lang="en-US" sz="1800" dirty="0">
                <a:solidFill>
                  <a:schemeClr val="tx2"/>
                </a:solidFill>
              </a:rPr>
              <a:t>Tribal Citizens kept safe from physical and/or monetary harm</a:t>
            </a:r>
            <a:endParaRPr lang="ru-RU" sz="1800" dirty="0">
              <a:solidFill>
                <a:schemeClr val="tx2"/>
              </a:solidFill>
            </a:endParaRPr>
          </a:p>
        </p:txBody>
      </p:sp>
      <p:sp>
        <p:nvSpPr>
          <p:cNvPr id="9" name="Text Placeholder 8">
            <a:extLst>
              <a:ext uri="{FF2B5EF4-FFF2-40B4-BE49-F238E27FC236}">
                <a16:creationId xmlns:a16="http://schemas.microsoft.com/office/drawing/2014/main" id="{73131F0B-853E-4CEA-B0DD-3D93E96B207C}"/>
              </a:ext>
            </a:extLst>
          </p:cNvPr>
          <p:cNvSpPr>
            <a:spLocks noGrp="1"/>
          </p:cNvSpPr>
          <p:nvPr>
            <p:ph type="body" sz="quarter" idx="18"/>
          </p:nvPr>
        </p:nvSpPr>
        <p:spPr>
          <a:xfrm>
            <a:off x="9492235" y="3192509"/>
            <a:ext cx="1260000" cy="401390"/>
          </a:xfrm>
        </p:spPr>
        <p:txBody>
          <a:bodyPr>
            <a:normAutofit/>
          </a:bodyPr>
          <a:lstStyle/>
          <a:p>
            <a:r>
              <a:rPr lang="en-US" sz="1600" dirty="0"/>
              <a:t>ICWA</a:t>
            </a:r>
            <a:endParaRPr lang="ru-RU" sz="1600" dirty="0"/>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a:xfrm>
            <a:off x="8940452" y="4174690"/>
            <a:ext cx="2313652" cy="581767"/>
          </a:xfrm>
        </p:spPr>
        <p:txBody>
          <a:bodyPr/>
          <a:lstStyle/>
          <a:p>
            <a:r>
              <a:rPr lang="en-US" dirty="0">
                <a:solidFill>
                  <a:schemeClr val="tx1"/>
                </a:solidFill>
              </a:rPr>
              <a:t>ICWA Cases</a:t>
            </a:r>
          </a:p>
          <a:p>
            <a:endParaRPr lang="ru-RU"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a:xfrm>
            <a:off x="8770132" y="4695109"/>
            <a:ext cx="2752209" cy="696159"/>
          </a:xfrm>
        </p:spPr>
        <p:txBody>
          <a:bodyPr>
            <a:normAutofit/>
          </a:bodyPr>
          <a:lstStyle/>
          <a:p>
            <a:r>
              <a:rPr lang="en-US" sz="1800" dirty="0">
                <a:solidFill>
                  <a:schemeClr val="tx2"/>
                </a:solidFill>
              </a:rPr>
              <a:t>Collaboration with ICWA Program Manager</a:t>
            </a:r>
            <a:endParaRPr lang="ru-RU" sz="1800" dirty="0">
              <a:solidFill>
                <a:schemeClr val="tx2"/>
              </a:solidFill>
            </a:endParaRPr>
          </a:p>
        </p:txBody>
      </p:sp>
      <p:sp>
        <p:nvSpPr>
          <p:cNvPr id="33" name="Subtitle 32">
            <a:extLst>
              <a:ext uri="{FF2B5EF4-FFF2-40B4-BE49-F238E27FC236}">
                <a16:creationId xmlns:a16="http://schemas.microsoft.com/office/drawing/2014/main" id="{658EE403-03AB-4EE0-A03C-6CB04440B5D2}"/>
              </a:ext>
            </a:extLst>
          </p:cNvPr>
          <p:cNvSpPr>
            <a:spLocks noGrp="1"/>
          </p:cNvSpPr>
          <p:nvPr>
            <p:ph type="subTitle" idx="1"/>
          </p:nvPr>
        </p:nvSpPr>
        <p:spPr/>
        <p:txBody>
          <a:bodyPr/>
          <a:lstStyle/>
          <a:p>
            <a:r>
              <a:rPr lang="en-US" b="1" dirty="0"/>
              <a:t>Assistance to Tribal Citizens of Chickaloon Native Village</a:t>
            </a:r>
          </a:p>
        </p:txBody>
      </p:sp>
    </p:spTree>
    <p:extLst>
      <p:ext uri="{BB962C8B-B14F-4D97-AF65-F5344CB8AC3E}">
        <p14:creationId xmlns:p14="http://schemas.microsoft.com/office/powerpoint/2010/main" val="3454155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C9E8-9E7B-CD40-5973-B2E500D98451}"/>
              </a:ext>
            </a:extLst>
          </p:cNvPr>
          <p:cNvSpPr>
            <a:spLocks noGrp="1"/>
          </p:cNvSpPr>
          <p:nvPr>
            <p:ph type="ctrTitle"/>
          </p:nvPr>
        </p:nvSpPr>
        <p:spPr>
          <a:xfrm>
            <a:off x="8271640" y="662151"/>
            <a:ext cx="3321270" cy="1523508"/>
          </a:xfrm>
        </p:spPr>
        <p:txBody>
          <a:bodyPr>
            <a:normAutofit fontScale="90000"/>
          </a:bodyPr>
          <a:lstStyle/>
          <a:p>
            <a:r>
              <a:rPr lang="en-US" sz="3200" dirty="0"/>
              <a:t>Tribal Court Orders and Alaska State Court Standards</a:t>
            </a:r>
          </a:p>
        </p:txBody>
      </p:sp>
      <p:sp>
        <p:nvSpPr>
          <p:cNvPr id="3" name="Subtitle 2">
            <a:extLst>
              <a:ext uri="{FF2B5EF4-FFF2-40B4-BE49-F238E27FC236}">
                <a16:creationId xmlns:a16="http://schemas.microsoft.com/office/drawing/2014/main" id="{2B362170-05E3-21C2-DFF3-3597B53E1A41}"/>
              </a:ext>
            </a:extLst>
          </p:cNvPr>
          <p:cNvSpPr>
            <a:spLocks noGrp="1"/>
          </p:cNvSpPr>
          <p:nvPr>
            <p:ph type="subTitle" idx="1"/>
          </p:nvPr>
        </p:nvSpPr>
        <p:spPr>
          <a:xfrm>
            <a:off x="8271639" y="3602037"/>
            <a:ext cx="3573519" cy="1611094"/>
          </a:xfrm>
        </p:spPr>
        <p:txBody>
          <a:bodyPr>
            <a:normAutofit fontScale="92500" lnSpcReduction="20000"/>
          </a:bodyPr>
          <a:lstStyle/>
          <a:p>
            <a:r>
              <a:rPr lang="en-US" dirty="0"/>
              <a:t>Acceptance and Recognition depends on type of case on how it is accepted by state court </a:t>
            </a:r>
          </a:p>
        </p:txBody>
      </p:sp>
      <p:pic>
        <p:nvPicPr>
          <p:cNvPr id="5" name="Picture 4">
            <a:extLst>
              <a:ext uri="{FF2B5EF4-FFF2-40B4-BE49-F238E27FC236}">
                <a16:creationId xmlns:a16="http://schemas.microsoft.com/office/drawing/2014/main" id="{6640926D-CFF9-E897-DBED-A28BE873DD72}"/>
              </a:ext>
            </a:extLst>
          </p:cNvPr>
          <p:cNvPicPr>
            <a:picLocks noChangeAspect="1"/>
          </p:cNvPicPr>
          <p:nvPr/>
        </p:nvPicPr>
        <p:blipFill rotWithShape="1">
          <a:blip r:embed="rId2"/>
          <a:srcRect l="43104" t="18678" r="18190" b="1782"/>
          <a:stretch/>
        </p:blipFill>
        <p:spPr>
          <a:xfrm>
            <a:off x="525517" y="552250"/>
            <a:ext cx="7630511" cy="5880081"/>
          </a:xfrm>
          <a:prstGeom prst="rect">
            <a:avLst/>
          </a:prstGeom>
        </p:spPr>
      </p:pic>
    </p:spTree>
    <p:extLst>
      <p:ext uri="{BB962C8B-B14F-4D97-AF65-F5344CB8AC3E}">
        <p14:creationId xmlns:p14="http://schemas.microsoft.com/office/powerpoint/2010/main" val="864852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6E539C-92AE-4F8B-BE15-D479B11AD108}"/>
              </a:ext>
            </a:extLst>
          </p:cNvPr>
          <p:cNvSpPr>
            <a:spLocks noGrp="1"/>
          </p:cNvSpPr>
          <p:nvPr>
            <p:ph type="title"/>
          </p:nvPr>
        </p:nvSpPr>
        <p:spPr>
          <a:xfrm>
            <a:off x="1097280" y="246847"/>
            <a:ext cx="10058400" cy="1450757"/>
          </a:xfrm>
        </p:spPr>
        <p:txBody>
          <a:bodyPr anchor="b">
            <a:normAutofit/>
          </a:bodyPr>
          <a:lstStyle/>
          <a:p>
            <a:r>
              <a:rPr lang="en-US" dirty="0"/>
              <a:t>Funding-DOJ Grants</a:t>
            </a:r>
          </a:p>
        </p:txBody>
      </p:sp>
      <p:sp>
        <p:nvSpPr>
          <p:cNvPr id="11" name="Content Placeholder 2">
            <a:extLst>
              <a:ext uri="{FF2B5EF4-FFF2-40B4-BE49-F238E27FC236}">
                <a16:creationId xmlns:a16="http://schemas.microsoft.com/office/drawing/2014/main" id="{8F1152AD-86E2-4E81-9D4C-2DBE35EEC4BC}"/>
              </a:ext>
            </a:extLst>
          </p:cNvPr>
          <p:cNvSpPr>
            <a:spLocks noGrp="1"/>
          </p:cNvSpPr>
          <p:nvPr>
            <p:ph sz="half" idx="1"/>
          </p:nvPr>
        </p:nvSpPr>
        <p:spPr>
          <a:xfrm>
            <a:off x="1097280" y="1882361"/>
            <a:ext cx="4639736" cy="3748193"/>
          </a:xfrm>
        </p:spPr>
        <p:txBody>
          <a:bodyPr>
            <a:normAutofit/>
          </a:bodyPr>
          <a:lstStyle/>
          <a:p>
            <a:pPr marL="0" indent="0">
              <a:buNone/>
            </a:pPr>
            <a:endParaRPr lang="en-US" sz="2000" dirty="0"/>
          </a:p>
          <a:p>
            <a:pPr marL="292608" lvl="1" indent="0">
              <a:buNone/>
            </a:pPr>
            <a:r>
              <a:rPr lang="en-US" sz="2000" dirty="0"/>
              <a:t>1. 2019-Equipment</a:t>
            </a:r>
          </a:p>
          <a:p>
            <a:pPr marL="475488" lvl="2" indent="0">
              <a:buNone/>
            </a:pPr>
            <a:r>
              <a:rPr lang="en-US" sz="2000" dirty="0"/>
              <a:t>COPS ORI:AK005ZZ</a:t>
            </a:r>
          </a:p>
          <a:p>
            <a:pPr marL="475488" lvl="2" indent="0">
              <a:buNone/>
            </a:pPr>
            <a:endParaRPr lang="en-US" sz="2000" dirty="0"/>
          </a:p>
          <a:p>
            <a:pPr marL="749808" lvl="1" indent="-457200">
              <a:buAutoNum type="arabicPeriod"/>
            </a:pPr>
            <a:endParaRPr lang="en-US" sz="2000" dirty="0"/>
          </a:p>
          <a:p>
            <a:pPr marL="292608" lvl="1" indent="0">
              <a:buNone/>
            </a:pPr>
            <a:r>
              <a:rPr lang="en-US" sz="2000" dirty="0"/>
              <a:t>2. 2019 COPS HIRE Grant</a:t>
            </a:r>
          </a:p>
          <a:p>
            <a:pPr marL="475488" lvl="2" indent="0">
              <a:buNone/>
            </a:pPr>
            <a:r>
              <a:rPr lang="en-US" sz="2000" dirty="0"/>
              <a:t>COPS ORI:AK005ZZ</a:t>
            </a:r>
          </a:p>
        </p:txBody>
      </p:sp>
      <p:sp>
        <p:nvSpPr>
          <p:cNvPr id="8" name="Content Placeholder 7">
            <a:extLst>
              <a:ext uri="{FF2B5EF4-FFF2-40B4-BE49-F238E27FC236}">
                <a16:creationId xmlns:a16="http://schemas.microsoft.com/office/drawing/2014/main" id="{F19E24B8-D899-43EF-9087-7D752CE456B0}"/>
              </a:ext>
            </a:extLst>
          </p:cNvPr>
          <p:cNvSpPr>
            <a:spLocks noGrp="1"/>
          </p:cNvSpPr>
          <p:nvPr>
            <p:ph sz="half" idx="2"/>
          </p:nvPr>
        </p:nvSpPr>
        <p:spPr>
          <a:xfrm>
            <a:off x="6490252" y="2120900"/>
            <a:ext cx="4665428" cy="3748194"/>
          </a:xfrm>
        </p:spPr>
        <p:txBody>
          <a:bodyPr>
            <a:normAutofit/>
          </a:bodyPr>
          <a:lstStyle/>
          <a:p>
            <a:r>
              <a:rPr lang="en-US" sz="2000" dirty="0"/>
              <a:t>3, 2017- COPS HIRE GRANT</a:t>
            </a:r>
          </a:p>
          <a:p>
            <a:r>
              <a:rPr lang="en-US" sz="2000" dirty="0"/>
              <a:t>COPS ORI:AK005ZZ</a:t>
            </a:r>
          </a:p>
          <a:p>
            <a:endParaRPr lang="en-US" sz="2000" dirty="0"/>
          </a:p>
          <a:p>
            <a:r>
              <a:rPr lang="en-US" sz="2000" dirty="0"/>
              <a:t>4. 2021-DOJ/BIA Grant</a:t>
            </a:r>
          </a:p>
          <a:p>
            <a:pPr marL="0" indent="0">
              <a:buNone/>
            </a:pPr>
            <a:r>
              <a:rPr lang="en-US" sz="2000" dirty="0"/>
              <a:t> COPS ORI; AK00577</a:t>
            </a:r>
          </a:p>
          <a:p>
            <a:pPr marL="0" indent="0">
              <a:buNone/>
            </a:pPr>
            <a:endParaRPr lang="en-US" sz="1400" dirty="0"/>
          </a:p>
          <a:p>
            <a:pPr marL="0" indent="0">
              <a:buNone/>
            </a:pPr>
            <a:endParaRPr lang="en-US" sz="1600" dirty="0"/>
          </a:p>
        </p:txBody>
      </p:sp>
      <p:pic>
        <p:nvPicPr>
          <p:cNvPr id="2" name="Picture 1">
            <a:extLst>
              <a:ext uri="{FF2B5EF4-FFF2-40B4-BE49-F238E27FC236}">
                <a16:creationId xmlns:a16="http://schemas.microsoft.com/office/drawing/2014/main" id="{1536090E-82EC-1B6F-3646-ECA65E738816}"/>
              </a:ext>
            </a:extLst>
          </p:cNvPr>
          <p:cNvPicPr>
            <a:picLocks noChangeAspect="1"/>
          </p:cNvPicPr>
          <p:nvPr/>
        </p:nvPicPr>
        <p:blipFill>
          <a:blip r:embed="rId2"/>
          <a:stretch>
            <a:fillRect/>
          </a:stretch>
        </p:blipFill>
        <p:spPr>
          <a:xfrm>
            <a:off x="8132445" y="62090"/>
            <a:ext cx="2962275" cy="1543050"/>
          </a:xfrm>
          <a:prstGeom prst="rect">
            <a:avLst/>
          </a:prstGeom>
        </p:spPr>
      </p:pic>
    </p:spTree>
    <p:extLst>
      <p:ext uri="{BB962C8B-B14F-4D97-AF65-F5344CB8AC3E}">
        <p14:creationId xmlns:p14="http://schemas.microsoft.com/office/powerpoint/2010/main" val="1708849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60C-A707-299F-7D92-438C212A303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3474237-5FFC-F5E9-0534-8670ADA1DE9A}"/>
              </a:ext>
            </a:extLst>
          </p:cNvPr>
          <p:cNvSpPr>
            <a:spLocks noGrp="1"/>
          </p:cNvSpPr>
          <p:nvPr>
            <p:ph idx="1"/>
          </p:nvPr>
        </p:nvSpPr>
        <p:spPr>
          <a:xfrm>
            <a:off x="1097280" y="1889540"/>
            <a:ext cx="10058400" cy="4391990"/>
          </a:xfrm>
        </p:spPr>
        <p:txBody>
          <a:bodyPr>
            <a:normAutofit lnSpcReduction="10000"/>
          </a:bodyPr>
          <a:lstStyle/>
          <a:p>
            <a:pPr>
              <a:buFont typeface="Arial" panose="020B0604020202020204" pitchFamily="34" charset="0"/>
              <a:buChar char="•"/>
            </a:pPr>
            <a:r>
              <a:rPr lang="en-US" sz="2400" dirty="0"/>
              <a:t>Introductions of Staff</a:t>
            </a:r>
          </a:p>
          <a:p>
            <a:pPr>
              <a:buFont typeface="Arial" panose="020B0604020202020204" pitchFamily="34" charset="0"/>
              <a:buChar char="•"/>
            </a:pPr>
            <a:r>
              <a:rPr lang="en-US" sz="2400" dirty="0"/>
              <a:t>Purpose of Meeting</a:t>
            </a:r>
          </a:p>
          <a:p>
            <a:pPr>
              <a:buFont typeface="Arial" panose="020B0604020202020204" pitchFamily="34" charset="0"/>
              <a:buChar char="•"/>
            </a:pPr>
            <a:r>
              <a:rPr lang="en-US" sz="2400" dirty="0"/>
              <a:t>Mission</a:t>
            </a:r>
          </a:p>
          <a:p>
            <a:pPr>
              <a:buFont typeface="Arial" panose="020B0604020202020204" pitchFamily="34" charset="0"/>
              <a:buChar char="•"/>
            </a:pPr>
            <a:r>
              <a:rPr lang="en-US" sz="2400" dirty="0"/>
              <a:t>Vision</a:t>
            </a:r>
          </a:p>
          <a:p>
            <a:pPr>
              <a:buFont typeface="Arial" panose="020B0604020202020204" pitchFamily="34" charset="0"/>
              <a:buChar char="•"/>
            </a:pPr>
            <a:r>
              <a:rPr lang="en-US" sz="2400" dirty="0"/>
              <a:t>History</a:t>
            </a:r>
          </a:p>
          <a:p>
            <a:pPr>
              <a:buFont typeface="Arial" panose="020B0604020202020204" pitchFamily="34" charset="0"/>
              <a:buChar char="•"/>
            </a:pPr>
            <a:r>
              <a:rPr lang="en-US" sz="2400" dirty="0"/>
              <a:t>Current Status</a:t>
            </a:r>
          </a:p>
          <a:p>
            <a:pPr>
              <a:buFont typeface="Arial" panose="020B0604020202020204" pitchFamily="34" charset="0"/>
              <a:buChar char="•"/>
            </a:pPr>
            <a:r>
              <a:rPr lang="en-US" sz="2400" dirty="0"/>
              <a:t>Strengths</a:t>
            </a:r>
          </a:p>
          <a:p>
            <a:pPr>
              <a:buFont typeface="Arial" panose="020B0604020202020204" pitchFamily="34" charset="0"/>
              <a:buChar char="•"/>
            </a:pPr>
            <a:r>
              <a:rPr lang="en-US" sz="2400" dirty="0"/>
              <a:t>Course of Action</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04F829C-FFB1-5BD2-557A-2811A96BFBFD}"/>
              </a:ext>
            </a:extLst>
          </p:cNvPr>
          <p:cNvPicPr>
            <a:picLocks noChangeAspect="1"/>
          </p:cNvPicPr>
          <p:nvPr/>
        </p:nvPicPr>
        <p:blipFill>
          <a:blip r:embed="rId2"/>
          <a:stretch>
            <a:fillRect/>
          </a:stretch>
        </p:blipFill>
        <p:spPr>
          <a:xfrm>
            <a:off x="5507934" y="1737360"/>
            <a:ext cx="5743575" cy="4494972"/>
          </a:xfrm>
          <a:prstGeom prst="rect">
            <a:avLst/>
          </a:prstGeom>
        </p:spPr>
      </p:pic>
    </p:spTree>
    <p:extLst>
      <p:ext uri="{BB962C8B-B14F-4D97-AF65-F5344CB8AC3E}">
        <p14:creationId xmlns:p14="http://schemas.microsoft.com/office/powerpoint/2010/main" val="414728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B7D5-7C70-48CE-BB4B-D5E6CF97C56F}"/>
              </a:ext>
            </a:extLst>
          </p:cNvPr>
          <p:cNvSpPr>
            <a:spLocks noGrp="1"/>
          </p:cNvSpPr>
          <p:nvPr>
            <p:ph type="title"/>
          </p:nvPr>
        </p:nvSpPr>
        <p:spPr/>
        <p:txBody>
          <a:bodyPr/>
          <a:lstStyle/>
          <a:p>
            <a:r>
              <a:rPr lang="en-US" dirty="0"/>
              <a:t>Priorities</a:t>
            </a:r>
          </a:p>
        </p:txBody>
      </p:sp>
      <p:sp>
        <p:nvSpPr>
          <p:cNvPr id="3" name="Content Placeholder 2">
            <a:extLst>
              <a:ext uri="{FF2B5EF4-FFF2-40B4-BE49-F238E27FC236}">
                <a16:creationId xmlns:a16="http://schemas.microsoft.com/office/drawing/2014/main" id="{B84537DF-D078-4B3B-925B-DA7C41FAE89B}"/>
              </a:ext>
            </a:extLst>
          </p:cNvPr>
          <p:cNvSpPr>
            <a:spLocks noGrp="1"/>
          </p:cNvSpPr>
          <p:nvPr>
            <p:ph sz="half" idx="1"/>
          </p:nvPr>
        </p:nvSpPr>
        <p:spPr>
          <a:xfrm>
            <a:off x="457201" y="1974316"/>
            <a:ext cx="5953538" cy="4386727"/>
          </a:xfrm>
        </p:spPr>
        <p:txBody>
          <a:bodyPr>
            <a:normAutofit fontScale="70000" lnSpcReduction="20000"/>
          </a:bodyPr>
          <a:lstStyle/>
          <a:p>
            <a:pPr>
              <a:buFont typeface="Wingdings" panose="05000000000000000000" pitchFamily="2" charset="2"/>
              <a:buChar char="§"/>
            </a:pPr>
            <a:r>
              <a:rPr lang="en-US" sz="2600" dirty="0">
                <a:latin typeface="Amasis MT Pro Medium" panose="020B0604020202020204" pitchFamily="18" charset="0"/>
              </a:rPr>
              <a:t>Human Trafficking Task Force (Education for youth &amp; parents) Working with FBI &amp; Myhouse</a:t>
            </a:r>
          </a:p>
          <a:p>
            <a:pPr>
              <a:buFont typeface="Wingdings" panose="05000000000000000000" pitchFamily="2" charset="2"/>
              <a:buChar char="§"/>
            </a:pPr>
            <a:r>
              <a:rPr lang="en-US" sz="2600" dirty="0">
                <a:latin typeface="Amasis MT Pro Medium" panose="020B0604020202020204" pitchFamily="18" charset="0"/>
              </a:rPr>
              <a:t>Mat-Su Valley Drug Endangered Children Task Force</a:t>
            </a:r>
          </a:p>
          <a:p>
            <a:pPr>
              <a:buFont typeface="Wingdings" panose="05000000000000000000" pitchFamily="2" charset="2"/>
              <a:buChar char="§"/>
            </a:pPr>
            <a:r>
              <a:rPr lang="en-US" sz="2600" dirty="0">
                <a:latin typeface="Amasis MT Pro Medium" panose="020B0604020202020204" pitchFamily="18" charset="0"/>
              </a:rPr>
              <a:t>Drug Enforcement (Work with AST Drug Task Force &amp; DEA)</a:t>
            </a:r>
          </a:p>
          <a:p>
            <a:pPr>
              <a:buFont typeface="Wingdings" panose="05000000000000000000" pitchFamily="2" charset="2"/>
              <a:buChar char="§"/>
            </a:pPr>
            <a:r>
              <a:rPr lang="en-US" sz="2600" dirty="0">
                <a:latin typeface="Amasis MT Pro Medium" panose="020B0604020202020204" pitchFamily="18" charset="0"/>
              </a:rPr>
              <a:t>School Resource Officers/ DARE Program</a:t>
            </a:r>
          </a:p>
          <a:p>
            <a:pPr>
              <a:buFont typeface="Wingdings" panose="05000000000000000000" pitchFamily="2" charset="2"/>
              <a:buChar char="§"/>
            </a:pPr>
            <a:r>
              <a:rPr lang="en-US" sz="2600" dirty="0">
                <a:latin typeface="Amasis MT Pro Medium" panose="020B0604020202020204" pitchFamily="18" charset="0"/>
              </a:rPr>
              <a:t>Work with US Marshal (Sex offender/warrants)</a:t>
            </a:r>
          </a:p>
          <a:p>
            <a:pPr>
              <a:buFont typeface="Wingdings" panose="05000000000000000000" pitchFamily="2" charset="2"/>
              <a:buChar char="§"/>
            </a:pPr>
            <a:r>
              <a:rPr lang="en-US" sz="2600" dirty="0">
                <a:latin typeface="Amasis MT Pro Medium" panose="020B0604020202020204" pitchFamily="18" charset="0"/>
              </a:rPr>
              <a:t>Traffic/Accidents (Agency Assist from AST)</a:t>
            </a:r>
          </a:p>
          <a:p>
            <a:pPr>
              <a:buFont typeface="Wingdings" panose="05000000000000000000" pitchFamily="2" charset="2"/>
              <a:buChar char="§"/>
            </a:pPr>
            <a:r>
              <a:rPr lang="en-US" sz="2600" dirty="0">
                <a:latin typeface="Amasis MT Pro Medium" panose="020B0604020202020204" pitchFamily="18" charset="0"/>
              </a:rPr>
              <a:t>EPW-Extra patrol Watch/ Elder Welfare checks</a:t>
            </a:r>
          </a:p>
          <a:p>
            <a:pPr>
              <a:buFont typeface="Wingdings" panose="05000000000000000000" pitchFamily="2" charset="2"/>
              <a:buChar char="§"/>
            </a:pPr>
            <a:r>
              <a:rPr lang="en-US" sz="2600" dirty="0">
                <a:latin typeface="Amasis MT Pro Medium" panose="020B0604020202020204" pitchFamily="18" charset="0"/>
              </a:rPr>
              <a:t>Emergency Planning with MSB</a:t>
            </a:r>
          </a:p>
          <a:p>
            <a:pPr>
              <a:buFont typeface="Wingdings" panose="05000000000000000000" pitchFamily="2" charset="2"/>
              <a:buChar char="§"/>
            </a:pPr>
            <a:r>
              <a:rPr lang="en-US" sz="2600" dirty="0">
                <a:latin typeface="Amasis MT Pro Medium" panose="020B0604020202020204" pitchFamily="18" charset="0"/>
              </a:rPr>
              <a:t>Search &amp; Rescue</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424EEC27-96A8-726F-B653-51781F6253A9}"/>
              </a:ext>
            </a:extLst>
          </p:cNvPr>
          <p:cNvSpPr>
            <a:spLocks noGrp="1"/>
          </p:cNvSpPr>
          <p:nvPr>
            <p:ph sz="half" idx="2"/>
          </p:nvPr>
        </p:nvSpPr>
        <p:spPr>
          <a:xfrm>
            <a:off x="6674971" y="1974316"/>
            <a:ext cx="4953812" cy="3919588"/>
          </a:xfrm>
        </p:spPr>
        <p:txBody>
          <a:bodyPr>
            <a:normAutofit fontScale="70000" lnSpcReduction="20000"/>
          </a:bodyPr>
          <a:lstStyle/>
          <a:p>
            <a:pPr>
              <a:buFont typeface="Wingdings" panose="05000000000000000000" pitchFamily="2" charset="2"/>
              <a:buChar char="§"/>
            </a:pPr>
            <a:r>
              <a:rPr lang="en-US" sz="2600" dirty="0">
                <a:latin typeface="Amasis MT Pro Medium" panose="020B0604020202020204" pitchFamily="18" charset="0"/>
              </a:rPr>
              <a:t>EMT Training   (Work with Sutton and Chickaloon Fire/EMS)</a:t>
            </a:r>
          </a:p>
          <a:p>
            <a:pPr>
              <a:buFont typeface="Wingdings" panose="05000000000000000000" pitchFamily="2" charset="2"/>
              <a:buChar char="§"/>
            </a:pPr>
            <a:r>
              <a:rPr lang="en-US" sz="2600" dirty="0">
                <a:latin typeface="Amasis MT Pro Medium" panose="020B0604020202020204" pitchFamily="18" charset="0"/>
              </a:rPr>
              <a:t>Youth Court -16 Weeks</a:t>
            </a:r>
          </a:p>
          <a:p>
            <a:pPr>
              <a:buFont typeface="Wingdings" panose="05000000000000000000" pitchFamily="2" charset="2"/>
              <a:buChar char="§"/>
            </a:pPr>
            <a:r>
              <a:rPr lang="en-US" sz="2600" dirty="0">
                <a:latin typeface="Amasis MT Pro Medium" panose="020B0604020202020204" pitchFamily="18" charset="0"/>
              </a:rPr>
              <a:t>Working partnership with our HSS on ICWA Cases and Tribal Opioid Response</a:t>
            </a:r>
          </a:p>
          <a:p>
            <a:pPr>
              <a:buFont typeface="Wingdings" panose="05000000000000000000" pitchFamily="2" charset="2"/>
              <a:buChar char="§"/>
            </a:pPr>
            <a:r>
              <a:rPr lang="en-US" sz="2600" dirty="0">
                <a:latin typeface="Amasis MT Pro Medium" panose="020B0604020202020204" pitchFamily="18" charset="0"/>
              </a:rPr>
              <a:t>Training Facility for other Tribal Agencies (FTO and Court)</a:t>
            </a:r>
          </a:p>
          <a:p>
            <a:pPr>
              <a:buFont typeface="Wingdings" panose="05000000000000000000" pitchFamily="2" charset="2"/>
              <a:buChar char="§"/>
            </a:pPr>
            <a:r>
              <a:rPr lang="en-US" sz="2600" dirty="0">
                <a:latin typeface="Amasis MT Pro Medium" panose="020B0604020202020204" pitchFamily="18" charset="0"/>
              </a:rPr>
              <a:t>Youth Court and the Explore Program</a:t>
            </a:r>
          </a:p>
          <a:p>
            <a:pPr>
              <a:buFont typeface="Wingdings" panose="05000000000000000000" pitchFamily="2" charset="2"/>
              <a:buChar char="§"/>
            </a:pPr>
            <a:r>
              <a:rPr lang="en-US" sz="2600" dirty="0">
                <a:latin typeface="Amasis MT Pro Medium" panose="020B0604020202020204" pitchFamily="18" charset="0"/>
              </a:rPr>
              <a:t>Tribal Police Reserve Program</a:t>
            </a:r>
          </a:p>
          <a:p>
            <a:pPr>
              <a:buFont typeface="Wingdings" panose="05000000000000000000" pitchFamily="2" charset="2"/>
              <a:buChar char="§"/>
            </a:pPr>
            <a:r>
              <a:rPr lang="en-US" sz="2600" dirty="0">
                <a:latin typeface="Amasis MT Pro Medium" panose="020B0604020202020204" pitchFamily="18" charset="0"/>
              </a:rPr>
              <a:t>What do we need? Letters of support.</a:t>
            </a:r>
          </a:p>
          <a:p>
            <a:endParaRPr lang="en-US" dirty="0"/>
          </a:p>
        </p:txBody>
      </p:sp>
      <p:pic>
        <p:nvPicPr>
          <p:cNvPr id="5" name="Picture 4">
            <a:extLst>
              <a:ext uri="{FF2B5EF4-FFF2-40B4-BE49-F238E27FC236}">
                <a16:creationId xmlns:a16="http://schemas.microsoft.com/office/drawing/2014/main" id="{CCD69F74-2BD4-6F2D-2398-704BEF7071EF}"/>
              </a:ext>
            </a:extLst>
          </p:cNvPr>
          <p:cNvPicPr>
            <a:picLocks noChangeAspect="1"/>
          </p:cNvPicPr>
          <p:nvPr/>
        </p:nvPicPr>
        <p:blipFill>
          <a:blip r:embed="rId2"/>
          <a:stretch>
            <a:fillRect/>
          </a:stretch>
        </p:blipFill>
        <p:spPr>
          <a:xfrm>
            <a:off x="8384278" y="112763"/>
            <a:ext cx="2619375" cy="1743075"/>
          </a:xfrm>
          <a:prstGeom prst="rect">
            <a:avLst/>
          </a:prstGeom>
        </p:spPr>
      </p:pic>
    </p:spTree>
    <p:extLst>
      <p:ext uri="{BB962C8B-B14F-4D97-AF65-F5344CB8AC3E}">
        <p14:creationId xmlns:p14="http://schemas.microsoft.com/office/powerpoint/2010/main" val="36944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Effect transition="in" filter="fade">
                                      <p:cBhvr>
                                        <p:cTn id="70" dur="1000"/>
                                        <p:tgtEl>
                                          <p:spTgt spid="4">
                                            <p:txEl>
                                              <p:pRg st="0" end="0"/>
                                            </p:txEl>
                                          </p:spTgt>
                                        </p:tgtEl>
                                      </p:cBhvr>
                                    </p:animEffect>
                                    <p:anim calcmode="lin" valueType="num">
                                      <p:cBhvr>
                                        <p:cTn id="7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Effect transition="in" filter="fade">
                                      <p:cBhvr>
                                        <p:cTn id="77" dur="1000"/>
                                        <p:tgtEl>
                                          <p:spTgt spid="4">
                                            <p:txEl>
                                              <p:pRg st="1" end="1"/>
                                            </p:txEl>
                                          </p:spTgt>
                                        </p:tgtEl>
                                      </p:cBhvr>
                                    </p:animEffect>
                                    <p:anim calcmode="lin" valueType="num">
                                      <p:cBhvr>
                                        <p:cTn id="7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xEl>
                                              <p:pRg st="2" end="2"/>
                                            </p:txEl>
                                          </p:spTgt>
                                        </p:tgtEl>
                                        <p:attrNameLst>
                                          <p:attrName>style.visibility</p:attrName>
                                        </p:attrNameLst>
                                      </p:cBhvr>
                                      <p:to>
                                        <p:strVal val="visible"/>
                                      </p:to>
                                    </p:set>
                                    <p:animEffect transition="in" filter="fade">
                                      <p:cBhvr>
                                        <p:cTn id="84" dur="1000"/>
                                        <p:tgtEl>
                                          <p:spTgt spid="4">
                                            <p:txEl>
                                              <p:pRg st="2" end="2"/>
                                            </p:txEl>
                                          </p:spTgt>
                                        </p:tgtEl>
                                      </p:cBhvr>
                                    </p:animEffect>
                                    <p:anim calcmode="lin" valueType="num">
                                      <p:cBhvr>
                                        <p:cTn id="8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
                                            <p:txEl>
                                              <p:pRg st="3" end="3"/>
                                            </p:txEl>
                                          </p:spTgt>
                                        </p:tgtEl>
                                        <p:attrNameLst>
                                          <p:attrName>style.visibility</p:attrName>
                                        </p:attrNameLst>
                                      </p:cBhvr>
                                      <p:to>
                                        <p:strVal val="visible"/>
                                      </p:to>
                                    </p:set>
                                    <p:animEffect transition="in" filter="fade">
                                      <p:cBhvr>
                                        <p:cTn id="91" dur="1000"/>
                                        <p:tgtEl>
                                          <p:spTgt spid="4">
                                            <p:txEl>
                                              <p:pRg st="3" end="3"/>
                                            </p:txEl>
                                          </p:spTgt>
                                        </p:tgtEl>
                                      </p:cBhvr>
                                    </p:animEffect>
                                    <p:anim calcmode="lin" valueType="num">
                                      <p:cBhvr>
                                        <p:cTn id="9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4">
                                            <p:txEl>
                                              <p:pRg st="4" end="4"/>
                                            </p:txEl>
                                          </p:spTgt>
                                        </p:tgtEl>
                                        <p:attrNameLst>
                                          <p:attrName>style.visibility</p:attrName>
                                        </p:attrNameLst>
                                      </p:cBhvr>
                                      <p:to>
                                        <p:strVal val="visible"/>
                                      </p:to>
                                    </p:set>
                                    <p:animEffect transition="in" filter="fade">
                                      <p:cBhvr>
                                        <p:cTn id="98" dur="1000"/>
                                        <p:tgtEl>
                                          <p:spTgt spid="4">
                                            <p:txEl>
                                              <p:pRg st="4" end="4"/>
                                            </p:txEl>
                                          </p:spTgt>
                                        </p:tgtEl>
                                      </p:cBhvr>
                                    </p:animEffect>
                                    <p:anim calcmode="lin" valueType="num">
                                      <p:cBhvr>
                                        <p:cTn id="9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
                                            <p:txEl>
                                              <p:pRg st="5" end="5"/>
                                            </p:txEl>
                                          </p:spTgt>
                                        </p:tgtEl>
                                        <p:attrNameLst>
                                          <p:attrName>style.visibility</p:attrName>
                                        </p:attrNameLst>
                                      </p:cBhvr>
                                      <p:to>
                                        <p:strVal val="visible"/>
                                      </p:to>
                                    </p:set>
                                    <p:animEffect transition="in" filter="fade">
                                      <p:cBhvr>
                                        <p:cTn id="105" dur="1000"/>
                                        <p:tgtEl>
                                          <p:spTgt spid="4">
                                            <p:txEl>
                                              <p:pRg st="5" end="5"/>
                                            </p:txEl>
                                          </p:spTgt>
                                        </p:tgtEl>
                                      </p:cBhvr>
                                    </p:animEffect>
                                    <p:anim calcmode="lin" valueType="num">
                                      <p:cBhvr>
                                        <p:cTn id="10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0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4">
                                            <p:txEl>
                                              <p:pRg st="6" end="6"/>
                                            </p:txEl>
                                          </p:spTgt>
                                        </p:tgtEl>
                                        <p:attrNameLst>
                                          <p:attrName>style.visibility</p:attrName>
                                        </p:attrNameLst>
                                      </p:cBhvr>
                                      <p:to>
                                        <p:strVal val="visible"/>
                                      </p:to>
                                    </p:set>
                                    <p:animEffect transition="in" filter="fade">
                                      <p:cBhvr>
                                        <p:cTn id="112" dur="1000"/>
                                        <p:tgtEl>
                                          <p:spTgt spid="4">
                                            <p:txEl>
                                              <p:pRg st="6" end="6"/>
                                            </p:txEl>
                                          </p:spTgt>
                                        </p:tgtEl>
                                      </p:cBhvr>
                                    </p:animEffect>
                                    <p:anim calcmode="lin" valueType="num">
                                      <p:cBhvr>
                                        <p:cTn id="11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1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098E-704D-9DD9-E2A4-39A20238BF9B}"/>
              </a:ext>
            </a:extLst>
          </p:cNvPr>
          <p:cNvSpPr>
            <a:spLocks noGrp="1"/>
          </p:cNvSpPr>
          <p:nvPr>
            <p:ph type="ctrTitle"/>
          </p:nvPr>
        </p:nvSpPr>
        <p:spPr/>
        <p:txBody>
          <a:bodyPr/>
          <a:lstStyle/>
          <a:p>
            <a:r>
              <a:rPr lang="en-US" dirty="0"/>
              <a:t>Discussion</a:t>
            </a:r>
          </a:p>
        </p:txBody>
      </p:sp>
      <p:sp>
        <p:nvSpPr>
          <p:cNvPr id="3" name="Subtitle 2">
            <a:extLst>
              <a:ext uri="{FF2B5EF4-FFF2-40B4-BE49-F238E27FC236}">
                <a16:creationId xmlns:a16="http://schemas.microsoft.com/office/drawing/2014/main" id="{350760EE-DF37-8568-B56B-1337A0E9C854}"/>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049FD369-981C-271F-6BA5-C5983D81D3B8}"/>
              </a:ext>
            </a:extLst>
          </p:cNvPr>
          <p:cNvPicPr>
            <a:picLocks noChangeAspect="1"/>
          </p:cNvPicPr>
          <p:nvPr/>
        </p:nvPicPr>
        <p:blipFill>
          <a:blip r:embed="rId2"/>
          <a:stretch>
            <a:fillRect/>
          </a:stretch>
        </p:blipFill>
        <p:spPr>
          <a:xfrm>
            <a:off x="6901898" y="267251"/>
            <a:ext cx="4806398" cy="4057861"/>
          </a:xfrm>
          <a:prstGeom prst="rect">
            <a:avLst/>
          </a:prstGeom>
        </p:spPr>
      </p:pic>
    </p:spTree>
    <p:extLst>
      <p:ext uri="{BB962C8B-B14F-4D97-AF65-F5344CB8AC3E}">
        <p14:creationId xmlns:p14="http://schemas.microsoft.com/office/powerpoint/2010/main" val="3361075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29B5-E99A-4246-8F8D-2DCCA6432C43}"/>
              </a:ext>
            </a:extLst>
          </p:cNvPr>
          <p:cNvSpPr>
            <a:spLocks noGrp="1"/>
          </p:cNvSpPr>
          <p:nvPr>
            <p:ph type="title"/>
          </p:nvPr>
        </p:nvSpPr>
        <p:spPr>
          <a:xfrm>
            <a:off x="643466" y="786383"/>
            <a:ext cx="3517567" cy="2093975"/>
          </a:xfrm>
        </p:spPr>
        <p:txBody>
          <a:bodyPr anchor="b">
            <a:normAutofit/>
          </a:bodyPr>
          <a:lstStyle/>
          <a:p>
            <a:r>
              <a:rPr lang="en-US" dirty="0"/>
              <a:t>Contact Information</a:t>
            </a:r>
          </a:p>
        </p:txBody>
      </p:sp>
      <p:pic>
        <p:nvPicPr>
          <p:cNvPr id="5" name="Picture 4" descr="Logo&#10;&#10;Description automatically generated with low confidence">
            <a:extLst>
              <a:ext uri="{FF2B5EF4-FFF2-40B4-BE49-F238E27FC236}">
                <a16:creationId xmlns:a16="http://schemas.microsoft.com/office/drawing/2014/main" id="{C48A3B0D-3E5B-4561-97C4-3859EAB8C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069" y="812799"/>
            <a:ext cx="4368174" cy="5294757"/>
          </a:xfrm>
          <a:prstGeom prst="rect">
            <a:avLst/>
          </a:prstGeom>
          <a:noFill/>
        </p:spPr>
      </p:pic>
      <p:sp>
        <p:nvSpPr>
          <p:cNvPr id="3" name="Content Placeholder 2">
            <a:extLst>
              <a:ext uri="{FF2B5EF4-FFF2-40B4-BE49-F238E27FC236}">
                <a16:creationId xmlns:a16="http://schemas.microsoft.com/office/drawing/2014/main" id="{C1E207F8-ECDB-4FBA-AFE1-862E7D38C592}"/>
              </a:ext>
            </a:extLst>
          </p:cNvPr>
          <p:cNvSpPr>
            <a:spLocks noGrp="1"/>
          </p:cNvSpPr>
          <p:nvPr>
            <p:ph type="body" sz="half" idx="2"/>
          </p:nvPr>
        </p:nvSpPr>
        <p:spPr>
          <a:xfrm>
            <a:off x="238539" y="3043050"/>
            <a:ext cx="4244009" cy="3064505"/>
          </a:xfrm>
        </p:spPr>
        <p:txBody>
          <a:bodyPr>
            <a:normAutofit/>
          </a:bodyPr>
          <a:lstStyle/>
          <a:p>
            <a:r>
              <a:rPr lang="en-US" b="1" dirty="0"/>
              <a:t>Justice Department</a:t>
            </a:r>
          </a:p>
          <a:p>
            <a:r>
              <a:rPr lang="en-US" dirty="0"/>
              <a:t>Donna Anthony, Justice Director</a:t>
            </a:r>
          </a:p>
          <a:p>
            <a:r>
              <a:rPr lang="en-US" dirty="0"/>
              <a:t>Office 907-745-0700</a:t>
            </a:r>
          </a:p>
          <a:p>
            <a:r>
              <a:rPr lang="en-US" dirty="0"/>
              <a:t>Email: dlanthony@chickaloon-nsn.gov</a:t>
            </a:r>
          </a:p>
        </p:txBody>
      </p:sp>
    </p:spTree>
    <p:extLst>
      <p:ext uri="{BB962C8B-B14F-4D97-AF65-F5344CB8AC3E}">
        <p14:creationId xmlns:p14="http://schemas.microsoft.com/office/powerpoint/2010/main" val="343432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9AF3-EC9E-BE20-9F0E-1D6535BD5CBD}"/>
              </a:ext>
            </a:extLst>
          </p:cNvPr>
          <p:cNvSpPr>
            <a:spLocks noGrp="1"/>
          </p:cNvSpPr>
          <p:nvPr>
            <p:ph type="title"/>
          </p:nvPr>
        </p:nvSpPr>
        <p:spPr/>
        <p:txBody>
          <a:bodyPr>
            <a:normAutofit fontScale="90000"/>
          </a:bodyPr>
          <a:lstStyle/>
          <a:p>
            <a:pPr algn="ctr"/>
            <a:r>
              <a:rPr lang="en-US" dirty="0"/>
              <a:t>Paralegal/Tribal Court Administrator</a:t>
            </a:r>
            <a:br>
              <a:rPr lang="en-US" dirty="0"/>
            </a:br>
            <a:r>
              <a:rPr lang="en-US" dirty="0"/>
              <a:t>Shelia Olson</a:t>
            </a:r>
          </a:p>
        </p:txBody>
      </p:sp>
      <p:pic>
        <p:nvPicPr>
          <p:cNvPr id="10" name="Content Placeholder 9" descr="A picture containing text, outdoor&#10;&#10;Description automatically generated">
            <a:extLst>
              <a:ext uri="{FF2B5EF4-FFF2-40B4-BE49-F238E27FC236}">
                <a16:creationId xmlns:a16="http://schemas.microsoft.com/office/drawing/2014/main" id="{887EBEE5-DBD9-DFAA-FAAA-6C215C33B70A}"/>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158009" y="2457882"/>
            <a:ext cx="6671745" cy="5814947"/>
          </a:xfrm>
        </p:spPr>
      </p:pic>
      <p:pic>
        <p:nvPicPr>
          <p:cNvPr id="12" name="Picture 11" descr="A child standing next to a car with a hot air balloon in the air&#10;&#10;Description automatically generated with low confidence">
            <a:extLst>
              <a:ext uri="{FF2B5EF4-FFF2-40B4-BE49-F238E27FC236}">
                <a16:creationId xmlns:a16="http://schemas.microsoft.com/office/drawing/2014/main" id="{8F9806E9-6C14-3B32-8A0F-EE18BF6212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05380" y="2029482"/>
            <a:ext cx="3681620" cy="4908827"/>
          </a:xfrm>
          <a:prstGeom prst="rect">
            <a:avLst/>
          </a:prstGeom>
        </p:spPr>
      </p:pic>
    </p:spTree>
    <p:extLst>
      <p:ext uri="{BB962C8B-B14F-4D97-AF65-F5344CB8AC3E}">
        <p14:creationId xmlns:p14="http://schemas.microsoft.com/office/powerpoint/2010/main" val="4135495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BFAA-E031-D7C5-5D44-FF70692569F4}"/>
              </a:ext>
            </a:extLst>
          </p:cNvPr>
          <p:cNvSpPr>
            <a:spLocks noGrp="1"/>
          </p:cNvSpPr>
          <p:nvPr>
            <p:ph type="title"/>
          </p:nvPr>
        </p:nvSpPr>
        <p:spPr/>
        <p:txBody>
          <a:bodyPr/>
          <a:lstStyle/>
          <a:p>
            <a:r>
              <a:rPr lang="en-US" dirty="0"/>
              <a:t>Login Ling, Family Advocate</a:t>
            </a:r>
          </a:p>
        </p:txBody>
      </p:sp>
      <p:pic>
        <p:nvPicPr>
          <p:cNvPr id="4" name="Content Placeholder 3">
            <a:extLst>
              <a:ext uri="{FF2B5EF4-FFF2-40B4-BE49-F238E27FC236}">
                <a16:creationId xmlns:a16="http://schemas.microsoft.com/office/drawing/2014/main" id="{D8F242B6-7B88-0A8A-3220-313ED285D257}"/>
              </a:ext>
            </a:extLst>
          </p:cNvPr>
          <p:cNvPicPr>
            <a:picLocks noGrp="1" noChangeAspect="1"/>
          </p:cNvPicPr>
          <p:nvPr>
            <p:ph idx="1"/>
          </p:nvPr>
        </p:nvPicPr>
        <p:blipFill>
          <a:blip r:embed="rId2"/>
          <a:stretch>
            <a:fillRect/>
          </a:stretch>
        </p:blipFill>
        <p:spPr>
          <a:xfrm>
            <a:off x="966448" y="2325370"/>
            <a:ext cx="4261530" cy="3760788"/>
          </a:xfrm>
          <a:prstGeom prst="rect">
            <a:avLst/>
          </a:prstGeom>
        </p:spPr>
      </p:pic>
      <p:pic>
        <p:nvPicPr>
          <p:cNvPr id="5" name="Picture 4">
            <a:extLst>
              <a:ext uri="{FF2B5EF4-FFF2-40B4-BE49-F238E27FC236}">
                <a16:creationId xmlns:a16="http://schemas.microsoft.com/office/drawing/2014/main" id="{D706C23F-BC39-148B-4FE1-2EB104F347DD}"/>
              </a:ext>
            </a:extLst>
          </p:cNvPr>
          <p:cNvPicPr>
            <a:picLocks noChangeAspect="1"/>
          </p:cNvPicPr>
          <p:nvPr/>
        </p:nvPicPr>
        <p:blipFill>
          <a:blip r:embed="rId3"/>
          <a:stretch>
            <a:fillRect/>
          </a:stretch>
        </p:blipFill>
        <p:spPr>
          <a:xfrm>
            <a:off x="6441757" y="2225992"/>
            <a:ext cx="3959543" cy="3959543"/>
          </a:xfrm>
          <a:prstGeom prst="rect">
            <a:avLst/>
          </a:prstGeom>
        </p:spPr>
      </p:pic>
    </p:spTree>
    <p:extLst>
      <p:ext uri="{BB962C8B-B14F-4D97-AF65-F5344CB8AC3E}">
        <p14:creationId xmlns:p14="http://schemas.microsoft.com/office/powerpoint/2010/main" val="263780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3325-5D6D-A789-CC05-31333F15BAEF}"/>
              </a:ext>
            </a:extLst>
          </p:cNvPr>
          <p:cNvSpPr>
            <a:spLocks noGrp="1"/>
          </p:cNvSpPr>
          <p:nvPr>
            <p:ph type="title"/>
          </p:nvPr>
        </p:nvSpPr>
        <p:spPr/>
        <p:txBody>
          <a:bodyPr/>
          <a:lstStyle/>
          <a:p>
            <a:r>
              <a:rPr lang="en-US" dirty="0"/>
              <a:t>Terri Larson, </a:t>
            </a:r>
            <a:r>
              <a:rPr lang="en-US" sz="2800" dirty="0"/>
              <a:t>Court Clerk/Evidence Custodian</a:t>
            </a:r>
          </a:p>
        </p:txBody>
      </p:sp>
      <p:pic>
        <p:nvPicPr>
          <p:cNvPr id="6" name="Content Placeholder 5" descr="A person smiling in front of a sign&#10;&#10;Description automatically generated with medium confidence">
            <a:extLst>
              <a:ext uri="{FF2B5EF4-FFF2-40B4-BE49-F238E27FC236}">
                <a16:creationId xmlns:a16="http://schemas.microsoft.com/office/drawing/2014/main" id="{8947F098-A130-9649-961E-5FA0E8AF8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5577" y="2245360"/>
            <a:ext cx="2820591" cy="3760788"/>
          </a:xfrm>
        </p:spPr>
      </p:pic>
      <p:pic>
        <p:nvPicPr>
          <p:cNvPr id="8" name="Picture 7" descr="A picture containing text&#10;&#10;Description automatically generated">
            <a:extLst>
              <a:ext uri="{FF2B5EF4-FFF2-40B4-BE49-F238E27FC236}">
                <a16:creationId xmlns:a16="http://schemas.microsoft.com/office/drawing/2014/main" id="{60C94D15-6660-7DF7-2ACA-CAC2077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530" y="2343150"/>
            <a:ext cx="3902710" cy="3902710"/>
          </a:xfrm>
          <a:prstGeom prst="rect">
            <a:avLst/>
          </a:prstGeom>
        </p:spPr>
      </p:pic>
    </p:spTree>
    <p:extLst>
      <p:ext uri="{BB962C8B-B14F-4D97-AF65-F5344CB8AC3E}">
        <p14:creationId xmlns:p14="http://schemas.microsoft.com/office/powerpoint/2010/main" val="631777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2F31-05B7-14FB-DF50-2ADB7B7C8B16}"/>
              </a:ext>
            </a:extLst>
          </p:cNvPr>
          <p:cNvSpPr>
            <a:spLocks noGrp="1"/>
          </p:cNvSpPr>
          <p:nvPr>
            <p:ph type="title"/>
          </p:nvPr>
        </p:nvSpPr>
        <p:spPr/>
        <p:txBody>
          <a:bodyPr/>
          <a:lstStyle/>
          <a:p>
            <a:r>
              <a:rPr lang="en-US" dirty="0"/>
              <a:t>Ofc. Luke Howard</a:t>
            </a:r>
          </a:p>
        </p:txBody>
      </p:sp>
      <p:pic>
        <p:nvPicPr>
          <p:cNvPr id="13" name="Picture 12" descr="A group of people sitting at tables&#10;&#10;Description automatically generated with medium confidence">
            <a:extLst>
              <a:ext uri="{FF2B5EF4-FFF2-40B4-BE49-F238E27FC236}">
                <a16:creationId xmlns:a16="http://schemas.microsoft.com/office/drawing/2014/main" id="{EAD20B47-CD94-D7E2-D146-15E9E6D30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2042590"/>
            <a:ext cx="4953000" cy="4430607"/>
          </a:xfrm>
          <a:prstGeom prst="rect">
            <a:avLst/>
          </a:prstGeom>
        </p:spPr>
      </p:pic>
      <p:pic>
        <p:nvPicPr>
          <p:cNvPr id="15" name="Picture 14" descr="A couple of police officers standing next to a black car in the snow&#10;&#10;Description automatically generated with low confidence">
            <a:extLst>
              <a:ext uri="{FF2B5EF4-FFF2-40B4-BE49-F238E27FC236}">
                <a16:creationId xmlns:a16="http://schemas.microsoft.com/office/drawing/2014/main" id="{C4EA97CD-884F-C0C6-568E-446104160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2023963"/>
            <a:ext cx="4762500" cy="4426374"/>
          </a:xfrm>
          <a:prstGeom prst="rect">
            <a:avLst/>
          </a:prstGeom>
        </p:spPr>
      </p:pic>
      <p:pic>
        <p:nvPicPr>
          <p:cNvPr id="19" name="Content Placeholder 18">
            <a:extLst>
              <a:ext uri="{FF2B5EF4-FFF2-40B4-BE49-F238E27FC236}">
                <a16:creationId xmlns:a16="http://schemas.microsoft.com/office/drawing/2014/main" id="{D8339BA3-A6E6-EAB4-4706-C10E248349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879206" y="2023963"/>
            <a:ext cx="2578358" cy="4583748"/>
          </a:xfrm>
        </p:spPr>
      </p:pic>
    </p:spTree>
    <p:extLst>
      <p:ext uri="{BB962C8B-B14F-4D97-AF65-F5344CB8AC3E}">
        <p14:creationId xmlns:p14="http://schemas.microsoft.com/office/powerpoint/2010/main" val="272546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BCB5-C09E-4E07-B676-1FE001E63056}"/>
              </a:ext>
            </a:extLst>
          </p:cNvPr>
          <p:cNvSpPr>
            <a:spLocks noGrp="1"/>
          </p:cNvSpPr>
          <p:nvPr>
            <p:ph type="title"/>
          </p:nvPr>
        </p:nvSpPr>
        <p:spPr/>
        <p:txBody>
          <a:bodyPr>
            <a:noAutofit/>
          </a:bodyPr>
          <a:lstStyle/>
          <a:p>
            <a:pPr algn="ctr"/>
            <a:r>
              <a:rPr lang="en-US" sz="3600" dirty="0"/>
              <a:t>Training and Experience</a:t>
            </a:r>
            <a:br>
              <a:rPr lang="en-US" sz="3600" dirty="0"/>
            </a:br>
            <a:r>
              <a:rPr lang="en-US" sz="3600" dirty="0"/>
              <a:t> Justice Director/Chief of Police</a:t>
            </a:r>
            <a:br>
              <a:rPr lang="en-US" sz="3600" dirty="0"/>
            </a:br>
            <a:r>
              <a:rPr lang="en-US" sz="3600" dirty="0"/>
              <a:t>Donna Anthony</a:t>
            </a:r>
          </a:p>
        </p:txBody>
      </p:sp>
      <p:sp>
        <p:nvSpPr>
          <p:cNvPr id="6" name="Text Placeholder 5">
            <a:extLst>
              <a:ext uri="{FF2B5EF4-FFF2-40B4-BE49-F238E27FC236}">
                <a16:creationId xmlns:a16="http://schemas.microsoft.com/office/drawing/2014/main" id="{B0BBB8CD-1678-4E67-91F3-9AB2056535C0}"/>
              </a:ext>
            </a:extLst>
          </p:cNvPr>
          <p:cNvSpPr>
            <a:spLocks noGrp="1"/>
          </p:cNvSpPr>
          <p:nvPr>
            <p:ph type="body" idx="1"/>
          </p:nvPr>
        </p:nvSpPr>
        <p:spPr/>
        <p:txBody>
          <a:bodyPr>
            <a:normAutofit lnSpcReduction="10000"/>
          </a:bodyPr>
          <a:lstStyle/>
          <a:p>
            <a:r>
              <a:rPr lang="en-US" dirty="0"/>
              <a:t>Deputy Anthony, SRO, High School Prom</a:t>
            </a:r>
          </a:p>
        </p:txBody>
      </p:sp>
      <p:sp>
        <p:nvSpPr>
          <p:cNvPr id="8" name="Text Placeholder 7">
            <a:extLst>
              <a:ext uri="{FF2B5EF4-FFF2-40B4-BE49-F238E27FC236}">
                <a16:creationId xmlns:a16="http://schemas.microsoft.com/office/drawing/2014/main" id="{89FD0B66-473A-4FF6-9B2E-2A2503A3C966}"/>
              </a:ext>
            </a:extLst>
          </p:cNvPr>
          <p:cNvSpPr>
            <a:spLocks noGrp="1"/>
          </p:cNvSpPr>
          <p:nvPr>
            <p:ph type="body" sz="quarter" idx="3"/>
          </p:nvPr>
        </p:nvSpPr>
        <p:spPr/>
        <p:txBody>
          <a:bodyPr>
            <a:normAutofit lnSpcReduction="10000"/>
          </a:bodyPr>
          <a:lstStyle/>
          <a:p>
            <a:r>
              <a:rPr lang="en-US" dirty="0"/>
              <a:t>Officer Anthony, PPD, Girl Scouts</a:t>
            </a:r>
          </a:p>
        </p:txBody>
      </p:sp>
      <p:pic>
        <p:nvPicPr>
          <p:cNvPr id="13" name="Content Placeholder 12" descr="A group of people posing for a photo in front of a white car&#10;&#10;Description automatically generated with medium confidence">
            <a:extLst>
              <a:ext uri="{FF2B5EF4-FFF2-40B4-BE49-F238E27FC236}">
                <a16:creationId xmlns:a16="http://schemas.microsoft.com/office/drawing/2014/main" id="{270EC0B5-9BB6-4FA3-9CE0-41929D7845BA}"/>
              </a:ext>
            </a:extLst>
          </p:cNvPr>
          <p:cNvPicPr>
            <a:picLocks noGrp="1" noChangeAspect="1"/>
          </p:cNvPicPr>
          <p:nvPr>
            <p:ph sz="quarter" idx="4"/>
          </p:nvPr>
        </p:nvPicPr>
        <p:blipFill>
          <a:blip r:embed="rId2" cstate="hqprint">
            <a:extLst>
              <a:ext uri="{28A0092B-C50C-407E-A947-70E740481C1C}">
                <a14:useLocalDpi xmlns:a14="http://schemas.microsoft.com/office/drawing/2010/main" val="0"/>
              </a:ext>
            </a:extLst>
          </a:blip>
          <a:stretch>
            <a:fillRect/>
          </a:stretch>
        </p:blipFill>
        <p:spPr>
          <a:xfrm>
            <a:off x="6886156" y="2957513"/>
            <a:ext cx="3899738" cy="2911475"/>
          </a:xfrm>
        </p:spPr>
      </p:pic>
      <p:pic>
        <p:nvPicPr>
          <p:cNvPr id="7" name="Content Placeholder 6" descr="A person in a police uniform&#10;&#10;Description automatically generated with low confidence">
            <a:extLst>
              <a:ext uri="{FF2B5EF4-FFF2-40B4-BE49-F238E27FC236}">
                <a16:creationId xmlns:a16="http://schemas.microsoft.com/office/drawing/2014/main" id="{7E47483C-EEBE-43DD-AD70-5EF4F265BFF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908" y="3003521"/>
            <a:ext cx="3465056" cy="2865467"/>
          </a:xfrm>
        </p:spPr>
      </p:pic>
      <p:pic>
        <p:nvPicPr>
          <p:cNvPr id="9" name="Content Placeholder 7" descr="A group of people in uniform&#10;&#10;Description automatically generated with low confidence">
            <a:extLst>
              <a:ext uri="{FF2B5EF4-FFF2-40B4-BE49-F238E27FC236}">
                <a16:creationId xmlns:a16="http://schemas.microsoft.com/office/drawing/2014/main" id="{0E4B5F57-27E9-4B86-B180-15373EB55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401" y="2957513"/>
            <a:ext cx="3376501" cy="3182119"/>
          </a:xfrm>
          <a:prstGeom prst="rect">
            <a:avLst/>
          </a:prstGeom>
        </p:spPr>
      </p:pic>
    </p:spTree>
    <p:extLst>
      <p:ext uri="{BB962C8B-B14F-4D97-AF65-F5344CB8AC3E}">
        <p14:creationId xmlns:p14="http://schemas.microsoft.com/office/powerpoint/2010/main" val="59391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85C90F-565F-000A-CDE7-BBB4DDC9989A}"/>
              </a:ext>
            </a:extLst>
          </p:cNvPr>
          <p:cNvSpPr txBox="1"/>
          <p:nvPr/>
        </p:nvSpPr>
        <p:spPr>
          <a:xfrm>
            <a:off x="586409" y="-218152"/>
            <a:ext cx="8560075" cy="646331"/>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7" name="Table 7">
            <a:extLst>
              <a:ext uri="{FF2B5EF4-FFF2-40B4-BE49-F238E27FC236}">
                <a16:creationId xmlns:a16="http://schemas.microsoft.com/office/drawing/2014/main" id="{2A045455-98EB-C65E-EA0A-19A909702FBD}"/>
              </a:ext>
            </a:extLst>
          </p:cNvPr>
          <p:cNvGraphicFramePr>
            <a:graphicFrameLocks noGrp="1"/>
          </p:cNvGraphicFramePr>
          <p:nvPr>
            <p:extLst>
              <p:ext uri="{D42A27DB-BD31-4B8C-83A1-F6EECF244321}">
                <p14:modId xmlns:p14="http://schemas.microsoft.com/office/powerpoint/2010/main" val="516308458"/>
              </p:ext>
            </p:extLst>
          </p:nvPr>
        </p:nvGraphicFramePr>
        <p:xfrm>
          <a:off x="586409" y="586409"/>
          <a:ext cx="10167730" cy="5615607"/>
        </p:xfrm>
        <a:graphic>
          <a:graphicData uri="http://schemas.openxmlformats.org/drawingml/2006/table">
            <a:tbl>
              <a:tblPr firstRow="1" bandRow="1">
                <a:tableStyleId>{5C22544A-7EE6-4342-B048-85BDC9FD1C3A}</a:tableStyleId>
              </a:tblPr>
              <a:tblGrid>
                <a:gridCol w="5083865">
                  <a:extLst>
                    <a:ext uri="{9D8B030D-6E8A-4147-A177-3AD203B41FA5}">
                      <a16:colId xmlns:a16="http://schemas.microsoft.com/office/drawing/2014/main" val="2916640303"/>
                    </a:ext>
                  </a:extLst>
                </a:gridCol>
                <a:gridCol w="5083865">
                  <a:extLst>
                    <a:ext uri="{9D8B030D-6E8A-4147-A177-3AD203B41FA5}">
                      <a16:colId xmlns:a16="http://schemas.microsoft.com/office/drawing/2014/main" val="135691067"/>
                    </a:ext>
                  </a:extLst>
                </a:gridCol>
              </a:tblGrid>
              <a:tr h="5615607">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Court:</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Family advocate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Youth Court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Wellness Court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Civil/Criminal Court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Law Enforcement</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Police Officers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-Reserves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-Explores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Fish &amp; Wildlife Officers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Search and Rescue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Dispatch</a:t>
                      </a:r>
                    </a:p>
                    <a:p>
                      <a:endParaRPr lang="en-US" dirty="0"/>
                    </a:p>
                  </a:txBody>
                  <a:tcPr/>
                </a:tc>
                <a:tc>
                  <a:txBody>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Corrections</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Misdemeanor Detention Facility- Youth/Adult</a:t>
                      </a:r>
                    </a:p>
                    <a:p>
                      <a:pPr marL="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Department of Juvenile Justice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Drug /Alcohol rehab programs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DV programs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Elder support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Emergency Management</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Partnership with Mat-Su Emergency Management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Planning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Training</a:t>
                      </a:r>
                    </a:p>
                    <a:p>
                      <a:endParaRPr lang="en-US" dirty="0"/>
                    </a:p>
                  </a:txBody>
                  <a:tcPr/>
                </a:tc>
                <a:extLst>
                  <a:ext uri="{0D108BD9-81ED-4DB2-BD59-A6C34878D82A}">
                    <a16:rowId xmlns:a16="http://schemas.microsoft.com/office/drawing/2014/main" val="1525058453"/>
                  </a:ext>
                </a:extLst>
              </a:tr>
            </a:tbl>
          </a:graphicData>
        </a:graphic>
      </p:graphicFrame>
    </p:spTree>
    <p:extLst>
      <p:ext uri="{BB962C8B-B14F-4D97-AF65-F5344CB8AC3E}">
        <p14:creationId xmlns:p14="http://schemas.microsoft.com/office/powerpoint/2010/main" val="917038215"/>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emplate>{7519A1DF-B6F8-4453-84F1-0EC8D6F2C590}tf56160789_win32</Template>
  <TotalTime>13838</TotalTime>
  <Words>1802</Words>
  <Application>Microsoft Office PowerPoint</Application>
  <PresentationFormat>Widescreen</PresentationFormat>
  <Paragraphs>204</Paragraphs>
  <Slides>32</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Amasis MT Pro Medium</vt:lpstr>
      <vt:lpstr>Arial</vt:lpstr>
      <vt:lpstr>Bookman Old Style</vt:lpstr>
      <vt:lpstr>Calibri</vt:lpstr>
      <vt:lpstr>Calibri Light</vt:lpstr>
      <vt:lpstr>Franklin Gothic Book</vt:lpstr>
      <vt:lpstr>Georgia</vt:lpstr>
      <vt:lpstr>Roboto</vt:lpstr>
      <vt:lpstr>Symbol</vt:lpstr>
      <vt:lpstr>Times New Roman</vt:lpstr>
      <vt:lpstr>Wingdings</vt:lpstr>
      <vt:lpstr>1_RetrospectVTI</vt:lpstr>
      <vt:lpstr>Chickaloon Tribal Police Department</vt:lpstr>
      <vt:lpstr>PowerPoint Presentation</vt:lpstr>
      <vt:lpstr>Agenda</vt:lpstr>
      <vt:lpstr>Paralegal/Tribal Court Administrator Shelia Olson</vt:lpstr>
      <vt:lpstr>Login Ling, Family Advocate</vt:lpstr>
      <vt:lpstr>Terri Larson, Court Clerk/Evidence Custodian</vt:lpstr>
      <vt:lpstr>Ofc. Luke Howard</vt:lpstr>
      <vt:lpstr>Training and Experience  Justice Director/Chief of Police Donna Anthony</vt:lpstr>
      <vt:lpstr>PowerPoint Presentation</vt:lpstr>
      <vt:lpstr>PowerPoint Presentation</vt:lpstr>
      <vt:lpstr>Purpose of Meeting</vt:lpstr>
      <vt:lpstr>Mission</vt:lpstr>
      <vt:lpstr>Vision of the Justice Dept.</vt:lpstr>
      <vt:lpstr>History</vt:lpstr>
      <vt:lpstr>Current Status</vt:lpstr>
      <vt:lpstr>Strength’s</vt:lpstr>
      <vt:lpstr>PowerPoint Presentation</vt:lpstr>
      <vt:lpstr>Federal Law Enforcement Training Center (FLETC) Artesia, New Mexico</vt:lpstr>
      <vt:lpstr>Indian Country Criminal Investigation Training Program – Federal Law Enforcement Training Center </vt:lpstr>
      <vt:lpstr>18 USC Ch. 53: INDIANS From Title 18— CRIMES AND CRIMINAL PROCEDURE PART I—CRIMES </vt:lpstr>
      <vt:lpstr>APSC 2-Week Recert at AST Academy in Sitka</vt:lpstr>
      <vt:lpstr>Course of Action</vt:lpstr>
      <vt:lpstr>Why do you have to change the state statue for this Department to work?</vt:lpstr>
      <vt:lpstr>PowerPoint Presentation</vt:lpstr>
      <vt:lpstr>Tribal Court</vt:lpstr>
      <vt:lpstr>Will Non-Tribal members be judged by a Tribal Court for criminal cases? </vt:lpstr>
      <vt:lpstr>Chickaloon Tribal Court</vt:lpstr>
      <vt:lpstr>Tribal Court Orders and Alaska State Court Standards</vt:lpstr>
      <vt:lpstr>Funding-DOJ Grants</vt:lpstr>
      <vt:lpstr>Priorities</vt:lpstr>
      <vt:lpstr>Discussion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Chickaloon Tribal Police Department</dc:title>
  <dc:creator>Donna Anthony</dc:creator>
  <cp:lastModifiedBy>Elizabeth Jerue</cp:lastModifiedBy>
  <cp:revision>80</cp:revision>
  <cp:lastPrinted>2022-06-13T23:38:08Z</cp:lastPrinted>
  <dcterms:created xsi:type="dcterms:W3CDTF">2021-11-23T22:14:03Z</dcterms:created>
  <dcterms:modified xsi:type="dcterms:W3CDTF">2022-08-03T22:43:27Z</dcterms:modified>
</cp:coreProperties>
</file>